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1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7" r:id="rId60"/>
    <p:sldId id="318" r:id="rId61"/>
    <p:sldId id="320" r:id="rId6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C4BD97"/>
    <a:srgbClr val="DBD185"/>
    <a:srgbClr val="CCC3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Orta Stil 1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Orta Stil 1 - Vurgu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Orta Stil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D083AE6-46FA-4A59-8FB0-9F97EB10719F}" styleName="Açık Stil 3 - Vurgu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22" autoAdjust="0"/>
  </p:normalViewPr>
  <p:slideViewPr>
    <p:cSldViewPr>
      <p:cViewPr varScale="1">
        <p:scale>
          <a:sx n="62" d="100"/>
          <a:sy n="62" d="100"/>
        </p:scale>
        <p:origin x="1978"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6C007-9E58-4D55-B900-421821F1FA7B}" type="datetimeFigureOut">
              <a:rPr lang="tr-TR" smtClean="0"/>
              <a:t>1.01.2025</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6F112B-FED6-4915-A0F9-D07E31D399C3}" type="slidenum">
              <a:rPr lang="tr-TR" smtClean="0"/>
              <a:t>‹#›</a:t>
            </a:fld>
            <a:endParaRPr lang="tr-TR"/>
          </a:p>
        </p:txBody>
      </p:sp>
    </p:spTree>
    <p:extLst>
      <p:ext uri="{BB962C8B-B14F-4D97-AF65-F5344CB8AC3E}">
        <p14:creationId xmlns:p14="http://schemas.microsoft.com/office/powerpoint/2010/main" val="179772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E80509D-24AD-4DE1-A792-D64411AA3A74}" type="slidenum">
              <a:rPr lang="tr-TR" smtClean="0"/>
              <a:t>1</a:t>
            </a:fld>
            <a:endParaRPr lang="tr-TR"/>
          </a:p>
        </p:txBody>
      </p:sp>
    </p:spTree>
    <p:extLst>
      <p:ext uri="{BB962C8B-B14F-4D97-AF65-F5344CB8AC3E}">
        <p14:creationId xmlns:p14="http://schemas.microsoft.com/office/powerpoint/2010/main" val="129636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42</a:t>
            </a:fld>
            <a:endParaRPr lang="tr-TR"/>
          </a:p>
        </p:txBody>
      </p:sp>
    </p:spTree>
    <p:extLst>
      <p:ext uri="{BB962C8B-B14F-4D97-AF65-F5344CB8AC3E}">
        <p14:creationId xmlns:p14="http://schemas.microsoft.com/office/powerpoint/2010/main" val="263283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120000"/>
              </a:lnSpc>
              <a:spcAft>
                <a:spcPts val="600"/>
              </a:spcAft>
            </a:pPr>
            <a:r>
              <a:rPr lang="tr-TR" sz="2800" smtClean="0"/>
              <a:t>For more detail refer to</a:t>
            </a:r>
          </a:p>
          <a:p>
            <a:pPr lvl="1">
              <a:lnSpc>
                <a:spcPct val="120000"/>
              </a:lnSpc>
            </a:pPr>
            <a:r>
              <a:rPr lang="tr-TR" sz="2000" smtClean="0"/>
              <a:t>http://www.adeveloperdiary.com/data-science/machine-learning/linear-discriminant-analysis-from-theory-to-code/</a:t>
            </a:r>
          </a:p>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53</a:t>
            </a:fld>
            <a:endParaRPr lang="tr-TR"/>
          </a:p>
        </p:txBody>
      </p:sp>
    </p:spTree>
    <p:extLst>
      <p:ext uri="{BB962C8B-B14F-4D97-AF65-F5344CB8AC3E}">
        <p14:creationId xmlns:p14="http://schemas.microsoft.com/office/powerpoint/2010/main" val="305971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55</a:t>
            </a:fld>
            <a:endParaRPr lang="tr-TR"/>
          </a:p>
        </p:txBody>
      </p:sp>
    </p:spTree>
    <p:extLst>
      <p:ext uri="{BB962C8B-B14F-4D97-AF65-F5344CB8AC3E}">
        <p14:creationId xmlns:p14="http://schemas.microsoft.com/office/powerpoint/2010/main" val="126828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ADDDF99F-E148-468D-BA0A-C265908FA46B}" type="slidenum">
              <a:rPr lang="tr-TR" smtClean="0"/>
              <a:t>56</a:t>
            </a:fld>
            <a:endParaRPr lang="tr-TR"/>
          </a:p>
        </p:txBody>
      </p:sp>
    </p:spTree>
    <p:extLst>
      <p:ext uri="{BB962C8B-B14F-4D97-AF65-F5344CB8AC3E}">
        <p14:creationId xmlns:p14="http://schemas.microsoft.com/office/powerpoint/2010/main" val="325940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r>
                  <a:rPr lang="tr-TR" sz="1800" smtClean="0"/>
                  <a:t>Bu ödevde verilen eğitim setleri üzerine geliştirilecek hipotez fonksiyonları ile tek değişkenli regresyon</a:t>
                </a:r>
                <a:r>
                  <a:rPr lang="en-US" sz="1800" smtClean="0"/>
                  <a:t> </a:t>
                </a:r>
                <a:r>
                  <a:rPr lang="tr-TR" sz="1800" smtClean="0"/>
                  <a:t>ve çok değişkenli</a:t>
                </a:r>
                <a:r>
                  <a:rPr lang="en-US" sz="1800" smtClean="0"/>
                  <a:t> sınıflandırma</a:t>
                </a:r>
                <a:r>
                  <a:rPr lang="tr-TR" sz="1800" smtClean="0"/>
                  <a:t> problemleri için çözüm aranacaktır. </a:t>
                </a:r>
                <a:endParaRPr lang="en-US" sz="1800" smtClean="0"/>
              </a:p>
              <a:p>
                <a:pPr lvl="1"/>
                <a:r>
                  <a:rPr lang="tr-TR" sz="1600" smtClean="0"/>
                  <a:t>Hipotez fonksiyonlarının parametrelerini öğrenmek için temelde eğim azalması </a:t>
                </a:r>
                <a:r>
                  <a:rPr lang="en-US" sz="1600" smtClean="0"/>
                  <a:t>veya stokastik eğim azalması </a:t>
                </a:r>
                <a:r>
                  <a:rPr lang="tr-TR" sz="1600" smtClean="0"/>
                  <a:t>algoritması kodlanacak olup bu iş için </a:t>
                </a:r>
                <a:r>
                  <a:rPr lang="en-US" sz="1600" smtClean="0"/>
                  <a:t>ödevde</a:t>
                </a:r>
                <a:r>
                  <a:rPr lang="tr-TR" sz="1600" smtClean="0"/>
                  <a:t> </a:t>
                </a:r>
                <a:r>
                  <a:rPr lang="en-US" sz="1600" smtClean="0"/>
                  <a:t>verilen </a:t>
                </a:r>
                <a:r>
                  <a:rPr lang="tr-TR" sz="1600" smtClean="0"/>
                  <a:t>fonksiyon</a:t>
                </a:r>
                <a:r>
                  <a:rPr lang="en-US" sz="1600" smtClean="0"/>
                  <a:t>ları</a:t>
                </a:r>
                <a:r>
                  <a:rPr lang="tr-TR" sz="1600" smtClean="0"/>
                  <a:t> kullanı</a:t>
                </a:r>
                <a:r>
                  <a:rPr lang="en-US" sz="1600" smtClean="0"/>
                  <a:t>nız</a:t>
                </a:r>
                <a:r>
                  <a:rPr lang="tr-TR" sz="1600" smtClean="0"/>
                  <a:t>. </a:t>
                </a:r>
                <a:endParaRPr lang="en-US" sz="1600" smtClean="0"/>
              </a:p>
              <a:p>
                <a:pPr lvl="1"/>
                <a:r>
                  <a:rPr lang="tr-TR" sz="1600" smtClean="0"/>
                  <a:t>Problemlerin çözümü için uygun olacak bazı lineer veya polinom yapıda tasarlanmış hipotez fonksiyonlarını bias terimini de kullanarak tahmin ediniz. </a:t>
                </a:r>
                <a:endParaRPr lang="en-US" sz="1600" smtClean="0"/>
              </a:p>
              <a:p>
                <a:pPr lvl="1"/>
                <a:r>
                  <a:rPr lang="tr-TR" sz="1600" smtClean="0"/>
                  <a:t>Her iki problem için de bias terimi olarak 1 değeri kullanılacaktır. Problemlerde hipotezlerdeki başlangıç ağırlık değerleri -0.5 ila 0.5 arasında olacak şekilde rastgele ayarlanabilir. </a:t>
                </a:r>
                <a:endParaRPr lang="en-US" sz="1600" smtClean="0"/>
              </a:p>
              <a:p>
                <a:pPr lvl="1"/>
                <a:r>
                  <a:rPr lang="tr-TR" sz="1600" smtClean="0"/>
                  <a:t>Özellikleri </a:t>
                </a:r>
                <a:r>
                  <a:rPr lang="en-US" sz="1600" smtClean="0"/>
                  <a:t>normalleştirmek </a:t>
                </a:r>
                <a:r>
                  <a:rPr lang="tr-TR" sz="1600" smtClean="0"/>
                  <a:t>için max-min </a:t>
                </a:r>
                <a:r>
                  <a:rPr lang="en-US" sz="1600" smtClean="0"/>
                  <a:t>veya z-skoru </a:t>
                </a:r>
                <a:r>
                  <a:rPr lang="tr-TR" sz="1600" smtClean="0"/>
                  <a:t>normalizasyonu kullanılabilir</a:t>
                </a:r>
                <a:r>
                  <a:rPr lang="tr-TR" sz="1800" smtClean="0"/>
                  <a:t>. </a:t>
                </a:r>
                <a:endParaRPr lang="en-US" sz="1800" smtClean="0"/>
              </a:p>
              <a:p>
                <a:endParaRPr lang="en-US" sz="1200" kern="1200">
                  <a:solidFill>
                    <a:schemeClr val="tx1"/>
                  </a:solidFill>
                  <a:effectLst/>
                  <a:latin typeface="+mn-lt"/>
                  <a:ea typeface="+mn-ea"/>
                  <a:cs typeface="+mn-cs"/>
                </a:endParaRPr>
              </a:p>
            </p:txBody>
          </p:sp>
        </mc:Choice>
        <mc:Fallback xmlns="">
          <p:sp>
            <p:nvSpPr>
              <p:cNvPr id="3" name="Not Yer Tutucusu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tr-TR" sz="1200" smtClean="0"/>
                  <a:t>Genetik algoritma ile bulunan çözüm yalnızca hedef durumun kendisini ifade edecektir.</a:t>
                </a:r>
                <a:r>
                  <a:rPr lang="en-US" sz="1200" smtClean="0"/>
                  <a:t> Problemi genetik algoritma ile çözecek olsaydık şunlar göz</a:t>
                </a:r>
                <a:r>
                  <a:rPr lang="en-US" sz="1200" baseline="0" smtClean="0"/>
                  <a:t> önüne alınmalıdır.</a:t>
                </a:r>
                <a:endParaRPr lang="en-US" sz="120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r>
                  <a:rPr lang="tr-TR" smtClean="0"/>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59</a:t>
            </a:fld>
            <a:endParaRPr lang="en-US"/>
          </a:p>
        </p:txBody>
      </p:sp>
    </p:spTree>
    <p:extLst>
      <p:ext uri="{BB962C8B-B14F-4D97-AF65-F5344CB8AC3E}">
        <p14:creationId xmlns:p14="http://schemas.microsoft.com/office/powerpoint/2010/main" val="220387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endParaRPr lang="en-US"/>
              </a:p>
            </p:txBody>
          </p:sp>
        </mc:Choice>
        <mc:Fallback xmlns="">
          <p:sp>
            <p:nvSpPr>
              <p:cNvPr id="3" name="Not Yer Tutucusu 2"/>
              <p:cNvSpPr>
                <a:spLocks noGrp="1"/>
              </p:cNvSpPr>
              <p:nvPr>
                <p:ph type="body" idx="1"/>
              </p:nvPr>
            </p:nvSpPr>
            <p:spPr/>
            <p:txBody>
              <a:bodyPr/>
              <a:lstStyle/>
              <a:p>
                <a:r>
                  <a:rPr lang="tr-TR" smtClean="0"/>
                  <a:t>Problemin A* algoritması ile çözümü için kapalı durumlar listesi (closed list veya visited list) tutan bir çizge arama (graph search) algoritması programlanacaktır. A* algoritmasının en uygun yolu en az hamlede bulabilmesi için anlamlı sezgiler ve bedeller belirlenip bir değerlendirme fonksiyonu türetilecektir. Başlangıç durumundan (initial state) başlanıp her seferinde mevcut konumda gerçekleştirilebilecek tüm olası hareketler değerlendirilerek hedefe ulaşıp ulaşmama koşulu kontrol edilecektir. Bir hamle neticesinde eğer bir kural ihlali ile karşılaşılıyorsa o zaman o hamle için herhangi bir çocuk kenar listesi (fringe) içerisine yerleştirilmeyebilir veya yüksek bir sezgi bedeli kullanılarak düğümün gezilmesinin ertelenmesi sağlanabilir.</a:t>
                </a:r>
                <a:endParaRPr lang="en-US"/>
              </a:p>
              <a:p>
                <a:r>
                  <a:rPr lang="tr-TR"/>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60</a:t>
            </a:fld>
            <a:endParaRPr lang="en-US"/>
          </a:p>
        </p:txBody>
      </p:sp>
    </p:spTree>
    <p:extLst>
      <p:ext uri="{BB962C8B-B14F-4D97-AF65-F5344CB8AC3E}">
        <p14:creationId xmlns:p14="http://schemas.microsoft.com/office/powerpoint/2010/main" val="219808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r>
                  <a:rPr lang="en-US" sz="1200" b="0" i="0" kern="1200" smtClean="0">
                    <a:solidFill>
                      <a:schemeClr val="tx1"/>
                    </a:solidFill>
                    <a:effectLst/>
                    <a:latin typeface="+mn-lt"/>
                    <a:ea typeface="+mn-ea"/>
                    <a:cs typeface="+mn-cs"/>
                  </a:rPr>
                  <a:t>12_Design and</a:t>
                </a:r>
                <a:r>
                  <a:rPr lang="en-US" sz="1200" b="0" i="0" kern="1200" baseline="0" smtClean="0">
                    <a:solidFill>
                      <a:schemeClr val="tx1"/>
                    </a:solidFill>
                    <a:effectLst/>
                    <a:latin typeface="+mn-lt"/>
                    <a:ea typeface="+mn-ea"/>
                    <a:cs typeface="+mn-cs"/>
                  </a:rPr>
                  <a:t> Analysis of Learning Systems </a:t>
                </a:r>
                <a:r>
                  <a:rPr lang="en-US" sz="1200" b="0" i="0" kern="1200" smtClean="0">
                    <a:solidFill>
                      <a:schemeClr val="tx1"/>
                    </a:solidFill>
                    <a:effectLst/>
                    <a:latin typeface="+mn-lt"/>
                    <a:ea typeface="+mn-ea"/>
                    <a:cs typeface="+mn-cs"/>
                  </a:rPr>
                  <a:t>ders notunun son 2 slaytına bakınız.</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Yardımcı dokümanlara bu ödevin ekinden erişebilirsiniz. </a:t>
                </a:r>
              </a:p>
              <a:p>
                <a:r>
                  <a:rPr lang="en-US" sz="1200" b="0" i="0" kern="1200" smtClean="0">
                    <a:solidFill>
                      <a:schemeClr val="tx1"/>
                    </a:solidFill>
                    <a:effectLst/>
                    <a:latin typeface="+mn-lt"/>
                    <a:ea typeface="+mn-ea"/>
                    <a:cs typeface="+mn-cs"/>
                  </a:rPr>
                  <a:t>Ödev teslim raporunuza kodunuzun çıktısını kısaca yöntem, analiz ve yorumlarınızı okunaklı bir şekilde kaynak kodunuzu eklemeniz gerekmektedir.</a:t>
                </a:r>
              </a:p>
              <a:p>
                <a:endParaRPr lang="en-US"/>
              </a:p>
            </p:txBody>
          </p:sp>
        </mc:Choice>
        <mc:Fallback xmlns="">
          <p:sp>
            <p:nvSpPr>
              <p:cNvPr id="3" name="Not Yer Tutucusu 2"/>
              <p:cNvSpPr>
                <a:spLocks noGrp="1"/>
              </p:cNvSpPr>
              <p:nvPr>
                <p:ph type="body" idx="1"/>
              </p:nvPr>
            </p:nvSpPr>
            <p:spPr/>
            <p:txBody>
              <a:bodyPr/>
              <a:lstStyle/>
              <a:p>
                <a:r>
                  <a:rPr lang="tr-TR" smtClean="0"/>
                  <a:t>Problemin A* algoritması ile çözümü için kapalı durumlar listesi (closed list veya visited list) tutan bir çizge arama (graph search) algoritması programlanacaktır. A* algoritmasının en uygun yolu en az hamlede bulabilmesi için anlamlı sezgiler ve bedeller belirlenip bir değerlendirme fonksiyonu türetilecektir. Başlangıç durumundan (initial state) başlanıp her seferinde mevcut konumda gerçekleştirilebilecek tüm olası hareketler değerlendirilerek hedefe ulaşıp ulaşmama koşulu kontrol edilecektir. Bir hamle neticesinde eğer bir kural ihlali ile karşılaşılıyorsa o zaman o hamle için herhangi bir çocuk kenar listesi (fringe) içerisine yerleştirilmeyebilir veya yüksek bir sezgi bedeli kullanılarak düğümün gezilmesinin ertelenmesi sağlanabilir.</a:t>
                </a:r>
                <a:endParaRPr lang="en-US"/>
              </a:p>
              <a:p>
                <a:r>
                  <a:rPr lang="tr-TR"/>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61</a:t>
            </a:fld>
            <a:endParaRPr lang="en-US"/>
          </a:p>
        </p:txBody>
      </p:sp>
    </p:spTree>
    <p:extLst>
      <p:ext uri="{BB962C8B-B14F-4D97-AF65-F5344CB8AC3E}">
        <p14:creationId xmlns:p14="http://schemas.microsoft.com/office/powerpoint/2010/main" val="110815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1" dirty="0" smtClean="0"/>
              <a:t>High bias is equivalent to aiming in the wrong place. High variance is equivalent to having an unsteady aim.</a:t>
            </a:r>
            <a:endParaRPr lang="tr-TR" b="1" dirty="0" smtClean="0"/>
          </a:p>
          <a:p>
            <a:r>
              <a:rPr lang="tr-TR" b="1" dirty="0" smtClean="0"/>
              <a:t>T</a:t>
            </a:r>
            <a:r>
              <a:rPr lang="en-US" dirty="0" smtClean="0"/>
              <a:t>his can lead to the following scenarios:</a:t>
            </a:r>
          </a:p>
          <a:p>
            <a:r>
              <a:rPr lang="en-US" dirty="0" smtClean="0"/>
              <a:t>Low bias, low variance: Aiming at the target and hitting it with good precision.</a:t>
            </a:r>
          </a:p>
          <a:p>
            <a:r>
              <a:rPr lang="en-US" dirty="0" smtClean="0"/>
              <a:t>Low bias, high variance: Aiming at the target, but not hitting it consistently.</a:t>
            </a:r>
          </a:p>
          <a:p>
            <a:r>
              <a:rPr lang="en-US" dirty="0" smtClean="0"/>
              <a:t>High bias, low variance: Aiming off the target, but being consistent.</a:t>
            </a:r>
          </a:p>
          <a:p>
            <a:r>
              <a:rPr lang="en-US" dirty="0" smtClean="0"/>
              <a:t>High bias, high variance: Aiming off the target and being inconsistent.</a:t>
            </a:r>
          </a:p>
          <a:p>
            <a:r>
              <a:rPr lang="en-US" dirty="0" smtClean="0"/>
              <a:t>This is an often used illustration:</a:t>
            </a:r>
            <a:endParaRPr lang="tr-TR" dirty="0" smtClean="0"/>
          </a:p>
          <a:p>
            <a:endParaRPr lang="en-US" dirty="0" smtClean="0"/>
          </a:p>
          <a:p>
            <a:r>
              <a:rPr lang="en-US" dirty="0" smtClean="0"/>
              <a:t>In machine learning terminology, </a:t>
            </a:r>
            <a:r>
              <a:rPr lang="en-US" i="1" dirty="0" err="1" smtClean="0"/>
              <a:t>underfitting</a:t>
            </a:r>
            <a:r>
              <a:rPr lang="en-US" dirty="0" smtClean="0"/>
              <a:t> means that a model is too general, leading to high bias, while </a:t>
            </a:r>
            <a:r>
              <a:rPr lang="en-US" i="1" dirty="0" err="1" smtClean="0"/>
              <a:t>overfitting</a:t>
            </a:r>
            <a:r>
              <a:rPr lang="en-US" i="1" dirty="0" smtClean="0"/>
              <a:t> </a:t>
            </a:r>
            <a:r>
              <a:rPr lang="en-US" dirty="0" smtClean="0"/>
              <a:t>means that a model is too specific, leading to high variance. When training a model, it is important to balance these two. Since you can’t realistically avoid bias and variance altogether, this is called the bias-variance tradeoff</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6</a:t>
            </a:fld>
            <a:endParaRPr lang="tr-TR"/>
          </a:p>
        </p:txBody>
      </p:sp>
    </p:spTree>
    <p:extLst>
      <p:ext uri="{BB962C8B-B14F-4D97-AF65-F5344CB8AC3E}">
        <p14:creationId xmlns:p14="http://schemas.microsoft.com/office/powerpoint/2010/main" val="2547450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13</a:t>
            </a:fld>
            <a:endParaRPr lang="tr-TR"/>
          </a:p>
        </p:txBody>
      </p:sp>
    </p:spTree>
    <p:extLst>
      <p:ext uri="{BB962C8B-B14F-4D97-AF65-F5344CB8AC3E}">
        <p14:creationId xmlns:p14="http://schemas.microsoft.com/office/powerpoint/2010/main" val="3524497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16</a:t>
            </a:fld>
            <a:endParaRPr lang="tr-TR"/>
          </a:p>
        </p:txBody>
      </p:sp>
    </p:spTree>
    <p:extLst>
      <p:ext uri="{BB962C8B-B14F-4D97-AF65-F5344CB8AC3E}">
        <p14:creationId xmlns:p14="http://schemas.microsoft.com/office/powerpoint/2010/main" val="174733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mtClean="0"/>
              <a:t>Bootstrapping: ön yükleme</a:t>
            </a:r>
          </a:p>
          <a:p>
            <a:r>
              <a:rPr lang="tr-TR" smtClean="0">
                <a:sym typeface="Wingdings" pitchFamily="2" charset="2"/>
              </a:rPr>
              <a:t>Bootstrap aggregation</a:t>
            </a:r>
            <a:r>
              <a:rPr lang="en-US" smtClean="0">
                <a:sym typeface="Wingdings" pitchFamily="2" charset="2"/>
              </a:rPr>
              <a:t>: ön yükleme kümelemesi</a:t>
            </a:r>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20</a:t>
            </a:fld>
            <a:endParaRPr lang="tr-TR"/>
          </a:p>
        </p:txBody>
      </p:sp>
    </p:spTree>
    <p:extLst>
      <p:ext uri="{BB962C8B-B14F-4D97-AF65-F5344CB8AC3E}">
        <p14:creationId xmlns:p14="http://schemas.microsoft.com/office/powerpoint/2010/main" val="263490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24</a:t>
            </a:fld>
            <a:endParaRPr lang="tr-TR"/>
          </a:p>
        </p:txBody>
      </p:sp>
    </p:spTree>
    <p:extLst>
      <p:ext uri="{BB962C8B-B14F-4D97-AF65-F5344CB8AC3E}">
        <p14:creationId xmlns:p14="http://schemas.microsoft.com/office/powerpoint/2010/main" val="416331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p:txBody>
      </p:sp>
      <p:sp>
        <p:nvSpPr>
          <p:cNvPr id="4" name="Slayt Numarası Yer Tutucusu 3"/>
          <p:cNvSpPr>
            <a:spLocks noGrp="1"/>
          </p:cNvSpPr>
          <p:nvPr>
            <p:ph type="sldNum" sz="quarter" idx="10"/>
          </p:nvPr>
        </p:nvSpPr>
        <p:spPr/>
        <p:txBody>
          <a:bodyPr/>
          <a:lstStyle/>
          <a:p>
            <a:fld id="{ADDDF99F-E148-468D-BA0A-C265908FA46B}" type="slidenum">
              <a:rPr lang="tr-TR" smtClean="0"/>
              <a:t>27</a:t>
            </a:fld>
            <a:endParaRPr lang="tr-TR"/>
          </a:p>
        </p:txBody>
      </p:sp>
    </p:spTree>
    <p:extLst>
      <p:ext uri="{BB962C8B-B14F-4D97-AF65-F5344CB8AC3E}">
        <p14:creationId xmlns:p14="http://schemas.microsoft.com/office/powerpoint/2010/main" val="1122511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smtClean="0">
                <a:solidFill>
                  <a:schemeClr val="tx1"/>
                </a:solidFill>
                <a:effectLst/>
                <a:latin typeface="+mn-lt"/>
                <a:ea typeface="+mn-ea"/>
                <a:cs typeface="+mn-cs"/>
              </a:rPr>
              <a:t>In cases where there are wide disparities in the cost of false negatives vs. false positives, it may be critical to minimize one type of classification error. For example, when doing email spam detection, you likely want to prioritize minimizing false positives (even if that results in a significant increase of false negatives). AUC isn't a useful metric for this type of optimization.</a:t>
            </a:r>
            <a:endParaRPr lang="tr-TR" dirty="0" smtClean="0"/>
          </a:p>
        </p:txBody>
      </p:sp>
      <p:sp>
        <p:nvSpPr>
          <p:cNvPr id="4" name="Slayt Numarası Yer Tutucusu 3"/>
          <p:cNvSpPr>
            <a:spLocks noGrp="1"/>
          </p:cNvSpPr>
          <p:nvPr>
            <p:ph type="sldNum" sz="quarter" idx="10"/>
          </p:nvPr>
        </p:nvSpPr>
        <p:spPr/>
        <p:txBody>
          <a:bodyPr/>
          <a:lstStyle/>
          <a:p>
            <a:fld id="{ADDDF99F-E148-468D-BA0A-C265908FA46B}" type="slidenum">
              <a:rPr lang="tr-TR" smtClean="0"/>
              <a:t>28</a:t>
            </a:fld>
            <a:endParaRPr lang="tr-TR"/>
          </a:p>
        </p:txBody>
      </p:sp>
    </p:spTree>
    <p:extLst>
      <p:ext uri="{BB962C8B-B14F-4D97-AF65-F5344CB8AC3E}">
        <p14:creationId xmlns:p14="http://schemas.microsoft.com/office/powerpoint/2010/main" val="23577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Sea</a:t>
            </a:r>
            <a:r>
              <a:rPr lang="tr-TR" dirty="0" smtClean="0"/>
              <a:t> </a:t>
            </a:r>
            <a:r>
              <a:rPr lang="tr-TR" dirty="0" err="1" smtClean="0"/>
              <a:t>bass</a:t>
            </a:r>
            <a:r>
              <a:rPr lang="tr-TR" dirty="0" smtClean="0"/>
              <a:t> levrek</a:t>
            </a:r>
          </a:p>
          <a:p>
            <a:r>
              <a:rPr lang="tr-TR" dirty="0" err="1" smtClean="0"/>
              <a:t>Salmon</a:t>
            </a:r>
            <a:r>
              <a:rPr lang="tr-TR" dirty="0" smtClean="0"/>
              <a:t> somon</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33</a:t>
            </a:fld>
            <a:endParaRPr lang="tr-TR"/>
          </a:p>
        </p:txBody>
      </p:sp>
    </p:spTree>
    <p:extLst>
      <p:ext uri="{BB962C8B-B14F-4D97-AF65-F5344CB8AC3E}">
        <p14:creationId xmlns:p14="http://schemas.microsoft.com/office/powerpoint/2010/main" val="3339916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tr-TR"/>
              <a:t>YILDIZ TEKNİK ÜNİVERSİTESİ </a:t>
            </a:r>
          </a:p>
          <a:p>
            <a:pPr>
              <a:defRPr/>
            </a:pPr>
            <a:r>
              <a:rPr lang="tr-TR"/>
              <a:t>BİLGİSAYAR MÜHENDİSLİĞİ BÖLÜMÜ</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C269F7-9D6E-4752-99B6-89C196DE6B7C}" type="slidenum">
              <a:rPr lang="en-US"/>
              <a:pPr>
                <a:defRPr/>
              </a:pPr>
              <a:t>‹#›</a:t>
            </a:fld>
            <a:endParaRPr lang="en-US"/>
          </a:p>
        </p:txBody>
      </p:sp>
    </p:spTree>
    <p:extLst>
      <p:ext uri="{BB962C8B-B14F-4D97-AF65-F5344CB8AC3E}">
        <p14:creationId xmlns:p14="http://schemas.microsoft.com/office/powerpoint/2010/main" val="3182165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tr-TR"/>
              <a:t>YILDIZ TEKNİK ÜNİVERSİTESİ </a:t>
            </a:r>
          </a:p>
          <a:p>
            <a:pPr>
              <a:defRPr/>
            </a:pPr>
            <a:r>
              <a:rPr lang="tr-TR"/>
              <a:t>BİLGİSAYAR MÜHENDİSLİĞİ BÖLÜMÜ</a:t>
            </a: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62B340A-42EB-419D-81C2-7AFEA9E3B039}" type="slidenum">
              <a:rPr lang="en-US"/>
              <a:pPr>
                <a:defRPr/>
              </a:pPr>
              <a:t>‹#›</a:t>
            </a:fld>
            <a:endParaRPr lang="en-US"/>
          </a:p>
        </p:txBody>
      </p:sp>
    </p:spTree>
    <p:extLst>
      <p:ext uri="{BB962C8B-B14F-4D97-AF65-F5344CB8AC3E}">
        <p14:creationId xmlns:p14="http://schemas.microsoft.com/office/powerpoint/2010/main" val="160420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1.01.2025</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1.01.2025</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9.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7.wdp"/><Relationship Id="rId5" Type="http://schemas.openxmlformats.org/officeDocument/2006/relationships/image" Target="../media/image30.png"/><Relationship Id="rId4" Type="http://schemas.openxmlformats.org/officeDocument/2006/relationships/image" Target="../media/image29.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0.png"/><Relationship Id="rId4" Type="http://schemas.openxmlformats.org/officeDocument/2006/relationships/image" Target="../media/image33.wmf"/></Relationships>
</file>

<file path=ppt/slides/_rels/slide4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8.png"/><Relationship Id="rId1" Type="http://schemas.openxmlformats.org/officeDocument/2006/relationships/slideLayout" Target="../slideLayouts/slideLayout13.xml"/><Relationship Id="rId5" Type="http://schemas.microsoft.com/office/2007/relationships/hdphoto" Target="../media/hdphoto20.wdp"/><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1.png"/><Relationship Id="rId1" Type="http://schemas.openxmlformats.org/officeDocument/2006/relationships/slideLayout" Target="../slideLayouts/slideLayout12.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0.png"/><Relationship Id="rId1" Type="http://schemas.openxmlformats.org/officeDocument/2006/relationships/slideLayout" Target="../slideLayouts/slideLayout12.xml"/><Relationship Id="rId4" Type="http://schemas.microsoft.com/office/2007/relationships/hdphoto" Target="../media/hdphoto23.wdp"/></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0.png"/><Relationship Id="rId1" Type="http://schemas.openxmlformats.org/officeDocument/2006/relationships/slideLayout" Target="../slideLayouts/slideLayout12.xml"/><Relationship Id="rId5" Type="http://schemas.openxmlformats.org/officeDocument/2006/relationships/image" Target="../media/image500.png"/><Relationship Id="rId4" Type="http://schemas.microsoft.com/office/2007/relationships/hdphoto" Target="../media/hdphoto24.wdp"/></Relationships>
</file>

<file path=ppt/slides/_rels/slide5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microsoft.com/office/2007/relationships/hdphoto" Target="../media/hdphoto26.wdp"/><Relationship Id="rId13" Type="http://schemas.microsoft.com/office/2007/relationships/hdphoto" Target="../media/hdphoto28.wdp"/><Relationship Id="rId3" Type="http://schemas.openxmlformats.org/officeDocument/2006/relationships/image" Target="../media/image251.png"/><Relationship Id="rId7"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260.png"/><Relationship Id="rId9" Type="http://schemas.openxmlformats.org/officeDocument/2006/relationships/image" Target="../media/image560.png"/></Relationships>
</file>

<file path=ppt/slides/_rels/slide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0.wdp"/><Relationship Id="rId5" Type="http://schemas.openxmlformats.org/officeDocument/2006/relationships/image" Target="../media/image60.png"/><Relationship Id="rId4" Type="http://schemas.microsoft.com/office/2007/relationships/hdphoto" Target="../media/hdphoto29.wdp"/></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2.png"/><Relationship Id="rId5" Type="http://schemas.openxmlformats.org/officeDocument/2006/relationships/image" Target="../media/image5.png"/><Relationship Id="rId10" Type="http://schemas.openxmlformats.org/officeDocument/2006/relationships/image" Target="../media/image41.png"/><Relationship Id="rId4" Type="http://schemas.microsoft.com/office/2007/relationships/hdphoto" Target="../media/hdphoto3.wdp"/><Relationship Id="rId9" Type="http://schemas.openxmlformats.org/officeDocument/2006/relationships/image" Target="../media/image4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 y="-20955"/>
            <a:ext cx="9144000" cy="3764280"/>
          </a:xfrm>
          <a:prstGeom prst="rect">
            <a:avLst/>
          </a:prstGeom>
        </p:spPr>
      </p:pic>
      <p:sp>
        <p:nvSpPr>
          <p:cNvPr id="2" name="Başlık 1"/>
          <p:cNvSpPr>
            <a:spLocks noGrp="1"/>
          </p:cNvSpPr>
          <p:nvPr>
            <p:ph type="ctrTitle"/>
          </p:nvPr>
        </p:nvSpPr>
        <p:spPr>
          <a:xfrm>
            <a:off x="1600783" y="4650896"/>
            <a:ext cx="3043225" cy="1470025"/>
          </a:xfrm>
        </p:spPr>
        <p:txBody>
          <a:bodyPr>
            <a:normAutofit fontScale="90000"/>
          </a:bodyPr>
          <a:lstStyle/>
          <a:p>
            <a:pPr algn="r"/>
            <a:r>
              <a:rPr lang="tr-TR" sz="3600" smtClean="0">
                <a:solidFill>
                  <a:schemeClr val="tx1">
                    <a:lumMod val="65000"/>
                    <a:lumOff val="35000"/>
                  </a:schemeClr>
                </a:solidFill>
              </a:rPr>
              <a:t>BM</a:t>
            </a:r>
            <a:r>
              <a:rPr lang="en-US" sz="3600" smtClean="0">
                <a:solidFill>
                  <a:schemeClr val="tx1">
                    <a:lumMod val="65000"/>
                    <a:lumOff val="35000"/>
                  </a:schemeClr>
                </a:solidFill>
              </a:rPr>
              <a:t>B3015</a:t>
            </a:r>
            <a:r>
              <a:rPr lang="tr-TR" sz="3600" smtClean="0">
                <a:solidFill>
                  <a:schemeClr val="tx1">
                    <a:lumMod val="65000"/>
                    <a:lumOff val="35000"/>
                  </a:schemeClr>
                </a:solidFill>
              </a:rPr>
              <a:t> </a:t>
            </a:r>
            <a:r>
              <a:rPr lang="tr-TR" sz="3600" dirty="0">
                <a:solidFill>
                  <a:schemeClr val="tx1">
                    <a:lumMod val="65000"/>
                    <a:lumOff val="35000"/>
                  </a:schemeClr>
                </a:solidFill>
              </a:rPr>
              <a:t/>
            </a:r>
            <a:br>
              <a:rPr lang="tr-TR" sz="3600" dirty="0">
                <a:solidFill>
                  <a:schemeClr val="tx1">
                    <a:lumMod val="65000"/>
                    <a:lumOff val="35000"/>
                  </a:schemeClr>
                </a:solidFill>
              </a:rPr>
            </a:br>
            <a:r>
              <a:rPr lang="tr-TR" sz="3600">
                <a:solidFill>
                  <a:schemeClr val="tx1">
                    <a:lumMod val="65000"/>
                    <a:lumOff val="35000"/>
                  </a:schemeClr>
                </a:solidFill>
              </a:rPr>
              <a:t>ARTIFICIAL </a:t>
            </a:r>
            <a:r>
              <a:rPr lang="tr-TR" sz="3600" smtClean="0">
                <a:solidFill>
                  <a:schemeClr val="tx1">
                    <a:lumMod val="65000"/>
                    <a:lumOff val="35000"/>
                  </a:schemeClr>
                </a:solidFill>
              </a:rPr>
              <a:t>INTELLIGENCE</a:t>
            </a:r>
            <a:endParaRPr lang="tr-TR" sz="3600" dirty="0">
              <a:solidFill>
                <a:schemeClr val="tx1">
                  <a:lumMod val="65000"/>
                  <a:lumOff val="35000"/>
                </a:schemeClr>
              </a:solidFill>
            </a:endParaRPr>
          </a:p>
        </p:txBody>
      </p:sp>
      <p:sp>
        <p:nvSpPr>
          <p:cNvPr id="3" name="Alt Başlık 2"/>
          <p:cNvSpPr>
            <a:spLocks noGrp="1"/>
          </p:cNvSpPr>
          <p:nvPr>
            <p:ph type="subTitle" idx="1"/>
          </p:nvPr>
        </p:nvSpPr>
        <p:spPr>
          <a:xfrm>
            <a:off x="4932040" y="5157192"/>
            <a:ext cx="4211960" cy="1080120"/>
          </a:xfrm>
        </p:spPr>
        <p:txBody>
          <a:bodyPr>
            <a:normAutofit/>
          </a:bodyPr>
          <a:lstStyle/>
          <a:p>
            <a:r>
              <a:rPr lang="tr-TR" sz="2800"/>
              <a:t>DESIGN AND ANALYSIS OF </a:t>
            </a:r>
          </a:p>
          <a:p>
            <a:pPr algn="l"/>
            <a:r>
              <a:rPr lang="tr-TR" sz="2800"/>
              <a:t>LEARNING SYSTEMS</a:t>
            </a:r>
            <a:endParaRPr lang="tr-TR" sz="2800" dirty="0"/>
          </a:p>
        </p:txBody>
      </p:sp>
      <p:pic>
        <p:nvPicPr>
          <p:cNvPr id="1026" name="Picture 2" descr="http://www.uludag.edu.tr/uploads/5/menu_resimler/logojpeg.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9512" y="4688189"/>
            <a:ext cx="1296144" cy="1296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Düz Bağlayıcı 7"/>
          <p:cNvCxnSpPr/>
          <p:nvPr/>
        </p:nvCxnSpPr>
        <p:spPr>
          <a:xfrm>
            <a:off x="4860032" y="4449804"/>
            <a:ext cx="0" cy="1671117"/>
          </a:xfrm>
          <a:prstGeom prst="line">
            <a:avLst/>
          </a:prstGeom>
          <a:ln w="28575">
            <a:solidFill>
              <a:schemeClr val="accent5">
                <a:lumMod val="50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701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1403049"/>
              </a:xfrm>
            </p:spPr>
            <p:txBody>
              <a:bodyP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r>
                        <a:rPr lang="tr-TR" i="1" smtClean="0">
                          <a:latin typeface="Cambria Math"/>
                          <a:ea typeface="Cambria Math"/>
                        </a:rPr>
                        <m:t>𝐽</m:t>
                      </m:r>
                      <m:r>
                        <a:rPr lang="tr-TR" i="1" smtClean="0">
                          <a:latin typeface="Cambria Math"/>
                          <a:ea typeface="Cambria Math"/>
                        </a:rPr>
                        <m:t>(</m:t>
                      </m:r>
                      <m:r>
                        <a:rPr lang="tr-TR" b="1" i="1">
                          <a:latin typeface="Cambria Math"/>
                          <a:ea typeface="Cambria Math"/>
                        </a:rPr>
                        <m:t>𝜽</m:t>
                      </m:r>
                      <m:r>
                        <a:rPr lang="tr-TR" i="1">
                          <a:latin typeface="Cambria Math"/>
                        </a:rPr>
                        <m:t>)</m:t>
                      </m:r>
                      <m:r>
                        <a:rPr lang="tr-TR" i="1" smtClean="0">
                          <a:latin typeface="Cambria Math"/>
                          <a:ea typeface="Cambria Math"/>
                        </a:rPr>
                        <m:t>→</m:t>
                      </m:r>
                      <m:func>
                        <m:funcPr>
                          <m:ctrlPr>
                            <a:rPr lang="tr-TR" i="1" smtClean="0">
                              <a:latin typeface="Cambria Math" panose="02040503050406030204" pitchFamily="18" charset="0"/>
                              <a:ea typeface="Cambria Math"/>
                            </a:rPr>
                          </m:ctrlPr>
                        </m:funcPr>
                        <m:fName>
                          <m:limLow>
                            <m:limLowPr>
                              <m:ctrlPr>
                                <a:rPr lang="tr-TR" i="1" smtClean="0">
                                  <a:latin typeface="Cambria Math" panose="02040503050406030204" pitchFamily="18" charset="0"/>
                                  <a:ea typeface="Cambria Math"/>
                                </a:rPr>
                              </m:ctrlPr>
                            </m:limLowPr>
                            <m:e>
                              <m:r>
                                <m:rPr>
                                  <m:sty m:val="p"/>
                                </m:rPr>
                                <a:rPr lang="tr-TR" i="0" smtClean="0">
                                  <a:latin typeface="Cambria Math"/>
                                  <a:ea typeface="Cambria Math"/>
                                </a:rPr>
                                <m:t>min</m:t>
                              </m:r>
                            </m:e>
                            <m:lim>
                              <m:r>
                                <a:rPr lang="tr-TR" b="1" i="1">
                                  <a:latin typeface="Cambria Math"/>
                                  <a:ea typeface="Cambria Math"/>
                                </a:rPr>
                                <m:t>𝜽</m:t>
                              </m:r>
                            </m:lim>
                          </m:limLow>
                        </m:fName>
                        <m:e>
                          <m:f>
                            <m:fPr>
                              <m:ctrlPr>
                                <a:rPr lang="tr-TR" i="1">
                                  <a:latin typeface="Cambria Math" panose="02040503050406030204" pitchFamily="18" charset="0"/>
                                  <a:ea typeface="Cambria Math"/>
                                </a:rPr>
                              </m:ctrlPr>
                            </m:fPr>
                            <m:num>
                              <m:r>
                                <a:rPr lang="tr-TR" i="1">
                                  <a:latin typeface="Cambria Math"/>
                                  <a:ea typeface="Cambria Math"/>
                                </a:rPr>
                                <m:t>1</m:t>
                              </m:r>
                            </m:num>
                            <m:den>
                              <m:r>
                                <a:rPr lang="tr-TR" b="0" i="1" smtClean="0">
                                  <a:latin typeface="Cambria Math"/>
                                  <a:ea typeface="Cambria Math"/>
                                </a:rPr>
                                <m:t>2</m:t>
                              </m:r>
                              <m:r>
                                <a:rPr lang="tr-TR" i="1">
                                  <a:latin typeface="Cambria Math"/>
                                  <a:ea typeface="Cambria Math"/>
                                </a:rPr>
                                <m:t>𝑚</m:t>
                              </m:r>
                            </m:den>
                          </m:f>
                          <m:d>
                            <m:dPr>
                              <m:ctrlPr>
                                <a:rPr lang="tr-TR" i="1" smtClean="0">
                                  <a:latin typeface="Cambria Math" panose="02040503050406030204" pitchFamily="18" charset="0"/>
                                  <a:ea typeface="Cambria Math"/>
                                </a:rPr>
                              </m:ctrlPr>
                            </m:dPr>
                            <m:e>
                              <m:nary>
                                <m:naryPr>
                                  <m:chr m:val="∑"/>
                                  <m:ctrlPr>
                                    <a:rPr lang="tr-TR" i="1">
                                      <a:latin typeface="Cambria Math" panose="02040503050406030204" pitchFamily="18" charset="0"/>
                                      <a:ea typeface="Cambria Math"/>
                                    </a:rPr>
                                  </m:ctrlPr>
                                </m:naryPr>
                                <m:sub>
                                  <m:r>
                                    <m:rPr>
                                      <m:brk m:alnAt="23"/>
                                    </m:rPr>
                                    <a:rPr lang="tr-TR" i="1">
                                      <a:latin typeface="Cambria Math"/>
                                      <a:ea typeface="Cambria Math"/>
                                    </a:rPr>
                                    <m:t>𝑖</m:t>
                                  </m:r>
                                  <m:r>
                                    <a:rPr lang="tr-TR" i="1">
                                      <a:latin typeface="Cambria Math"/>
                                      <a:ea typeface="Cambria Math"/>
                                    </a:rPr>
                                    <m:t>=1</m:t>
                                  </m:r>
                                </m:sub>
                                <m:sup>
                                  <m:r>
                                    <a:rPr lang="tr-TR" i="1">
                                      <a:latin typeface="Cambria Math"/>
                                      <a:ea typeface="Cambria Math"/>
                                    </a:rPr>
                                    <m:t>𝑚</m:t>
                                  </m:r>
                                </m:sup>
                                <m:e>
                                  <m:sSup>
                                    <m:sSupPr>
                                      <m:ctrlPr>
                                        <a:rPr lang="tr-TR" i="1" smtClean="0">
                                          <a:latin typeface="Cambria Math" panose="02040503050406030204" pitchFamily="18" charset="0"/>
                                          <a:ea typeface="Cambria Math"/>
                                        </a:rPr>
                                      </m:ctrlPr>
                                    </m:sSupPr>
                                    <m:e>
                                      <m:r>
                                        <a:rPr lang="tr-TR" i="1">
                                          <a:latin typeface="Cambria Math"/>
                                          <a:ea typeface="Cambria Math"/>
                                        </a:rPr>
                                        <m:t>(</m:t>
                                      </m:r>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r>
                                                <a:rPr lang="tr-TR" i="1">
                                                  <a:latin typeface="Cambria Math"/>
                                                </a:rPr>
                                                <m:t>(</m:t>
                                              </m:r>
                                              <m:r>
                                                <a:rPr lang="tr-TR" i="1">
                                                  <a:latin typeface="Cambria Math"/>
                                                </a:rPr>
                                                <m:t>𝑖</m:t>
                                              </m:r>
                                              <m:r>
                                                <a:rPr lang="tr-TR" i="1">
                                                  <a:latin typeface="Cambria Math"/>
                                                </a:rPr>
                                                <m:t>)</m:t>
                                              </m:r>
                                            </m:sup>
                                          </m:sSup>
                                        </m:e>
                                      </m:d>
                                      <m:r>
                                        <a:rPr lang="tr-TR" i="1">
                                          <a:latin typeface="Cambria Math"/>
                                        </a:rPr>
                                        <m:t>−</m:t>
                                      </m:r>
                                      <m:sSup>
                                        <m:sSupPr>
                                          <m:ctrlPr>
                                            <a:rPr lang="tr-TR" i="1">
                                              <a:latin typeface="Cambria Math" panose="02040503050406030204" pitchFamily="18" charset="0"/>
                                            </a:rPr>
                                          </m:ctrlPr>
                                        </m:sSupPr>
                                        <m:e>
                                          <m:r>
                                            <a:rPr lang="tr-TR" i="1">
                                              <a:latin typeface="Cambria Math"/>
                                            </a:rPr>
                                            <m:t>𝑦</m:t>
                                          </m:r>
                                        </m:e>
                                        <m:sup>
                                          <m:r>
                                            <a:rPr lang="tr-TR" i="1">
                                              <a:latin typeface="Cambria Math"/>
                                            </a:rPr>
                                            <m:t>(</m:t>
                                          </m:r>
                                          <m:r>
                                            <a:rPr lang="tr-TR" i="1">
                                              <a:latin typeface="Cambria Math"/>
                                            </a:rPr>
                                            <m:t>𝑖</m:t>
                                          </m:r>
                                          <m:r>
                                            <a:rPr lang="tr-TR" i="1">
                                              <a:latin typeface="Cambria Math"/>
                                            </a:rPr>
                                            <m:t>)</m:t>
                                          </m:r>
                                        </m:sup>
                                      </m:sSup>
                                      <m:r>
                                        <a:rPr lang="tr-TR" i="1">
                                          <a:latin typeface="Cambria Math"/>
                                          <a:ea typeface="Cambria Math"/>
                                        </a:rPr>
                                        <m:t>)</m:t>
                                      </m:r>
                                    </m:e>
                                    <m:sup>
                                      <m:r>
                                        <a:rPr lang="tr-TR" b="0" i="1" smtClean="0">
                                          <a:latin typeface="Cambria Math"/>
                                          <a:ea typeface="Cambria Math"/>
                                        </a:rPr>
                                        <m:t>2</m:t>
                                      </m:r>
                                    </m:sup>
                                  </m:sSup>
                                </m:e>
                              </m:nary>
                              <m:r>
                                <a:rPr lang="tr-TR" b="0" i="1" smtClean="0">
                                  <a:latin typeface="Cambria Math"/>
                                  <a:ea typeface="Cambria Math"/>
                                </a:rPr>
                                <m:t>+1000</m:t>
                              </m:r>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ea typeface="Cambria Math"/>
                                        </a:rPr>
                                        <m:t>3</m:t>
                                      </m:r>
                                    </m:sub>
                                  </m:sSub>
                                </m:e>
                                <m:sup>
                                  <m:r>
                                    <a:rPr lang="tr-TR" b="0" i="1" smtClean="0">
                                      <a:latin typeface="Cambria Math"/>
                                    </a:rPr>
                                    <m:t>2</m:t>
                                  </m:r>
                                </m:sup>
                              </m:sSup>
                              <m:r>
                                <a:rPr lang="tr-TR" i="1">
                                  <a:latin typeface="Cambria Math"/>
                                  <a:ea typeface="Cambria Math"/>
                                </a:rPr>
                                <m:t>+1000</m:t>
                              </m:r>
                              <m:sSup>
                                <m:sSupPr>
                                  <m:ctrlPr>
                                    <a:rPr lang="tr-TR" i="1">
                                      <a:latin typeface="Cambria Math" panose="02040503050406030204" pitchFamily="18" charset="0"/>
                                    </a:rPr>
                                  </m:ctrlPr>
                                </m:sSupPr>
                                <m:e>
                                  <m:sSub>
                                    <m:sSubPr>
                                      <m:ctrlPr>
                                        <a:rPr lang="tr-TR" i="1" smtClean="0">
                                          <a:latin typeface="Cambria Math" panose="02040503050406030204" pitchFamily="18" charset="0"/>
                                        </a:rPr>
                                      </m:ctrlPr>
                                    </m:sSubPr>
                                    <m:e>
                                      <m:r>
                                        <a:rPr lang="tr-TR" i="1">
                                          <a:latin typeface="Cambria Math"/>
                                          <a:ea typeface="Cambria Math"/>
                                        </a:rPr>
                                        <m:t>𝜃</m:t>
                                      </m:r>
                                    </m:e>
                                    <m:sub>
                                      <m:r>
                                        <a:rPr lang="tr-TR" b="0" i="1" smtClean="0">
                                          <a:latin typeface="Cambria Math"/>
                                          <a:ea typeface="Cambria Math"/>
                                        </a:rPr>
                                        <m:t>4</m:t>
                                      </m:r>
                                    </m:sub>
                                  </m:sSub>
                                </m:e>
                                <m:sup>
                                  <m:r>
                                    <a:rPr lang="tr-TR" i="1">
                                      <a:latin typeface="Cambria Math"/>
                                    </a:rPr>
                                    <m:t>2</m:t>
                                  </m:r>
                                </m:sup>
                              </m:sSup>
                            </m:e>
                          </m:d>
                        </m:e>
                      </m:func>
                    </m:oMath>
                  </m:oMathPara>
                </a14:m>
                <a:endParaRPr lang="tr-TR" dirty="0" smtClean="0"/>
              </a:p>
              <a:p>
                <a:pPr marL="0" indent="0" algn="ctr">
                  <a:buNone/>
                </a:pPr>
                <a14:m>
                  <m:oMath xmlns:m="http://schemas.openxmlformats.org/officeDocument/2006/math">
                    <m:groupChr>
                      <m:groupChrPr>
                        <m:chr m:val="⇒"/>
                        <m:pos m:val="top"/>
                        <m:ctrlPr>
                          <a:rPr lang="tr-TR" i="1" smtClean="0">
                            <a:latin typeface="Cambria Math" panose="02040503050406030204" pitchFamily="18" charset="0"/>
                          </a:rPr>
                        </m:ctrlPr>
                      </m:groupChrPr>
                      <m:e>
                        <m:r>
                          <m:rPr>
                            <m:brk m:alnAt="1"/>
                          </m:rPr>
                          <a:rPr lang="tr-TR" b="0" i="1" smtClean="0">
                            <a:latin typeface="Cambria Math"/>
                          </a:rPr>
                          <m:t> </m:t>
                        </m:r>
                      </m:e>
                    </m:groupChr>
                  </m:oMath>
                </a14:m>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ea typeface="Cambria Math"/>
                          </a:rPr>
                          <m:t>3</m:t>
                        </m:r>
                      </m:sub>
                    </m:sSub>
                    <m:r>
                      <a:rPr lang="tr-TR" i="1" smtClean="0">
                        <a:latin typeface="Cambria Math"/>
                        <a:ea typeface="Cambria Math"/>
                      </a:rPr>
                      <m:t>≈</m:t>
                    </m:r>
                    <m:r>
                      <a:rPr lang="tr-TR" b="0" i="1" smtClean="0">
                        <a:latin typeface="Cambria Math"/>
                        <a:ea typeface="Cambria Math"/>
                      </a:rPr>
                      <m:t>0 </m:t>
                    </m:r>
                    <m:r>
                      <a:rPr lang="tr-TR" b="0" i="1" smtClean="0">
                        <a:latin typeface="Cambria Math"/>
                        <a:ea typeface="Cambria Math"/>
                      </a:rPr>
                      <m:t>𝑎𝑛𝑑</m:t>
                    </m:r>
                  </m:oMath>
                </a14:m>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b="0" i="1" smtClean="0">
                            <a:latin typeface="Cambria Math"/>
                            <a:ea typeface="Cambria Math"/>
                          </a:rPr>
                          <m:t>4</m:t>
                        </m:r>
                      </m:sub>
                    </m:sSub>
                    <m:r>
                      <a:rPr lang="tr-TR" i="1">
                        <a:latin typeface="Cambria Math"/>
                        <a:ea typeface="Cambria Math"/>
                      </a:rPr>
                      <m:t>≈0 </m:t>
                    </m:r>
                  </m:oMath>
                </a14:m>
                <a:endParaRPr lang="tr-TR"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1403049"/>
              </a:xfrm>
              <a:blipFill rotWithShape="1">
                <a:blip r:embed="rId2"/>
                <a:stretch>
                  <a:fillRect b="-13913"/>
                </a:stretch>
              </a:blipFill>
            </p:spPr>
            <p:txBody>
              <a:bodyPr/>
              <a:lstStyle/>
              <a:p>
                <a:r>
                  <a:rPr lang="tr-TR">
                    <a:noFill/>
                  </a:rPr>
                  <a:t> </a:t>
                </a:r>
              </a:p>
            </p:txBody>
          </p:sp>
        </mc:Fallback>
      </mc:AlternateContent>
      <p:pic>
        <p:nvPicPr>
          <p:cNvPr id="23554" name="Picture 2"/>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48064" y="3434554"/>
            <a:ext cx="31146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Dikdörtgen 4"/>
              <p:cNvSpPr/>
              <p:nvPr/>
            </p:nvSpPr>
            <p:spPr>
              <a:xfrm>
                <a:off x="3851920" y="6266730"/>
                <a:ext cx="4883966"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r>
                      <m:rPr>
                        <m:nor/>
                      </m:rPr>
                      <a:rPr lang="tr-TR" sz="2000" dirty="0"/>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2</m:t>
                        </m:r>
                      </m:sup>
                    </m:sSup>
                  </m:oMath>
                </a14:m>
                <a:r>
                  <a:rPr lang="tr-TR" sz="2000" dirty="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3</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i="1">
                            <a:latin typeface="Cambria Math"/>
                          </a:rPr>
                          <m:t>3</m:t>
                        </m:r>
                      </m:sup>
                    </m:sSup>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4</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4</m:t>
                        </m:r>
                      </m:sup>
                    </m:sSup>
                  </m:oMath>
                </a14:m>
                <a:endParaRPr lang="tr-TR" sz="2000" dirty="0"/>
              </a:p>
            </p:txBody>
          </p:sp>
        </mc:Choice>
        <mc:Fallback xmlns="">
          <p:sp>
            <p:nvSpPr>
              <p:cNvPr id="5" name="Dikdörtgen 4"/>
              <p:cNvSpPr>
                <a:spLocks noRot="1" noChangeAspect="1" noMove="1" noResize="1" noEditPoints="1" noAdjustHandles="1" noChangeArrowheads="1" noChangeShapeType="1" noTextEdit="1"/>
              </p:cNvSpPr>
              <p:nvPr/>
            </p:nvSpPr>
            <p:spPr>
              <a:xfrm>
                <a:off x="3851920" y="6266730"/>
                <a:ext cx="4883966" cy="400110"/>
              </a:xfrm>
              <a:prstGeom prst="rect">
                <a:avLst/>
              </a:prstGeom>
              <a:blipFill>
                <a:blip r:embed="rId5"/>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5"/>
              <p:cNvSpPr/>
              <p:nvPr/>
            </p:nvSpPr>
            <p:spPr>
              <a:xfrm>
                <a:off x="5018984" y="3003249"/>
                <a:ext cx="3211392"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oMath>
                </a14:m>
                <a:r>
                  <a:rPr lang="tr-TR" sz="2000" dirty="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smtClean="0">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1</m:t>
                            </m:r>
                          </m:sub>
                          <m:sup>
                            <m:r>
                              <a:rPr lang="en-US" sz="2000" b="0" i="1" smtClean="0">
                                <a:latin typeface="Cambria Math" panose="02040503050406030204" pitchFamily="18" charset="0"/>
                              </a:rPr>
                              <m:t> </m:t>
                            </m:r>
                          </m:sup>
                        </m:sSubSup>
                      </m:e>
                      <m:sup>
                        <m:r>
                          <a:rPr lang="tr-TR" sz="2000" i="1">
                            <a:latin typeface="Cambria Math"/>
                          </a:rPr>
                          <m:t>2</m:t>
                        </m:r>
                      </m:sup>
                    </m:sSup>
                  </m:oMath>
                </a14:m>
                <a:endParaRPr lang="tr-TR" sz="2000" dirty="0"/>
              </a:p>
            </p:txBody>
          </p:sp>
        </mc:Choice>
        <mc:Fallback xmlns="">
          <p:sp>
            <p:nvSpPr>
              <p:cNvPr id="6" name="Dikdörtgen 5"/>
              <p:cNvSpPr>
                <a:spLocks noRot="1" noChangeAspect="1" noMove="1" noResize="1" noEditPoints="1" noAdjustHandles="1" noChangeArrowheads="1" noChangeShapeType="1" noTextEdit="1"/>
              </p:cNvSpPr>
              <p:nvPr/>
            </p:nvSpPr>
            <p:spPr>
              <a:xfrm>
                <a:off x="5018984" y="3003249"/>
                <a:ext cx="3211392" cy="400110"/>
              </a:xfrm>
              <a:prstGeom prst="rect">
                <a:avLst/>
              </a:prstGeom>
              <a:blipFill>
                <a:blip r:embed="rId6"/>
                <a:stretch>
                  <a:fillRect t="-9231" b="-27692"/>
                </a:stretch>
              </a:blipFill>
            </p:spPr>
            <p:txBody>
              <a:bodyPr/>
              <a:lstStyle/>
              <a:p>
                <a:r>
                  <a:rPr lang="en-US">
                    <a:noFill/>
                  </a:rPr>
                  <a:t> </a:t>
                </a:r>
              </a:p>
            </p:txBody>
          </p:sp>
        </mc:Fallback>
      </mc:AlternateContent>
      <p:cxnSp>
        <p:nvCxnSpPr>
          <p:cNvPr id="7" name="Eğri Bağlayıcı 6"/>
          <p:cNvCxnSpPr>
            <a:stCxn id="5" idx="1"/>
            <a:endCxn id="6" idx="1"/>
          </p:cNvCxnSpPr>
          <p:nvPr/>
        </p:nvCxnSpPr>
        <p:spPr>
          <a:xfrm rot="10800000" flipH="1">
            <a:off x="3851920" y="3203305"/>
            <a:ext cx="1167064" cy="3263481"/>
          </a:xfrm>
          <a:prstGeom prst="curvedConnector3">
            <a:avLst>
              <a:gd name="adj1" fmla="val -19588"/>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1" name="Metin kutusu 10"/>
              <p:cNvSpPr txBox="1"/>
              <p:nvPr/>
            </p:nvSpPr>
            <p:spPr>
              <a:xfrm>
                <a:off x="1763688" y="4511879"/>
                <a:ext cx="1800200" cy="646331"/>
              </a:xfrm>
              <a:prstGeom prst="rect">
                <a:avLst/>
              </a:prstGeom>
              <a:noFill/>
            </p:spPr>
            <p:txBody>
              <a:bodyPr wrap="square" rtlCol="0">
                <a:spAutoFit/>
              </a:bodyPr>
              <a:lstStyle/>
              <a:p>
                <a:pPr algn="ctr"/>
                <a:r>
                  <a:rPr lang="tr-TR" dirty="0" smtClean="0"/>
                  <a:t>When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ea typeface="Cambria Math"/>
                          </a:rPr>
                          <m:t>3</m:t>
                        </m:r>
                      </m:sub>
                    </m:sSub>
                  </m:oMath>
                </a14:m>
                <a:r>
                  <a:rPr lang="tr-TR" dirty="0" smtClean="0"/>
                  <a:t> and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b="0" i="1" smtClean="0">
                            <a:latin typeface="Cambria Math"/>
                            <a:ea typeface="Cambria Math"/>
                          </a:rPr>
                          <m:t>4</m:t>
                        </m:r>
                      </m:sub>
                    </m:sSub>
                  </m:oMath>
                </a14:m>
                <a:r>
                  <a:rPr lang="tr-TR" dirty="0" smtClean="0"/>
                  <a:t> </a:t>
                </a:r>
                <a:r>
                  <a:rPr lang="tr-TR" dirty="0" err="1" smtClean="0"/>
                  <a:t>are</a:t>
                </a:r>
                <a:r>
                  <a:rPr lang="tr-TR" dirty="0" smtClean="0"/>
                  <a:t> </a:t>
                </a:r>
                <a:r>
                  <a:rPr lang="tr-TR" dirty="0" err="1" smtClean="0"/>
                  <a:t>small</a:t>
                </a:r>
                <a:endParaRPr lang="tr-TR" dirty="0"/>
              </a:p>
            </p:txBody>
          </p:sp>
        </mc:Choice>
        <mc:Fallback xmlns="">
          <p:sp>
            <p:nvSpPr>
              <p:cNvPr id="11" name="Metin kutusu 10"/>
              <p:cNvSpPr txBox="1">
                <a:spLocks noRot="1" noChangeAspect="1" noMove="1" noResize="1" noEditPoints="1" noAdjustHandles="1" noChangeArrowheads="1" noChangeShapeType="1" noTextEdit="1"/>
              </p:cNvSpPr>
              <p:nvPr/>
            </p:nvSpPr>
            <p:spPr>
              <a:xfrm>
                <a:off x="1763688" y="4511879"/>
                <a:ext cx="1800200" cy="646331"/>
              </a:xfrm>
              <a:prstGeom prst="rect">
                <a:avLst/>
              </a:prstGeom>
              <a:blipFill>
                <a:blip r:embed="rId7"/>
                <a:stretch>
                  <a:fillRect t="-4717" b="-14151"/>
                </a:stretch>
              </a:blipFill>
            </p:spPr>
            <p:txBody>
              <a:bodyPr/>
              <a:lstStyle/>
              <a:p>
                <a:r>
                  <a:rPr lang="en-US">
                    <a:noFill/>
                  </a:rPr>
                  <a:t> </a:t>
                </a:r>
              </a:p>
            </p:txBody>
          </p:sp>
        </mc:Fallback>
      </mc:AlternateContent>
      <p:sp>
        <p:nvSpPr>
          <p:cNvPr id="12" name="Oval 11"/>
          <p:cNvSpPr/>
          <p:nvPr/>
        </p:nvSpPr>
        <p:spPr>
          <a:xfrm>
            <a:off x="6948264" y="6244429"/>
            <a:ext cx="1787622" cy="50153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9944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637112"/>
              </a:xfrm>
            </p:spPr>
            <p:txBody>
              <a:bodyPr>
                <a:normAutofit/>
              </a:bodyPr>
              <a:lstStyle/>
              <a:p>
                <a:r>
                  <a:rPr lang="tr-TR" dirty="0" smtClean="0">
                    <a:latin typeface="+mj-lt"/>
                    <a:ea typeface="Cambria Math"/>
                  </a:rPr>
                  <a:t>General </a:t>
                </a:r>
                <a:r>
                  <a:rPr lang="tr-TR" dirty="0" err="1" smtClean="0">
                    <a:latin typeface="+mj-lt"/>
                    <a:ea typeface="Cambria Math"/>
                  </a:rPr>
                  <a:t>regularized</a:t>
                </a:r>
                <a:r>
                  <a:rPr lang="tr-TR" dirty="0" smtClean="0">
                    <a:latin typeface="+mj-lt"/>
                    <a:ea typeface="Cambria Math"/>
                  </a:rPr>
                  <a:t> </a:t>
                </a:r>
                <a:r>
                  <a:rPr lang="tr-TR" dirty="0" err="1" smtClean="0">
                    <a:latin typeface="+mj-lt"/>
                    <a:ea typeface="Cambria Math"/>
                  </a:rPr>
                  <a:t>cost</a:t>
                </a:r>
                <a:r>
                  <a:rPr lang="tr-TR" dirty="0" smtClean="0">
                    <a:latin typeface="+mj-lt"/>
                    <a:ea typeface="Cambria Math"/>
                  </a:rPr>
                  <a:t> </a:t>
                </a:r>
                <a:r>
                  <a:rPr lang="tr-TR" dirty="0" err="1" smtClean="0">
                    <a:latin typeface="+mj-lt"/>
                    <a:ea typeface="Cambria Math"/>
                  </a:rPr>
                  <a:t>function</a:t>
                </a:r>
                <a:r>
                  <a:rPr lang="tr-TR" dirty="0" smtClean="0">
                    <a:latin typeface="+mj-lt"/>
                    <a:ea typeface="Cambria Math"/>
                  </a:rPr>
                  <a:t> </a:t>
                </a:r>
                <a:r>
                  <a:rPr lang="tr-TR" dirty="0" err="1" smtClean="0">
                    <a:latin typeface="+mj-lt"/>
                    <a:ea typeface="Cambria Math"/>
                  </a:rPr>
                  <a:t>for</a:t>
                </a:r>
                <a:r>
                  <a:rPr lang="tr-TR" dirty="0" smtClean="0">
                    <a:latin typeface="+mj-lt"/>
                    <a:ea typeface="Cambria Math"/>
                  </a:rPr>
                  <a:t> </a:t>
                </a:r>
                <a:r>
                  <a:rPr lang="tr-TR" dirty="0" err="1" smtClean="0">
                    <a:latin typeface="+mj-lt"/>
                    <a:ea typeface="Cambria Math"/>
                  </a:rPr>
                  <a:t>many</a:t>
                </a:r>
                <a:r>
                  <a:rPr lang="tr-TR" dirty="0" smtClean="0">
                    <a:latin typeface="+mj-lt"/>
                    <a:ea typeface="Cambria Math"/>
                  </a:rPr>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𝑗</m:t>
                        </m:r>
                      </m:sub>
                    </m:sSub>
                  </m:oMath>
                </a14:m>
                <a:endParaRPr lang="tr-TR" dirty="0" smtClean="0">
                  <a:latin typeface="+mj-lt"/>
                  <a:ea typeface="Cambria Math"/>
                </a:endParaRPr>
              </a:p>
              <a:p>
                <a:pPr lvl="1"/>
                <a:r>
                  <a:rPr lang="tr-TR" sz="2400" dirty="0" smtClean="0">
                    <a:latin typeface="+mj-lt"/>
                    <a:ea typeface="Cambria Math"/>
                  </a:rPr>
                  <a:t>No </a:t>
                </a:r>
                <a:r>
                  <a:rPr lang="tr-TR" sz="2400" dirty="0" err="1" smtClean="0">
                    <a:latin typeface="+mj-lt"/>
                    <a:ea typeface="Cambria Math"/>
                  </a:rPr>
                  <a:t>cost</a:t>
                </a:r>
                <a:r>
                  <a:rPr lang="tr-TR" sz="2400" dirty="0" smtClean="0">
                    <a:latin typeface="+mj-lt"/>
                    <a:ea typeface="Cambria Math"/>
                  </a:rPr>
                  <a:t> </a:t>
                </a:r>
                <a:r>
                  <a:rPr lang="tr-TR" sz="2400" dirty="0" err="1" smtClean="0">
                    <a:latin typeface="+mj-lt"/>
                    <a:ea typeface="Cambria Math"/>
                  </a:rPr>
                  <a:t>added</a:t>
                </a:r>
                <a:r>
                  <a:rPr lang="tr-TR" sz="2400" dirty="0" smtClean="0">
                    <a:latin typeface="+mj-lt"/>
                    <a:ea typeface="Cambria Math"/>
                  </a:rPr>
                  <a:t> </a:t>
                </a:r>
                <a:r>
                  <a:rPr lang="tr-TR" sz="2400" dirty="0" err="1" smtClean="0">
                    <a:latin typeface="+mj-lt"/>
                    <a:ea typeface="Cambria Math"/>
                  </a:rPr>
                  <a:t>for</a:t>
                </a:r>
                <a:r>
                  <a:rPr lang="tr-TR" sz="2400" dirty="0" smtClean="0">
                    <a:latin typeface="+mj-lt"/>
                    <a:ea typeface="Cambria Math"/>
                  </a:rPr>
                  <a:t> </a:t>
                </a:r>
                <a:r>
                  <a:rPr lang="tr-TR" sz="2400" dirty="0" err="1" smtClean="0">
                    <a:latin typeface="+mj-lt"/>
                    <a:ea typeface="Cambria Math"/>
                  </a:rPr>
                  <a:t>the</a:t>
                </a:r>
                <a:r>
                  <a:rPr lang="tr-TR" sz="2400" dirty="0" smtClean="0">
                    <a:latin typeface="+mj-lt"/>
                    <a:ea typeface="Cambria Math"/>
                  </a:rPr>
                  <a:t> </a:t>
                </a:r>
                <a:r>
                  <a:rPr lang="tr-TR" sz="2400" dirty="0" err="1" smtClean="0">
                    <a:latin typeface="+mj-lt"/>
                    <a:ea typeface="Cambria Math"/>
                  </a:rPr>
                  <a:t>bias</a:t>
                </a:r>
                <a:r>
                  <a:rPr lang="tr-TR" sz="2400" dirty="0" smtClean="0">
                    <a:latin typeface="+mj-lt"/>
                    <a:ea typeface="Cambria Math"/>
                  </a:rPr>
                  <a:t> </a:t>
                </a:r>
                <a:r>
                  <a:rPr lang="tr-TR" sz="2400" dirty="0" err="1" smtClean="0">
                    <a:latin typeface="+mj-lt"/>
                    <a:ea typeface="Cambria Math"/>
                  </a:rPr>
                  <a:t>parameter</a:t>
                </a:r>
                <a14:m>
                  <m:oMath xmlns:m="http://schemas.openxmlformats.org/officeDocument/2006/math">
                    <m:r>
                      <a:rPr lang="tr-TR" sz="2400" b="0" i="0" smtClean="0">
                        <a:latin typeface="Cambria Math"/>
                      </a:rPr>
                      <m:t> </m:t>
                    </m:r>
                    <m:sSub>
                      <m:sSubPr>
                        <m:ctrlPr>
                          <a:rPr lang="tr-TR" sz="2400" i="1">
                            <a:latin typeface="Cambria Math" panose="02040503050406030204" pitchFamily="18" charset="0"/>
                          </a:rPr>
                        </m:ctrlPr>
                      </m:sSubPr>
                      <m:e>
                        <m:r>
                          <a:rPr lang="tr-TR" sz="2400" i="1">
                            <a:latin typeface="Cambria Math"/>
                            <a:ea typeface="Cambria Math"/>
                          </a:rPr>
                          <m:t>𝜃</m:t>
                        </m:r>
                      </m:e>
                      <m:sub>
                        <m:r>
                          <a:rPr lang="tr-TR" sz="2400" b="0" i="1" smtClean="0">
                            <a:latin typeface="Cambria Math"/>
                          </a:rPr>
                          <m:t>0</m:t>
                        </m:r>
                      </m:sub>
                    </m:sSub>
                  </m:oMath>
                </a14:m>
                <a:endParaRPr lang="tr-TR" sz="2400" dirty="0" smtClean="0">
                  <a:latin typeface="+mj-lt"/>
                </a:endParaRPr>
              </a:p>
              <a:p>
                <a:pPr lvl="1"/>
                <a14:m>
                  <m:oMath xmlns:m="http://schemas.openxmlformats.org/officeDocument/2006/math">
                    <m:r>
                      <m:rPr>
                        <m:sty m:val="p"/>
                      </m:rPr>
                      <a:rPr lang="el-GR" sz="2400" i="1">
                        <a:latin typeface="Cambria Math"/>
                        <a:ea typeface="Cambria Math"/>
                      </a:rPr>
                      <m:t>λ</m:t>
                    </m:r>
                    <m:r>
                      <a:rPr lang="el-GR" sz="2400" i="1" smtClean="0">
                        <a:latin typeface="Cambria Math"/>
                        <a:ea typeface="Cambria Math"/>
                      </a:rPr>
                      <m:t>→</m:t>
                    </m:r>
                  </m:oMath>
                </a14:m>
                <a:r>
                  <a:rPr lang="tr-TR" sz="2400" dirty="0" err="1" smtClean="0">
                    <a:latin typeface="+mj-lt"/>
                    <a:ea typeface="Cambria Math"/>
                  </a:rPr>
                  <a:t>too</a:t>
                </a:r>
                <a:r>
                  <a:rPr lang="tr-TR" sz="2400" dirty="0" smtClean="0">
                    <a:latin typeface="+mj-lt"/>
                    <a:ea typeface="Cambria Math"/>
                  </a:rPr>
                  <a:t> </a:t>
                </a:r>
                <a:r>
                  <a:rPr lang="tr-TR" sz="2400" dirty="0" err="1" smtClean="0">
                    <a:latin typeface="+mj-lt"/>
                    <a:ea typeface="Cambria Math"/>
                  </a:rPr>
                  <a:t>large</a:t>
                </a:r>
                <a:r>
                  <a:rPr lang="tr-TR" sz="2400" dirty="0" smtClean="0">
                    <a:latin typeface="+mj-lt"/>
                    <a:ea typeface="Cambria Math"/>
                  </a:rPr>
                  <a:t>, </a:t>
                </a:r>
                <a14:m>
                  <m:oMath xmlns:m="http://schemas.openxmlformats.org/officeDocument/2006/math">
                    <m:sSub>
                      <m:sSubPr>
                        <m:ctrlPr>
                          <a:rPr lang="tr-TR" sz="2400" i="1">
                            <a:latin typeface="Cambria Math" panose="02040503050406030204" pitchFamily="18" charset="0"/>
                            <a:ea typeface="Cambria Math"/>
                          </a:rPr>
                        </m:ctrlPr>
                      </m:sSubPr>
                      <m:e>
                        <m:r>
                          <a:rPr lang="tr-TR" sz="2400">
                            <a:latin typeface="Cambria Math"/>
                            <a:ea typeface="Cambria Math"/>
                          </a:rPr>
                          <m:t>𝜃</m:t>
                        </m:r>
                      </m:e>
                      <m:sub>
                        <m:r>
                          <a:rPr lang="tr-TR" sz="2400">
                            <a:latin typeface="Cambria Math"/>
                            <a:ea typeface="Cambria Math"/>
                          </a:rPr>
                          <m:t>𝑗</m:t>
                        </m:r>
                      </m:sub>
                    </m:sSub>
                    <m:r>
                      <a:rPr lang="el-GR" sz="2400">
                        <a:latin typeface="Cambria Math"/>
                        <a:ea typeface="Cambria Math"/>
                      </a:rPr>
                      <m:t>→</m:t>
                    </m:r>
                  </m:oMath>
                </a14:m>
                <a:r>
                  <a:rPr lang="tr-TR" sz="2400" dirty="0">
                    <a:latin typeface="+mj-lt"/>
                    <a:ea typeface="Cambria Math"/>
                  </a:rPr>
                  <a:t> </a:t>
                </a:r>
                <a:r>
                  <a:rPr lang="tr-TR" sz="2400" dirty="0" err="1">
                    <a:latin typeface="+mj-lt"/>
                    <a:ea typeface="Cambria Math"/>
                  </a:rPr>
                  <a:t>close</a:t>
                </a:r>
                <a:r>
                  <a:rPr lang="tr-TR" sz="2400" dirty="0">
                    <a:latin typeface="+mj-lt"/>
                    <a:ea typeface="Cambria Math"/>
                  </a:rPr>
                  <a:t> </a:t>
                </a:r>
                <a:r>
                  <a:rPr lang="tr-TR" sz="2400" dirty="0" err="1">
                    <a:latin typeface="+mj-lt"/>
                    <a:ea typeface="Cambria Math"/>
                  </a:rPr>
                  <a:t>to</a:t>
                </a:r>
                <a:r>
                  <a:rPr lang="tr-TR" sz="2400" dirty="0">
                    <a:latin typeface="+mj-lt"/>
                    <a:ea typeface="Cambria Math"/>
                  </a:rPr>
                  <a:t> </a:t>
                </a:r>
                <a:r>
                  <a:rPr lang="tr-TR" sz="2400" dirty="0" smtClean="0">
                    <a:latin typeface="+mj-lt"/>
                    <a:ea typeface="Cambria Math"/>
                  </a:rPr>
                  <a:t>0, </a:t>
                </a:r>
                <a:r>
                  <a:rPr lang="tr-TR" sz="2400" dirty="0" err="1" smtClean="0">
                    <a:latin typeface="+mj-lt"/>
                    <a:ea typeface="Cambria Math"/>
                  </a:rPr>
                  <a:t>then</a:t>
                </a:r>
                <a:r>
                  <a:rPr lang="tr-TR" sz="2400" dirty="0" smtClean="0">
                    <a:latin typeface="+mj-lt"/>
                    <a:ea typeface="Cambria Math"/>
                  </a:rPr>
                  <a:t> </a:t>
                </a:r>
                <a14:m>
                  <m:oMath xmlns:m="http://schemas.openxmlformats.org/officeDocument/2006/math">
                    <m:sSub>
                      <m:sSubPr>
                        <m:ctrlPr>
                          <a:rPr lang="tr-TR" sz="2400" i="1">
                            <a:latin typeface="Cambria Math" panose="02040503050406030204" pitchFamily="18" charset="0"/>
                          </a:rPr>
                        </m:ctrlPr>
                      </m:sSubPr>
                      <m:e>
                        <m:r>
                          <a:rPr lang="tr-TR" sz="2400" i="1">
                            <a:latin typeface="Cambria Math"/>
                          </a:rPr>
                          <m:t>h</m:t>
                        </m:r>
                      </m:e>
                      <m:sub>
                        <m:r>
                          <a:rPr lang="tr-TR" sz="2400" b="1" i="1">
                            <a:latin typeface="Cambria Math"/>
                            <a:ea typeface="Cambria Math"/>
                          </a:rPr>
                          <m:t>𝜽</m:t>
                        </m:r>
                      </m:sub>
                    </m:sSub>
                    <m:d>
                      <m:dPr>
                        <m:ctrlPr>
                          <a:rPr lang="tr-TR" sz="2400" i="1">
                            <a:latin typeface="Cambria Math" panose="02040503050406030204" pitchFamily="18" charset="0"/>
                          </a:rPr>
                        </m:ctrlPr>
                      </m:dPr>
                      <m:e>
                        <m:sSup>
                          <m:sSupPr>
                            <m:ctrlPr>
                              <a:rPr lang="tr-TR" sz="2400" i="1" smtClean="0">
                                <a:latin typeface="Cambria Math" panose="02040503050406030204" pitchFamily="18" charset="0"/>
                              </a:rPr>
                            </m:ctrlPr>
                          </m:sSupPr>
                          <m:e>
                            <m:r>
                              <a:rPr lang="tr-TR" sz="2400" b="1" i="1" smtClean="0">
                                <a:latin typeface="Cambria Math"/>
                              </a:rPr>
                              <m:t>𝒙</m:t>
                            </m:r>
                          </m:e>
                          <m:sup>
                            <m:r>
                              <a:rPr lang="tr-TR" sz="2400" i="1">
                                <a:latin typeface="Cambria Math"/>
                              </a:rPr>
                              <m:t>(</m:t>
                            </m:r>
                            <m:r>
                              <a:rPr lang="tr-TR" sz="2400" i="1">
                                <a:latin typeface="Cambria Math"/>
                              </a:rPr>
                              <m:t>𝑖</m:t>
                            </m:r>
                            <m:r>
                              <a:rPr lang="tr-TR" sz="2400" i="1">
                                <a:latin typeface="Cambria Math"/>
                              </a:rPr>
                              <m:t>)</m:t>
                            </m:r>
                          </m:sup>
                        </m:sSup>
                      </m:e>
                    </m:d>
                    <m:r>
                      <a:rPr lang="tr-TR" sz="2400" b="0" i="1" smtClean="0">
                        <a:latin typeface="Cambria Math"/>
                      </a:rPr>
                      <m:t>=</m:t>
                    </m:r>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0</m:t>
                        </m:r>
                      </m:sub>
                    </m:sSub>
                  </m:oMath>
                </a14:m>
                <a:endParaRPr lang="tr-TR" sz="2400" dirty="0" smtClean="0">
                  <a:latin typeface="+mj-lt"/>
                  <a:ea typeface="Cambria Math"/>
                </a:endParaRPr>
              </a:p>
              <a:p>
                <a:pPr lvl="1"/>
                <a14:m>
                  <m:oMath xmlns:m="http://schemas.openxmlformats.org/officeDocument/2006/math">
                    <m:r>
                      <m:rPr>
                        <m:sty m:val="p"/>
                      </m:rPr>
                      <a:rPr lang="el-GR" sz="2400">
                        <a:latin typeface="Cambria Math"/>
                        <a:ea typeface="Cambria Math"/>
                      </a:rPr>
                      <m:t>λ</m:t>
                    </m:r>
                    <m:r>
                      <a:rPr lang="el-GR" sz="2400">
                        <a:latin typeface="Cambria Math"/>
                        <a:ea typeface="Cambria Math"/>
                      </a:rPr>
                      <m:t>→</m:t>
                    </m:r>
                  </m:oMath>
                </a14:m>
                <a:r>
                  <a:rPr lang="tr-TR" sz="2400" dirty="0" err="1">
                    <a:latin typeface="+mj-lt"/>
                    <a:ea typeface="Cambria Math"/>
                  </a:rPr>
                  <a:t>too</a:t>
                </a:r>
                <a:r>
                  <a:rPr lang="tr-TR" sz="2400" dirty="0">
                    <a:latin typeface="+mj-lt"/>
                    <a:ea typeface="Cambria Math"/>
                  </a:rPr>
                  <a:t> </a:t>
                </a:r>
                <a:r>
                  <a:rPr lang="tr-TR" sz="2400" dirty="0" err="1" smtClean="0">
                    <a:latin typeface="+mj-lt"/>
                    <a:ea typeface="Cambria Math"/>
                  </a:rPr>
                  <a:t>small</a:t>
                </a:r>
                <a:r>
                  <a:rPr lang="tr-TR" sz="2400" dirty="0" smtClean="0">
                    <a:latin typeface="+mj-lt"/>
                    <a:ea typeface="Cambria Math"/>
                  </a:rPr>
                  <a:t>, </a:t>
                </a:r>
                <a:r>
                  <a:rPr lang="tr-TR" sz="2400" dirty="0" err="1" smtClean="0">
                    <a:latin typeface="+mj-lt"/>
                    <a:ea typeface="Cambria Math"/>
                  </a:rPr>
                  <a:t>overfitting</a:t>
                </a:r>
                <a:r>
                  <a:rPr lang="tr-TR" sz="2400" dirty="0" smtClean="0">
                    <a:latin typeface="+mj-lt"/>
                    <a:ea typeface="Cambria Math"/>
                  </a:rPr>
                  <a:t> problem </a:t>
                </a:r>
                <a:r>
                  <a:rPr lang="tr-TR" sz="2400" dirty="0" err="1" smtClean="0">
                    <a:latin typeface="+mj-lt"/>
                    <a:ea typeface="Cambria Math"/>
                  </a:rPr>
                  <a:t>continues</a:t>
                </a:r>
                <a:endParaRPr lang="tr-TR" sz="2400" dirty="0">
                  <a:latin typeface="+mj-lt"/>
                  <a:ea typeface="Cambria Math"/>
                </a:endParaRPr>
              </a:p>
              <a:p>
                <a:pPr>
                  <a:spcAft>
                    <a:spcPts val="600"/>
                  </a:spcAft>
                </a:pPr>
                <a:endParaRPr lang="tr-TR" dirty="0" smtClean="0">
                  <a:latin typeface="+mj-lt"/>
                  <a:ea typeface="Cambria Math"/>
                </a:endParaRPr>
              </a:p>
              <a:p>
                <a:pPr marL="0" indent="0">
                  <a:buNone/>
                </a:pPr>
                <a14:m>
                  <m:oMathPara xmlns:m="http://schemas.openxmlformats.org/officeDocument/2006/math">
                    <m:oMathParaPr>
                      <m:jc m:val="centerGroup"/>
                    </m:oMathParaPr>
                    <m:oMath xmlns:m="http://schemas.openxmlformats.org/officeDocument/2006/math">
                      <m:r>
                        <a:rPr lang="tr-TR" sz="2800" i="1" smtClean="0">
                          <a:latin typeface="Cambria Math"/>
                          <a:ea typeface="Cambria Math"/>
                        </a:rPr>
                        <m:t>𝐽</m:t>
                      </m:r>
                      <m:d>
                        <m:dPr>
                          <m:ctrlPr>
                            <a:rPr lang="tr-TR" sz="2800" i="1" smtClean="0">
                              <a:latin typeface="Cambria Math" panose="02040503050406030204" pitchFamily="18" charset="0"/>
                              <a:ea typeface="Cambria Math"/>
                            </a:rPr>
                          </m:ctrlPr>
                        </m:dPr>
                        <m:e>
                          <m:r>
                            <a:rPr lang="tr-TR" sz="2800" b="1" i="1">
                              <a:latin typeface="Cambria Math"/>
                              <a:ea typeface="Cambria Math"/>
                            </a:rPr>
                            <m:t>𝜽</m:t>
                          </m:r>
                        </m:e>
                      </m:d>
                      <m:r>
                        <a:rPr lang="tr-TR" sz="2800" b="0" i="1" smtClean="0">
                          <a:latin typeface="Cambria Math"/>
                          <a:ea typeface="Cambria Math"/>
                        </a:rPr>
                        <m:t>=</m:t>
                      </m:r>
                      <m:f>
                        <m:fPr>
                          <m:ctrlPr>
                            <a:rPr lang="tr-TR" sz="2800" i="1">
                              <a:latin typeface="Cambria Math" panose="02040503050406030204" pitchFamily="18" charset="0"/>
                              <a:ea typeface="Cambria Math"/>
                            </a:rPr>
                          </m:ctrlPr>
                        </m:fPr>
                        <m:num>
                          <m:r>
                            <a:rPr lang="tr-TR" sz="2800" i="1">
                              <a:latin typeface="Cambria Math"/>
                              <a:ea typeface="Cambria Math"/>
                            </a:rPr>
                            <m:t>1</m:t>
                          </m:r>
                        </m:num>
                        <m:den>
                          <m:r>
                            <a:rPr lang="tr-TR" sz="2800" i="1">
                              <a:latin typeface="Cambria Math"/>
                              <a:ea typeface="Cambria Math"/>
                            </a:rPr>
                            <m:t>2</m:t>
                          </m:r>
                          <m:r>
                            <a:rPr lang="tr-TR" sz="2800" i="1">
                              <a:latin typeface="Cambria Math"/>
                              <a:ea typeface="Cambria Math"/>
                            </a:rPr>
                            <m:t>𝑚</m:t>
                          </m:r>
                        </m:den>
                      </m:f>
                      <m:d>
                        <m:dPr>
                          <m:ctrlPr>
                            <a:rPr lang="tr-TR" sz="2800" i="1">
                              <a:latin typeface="Cambria Math" panose="02040503050406030204" pitchFamily="18" charset="0"/>
                              <a:ea typeface="Cambria Math"/>
                            </a:rPr>
                          </m:ctrlPr>
                        </m:dPr>
                        <m:e>
                          <m:nary>
                            <m:naryPr>
                              <m:chr m:val="∑"/>
                              <m:ctrlPr>
                                <a:rPr lang="tr-TR" sz="2800" i="1">
                                  <a:latin typeface="Cambria Math" panose="02040503050406030204" pitchFamily="18" charset="0"/>
                                  <a:ea typeface="Cambria Math"/>
                                </a:rPr>
                              </m:ctrlPr>
                            </m:naryPr>
                            <m:sub>
                              <m:r>
                                <m:rPr>
                                  <m:brk m:alnAt="23"/>
                                </m:rPr>
                                <a:rPr lang="tr-TR" sz="2800" i="1">
                                  <a:latin typeface="Cambria Math"/>
                                  <a:ea typeface="Cambria Math"/>
                                </a:rPr>
                                <m:t>𝑖</m:t>
                              </m:r>
                              <m:r>
                                <a:rPr lang="tr-TR" sz="2800" i="1">
                                  <a:latin typeface="Cambria Math"/>
                                  <a:ea typeface="Cambria Math"/>
                                </a:rPr>
                                <m:t>=1</m:t>
                              </m:r>
                            </m:sub>
                            <m:sup>
                              <m:r>
                                <a:rPr lang="tr-TR" sz="2800" i="1">
                                  <a:latin typeface="Cambria Math"/>
                                  <a:ea typeface="Cambria Math"/>
                                </a:rPr>
                                <m:t>𝑚</m:t>
                              </m:r>
                            </m:sup>
                            <m:e>
                              <m:sSup>
                                <m:sSupPr>
                                  <m:ctrlPr>
                                    <a:rPr lang="tr-TR" sz="2800" i="1">
                                      <a:latin typeface="Cambria Math" panose="02040503050406030204" pitchFamily="18" charset="0"/>
                                      <a:ea typeface="Cambria Math"/>
                                    </a:rPr>
                                  </m:ctrlPr>
                                </m:sSupPr>
                                <m:e>
                                  <m:r>
                                    <a:rPr lang="tr-TR" sz="2800" i="1">
                                      <a:latin typeface="Cambria Math"/>
                                      <a:ea typeface="Cambria Math"/>
                                    </a:rPr>
                                    <m:t>(</m:t>
                                  </m:r>
                                  <m:sSub>
                                    <m:sSubPr>
                                      <m:ctrlPr>
                                        <a:rPr lang="tr-TR" sz="2800" i="1" smtClean="0">
                                          <a:latin typeface="Cambria Math" panose="02040503050406030204" pitchFamily="18" charset="0"/>
                                        </a:rPr>
                                      </m:ctrlPr>
                                    </m:sSubPr>
                                    <m:e>
                                      <m:r>
                                        <a:rPr lang="tr-TR" sz="2800" i="1">
                                          <a:latin typeface="Cambria Math"/>
                                        </a:rPr>
                                        <m:t>h</m:t>
                                      </m:r>
                                    </m:e>
                                    <m:sub>
                                      <m:r>
                                        <a:rPr lang="tr-TR" sz="2800" b="1" i="1">
                                          <a:latin typeface="Cambria Math"/>
                                          <a:ea typeface="Cambria Math"/>
                                        </a:rPr>
                                        <m:t>𝜽</m:t>
                                      </m:r>
                                    </m:sub>
                                  </m:sSub>
                                  <m:d>
                                    <m:dPr>
                                      <m:ctrlPr>
                                        <a:rPr lang="tr-TR" sz="2800" i="1">
                                          <a:latin typeface="Cambria Math" panose="02040503050406030204" pitchFamily="18" charset="0"/>
                                        </a:rPr>
                                      </m:ctrlPr>
                                    </m:dPr>
                                    <m:e>
                                      <m:sSup>
                                        <m:sSupPr>
                                          <m:ctrlPr>
                                            <a:rPr lang="tr-TR" sz="2800" i="1">
                                              <a:latin typeface="Cambria Math" panose="02040503050406030204" pitchFamily="18" charset="0"/>
                                            </a:rPr>
                                          </m:ctrlPr>
                                        </m:sSupPr>
                                        <m:e>
                                          <m:r>
                                            <a:rPr lang="tr-TR" sz="2800" b="1" i="1">
                                              <a:latin typeface="Cambria Math"/>
                                            </a:rPr>
                                            <m:t>𝒙</m:t>
                                          </m:r>
                                        </m:e>
                                        <m:sup>
                                          <m:r>
                                            <a:rPr lang="tr-TR" sz="2800" i="1">
                                              <a:latin typeface="Cambria Math"/>
                                            </a:rPr>
                                            <m:t>(</m:t>
                                          </m:r>
                                          <m:r>
                                            <a:rPr lang="tr-TR" sz="2800" i="1">
                                              <a:latin typeface="Cambria Math"/>
                                            </a:rPr>
                                            <m:t>𝑖</m:t>
                                          </m:r>
                                          <m:r>
                                            <a:rPr lang="tr-TR" sz="2800" i="1">
                                              <a:latin typeface="Cambria Math"/>
                                            </a:rPr>
                                            <m:t>)</m:t>
                                          </m:r>
                                        </m:sup>
                                      </m:sSup>
                                    </m:e>
                                  </m:d>
                                  <m:r>
                                    <a:rPr lang="tr-TR" sz="2800" i="1">
                                      <a:latin typeface="Cambria Math"/>
                                    </a:rPr>
                                    <m:t>−</m:t>
                                  </m:r>
                                  <m:sSup>
                                    <m:sSupPr>
                                      <m:ctrlPr>
                                        <a:rPr lang="tr-TR" sz="2800" i="1">
                                          <a:latin typeface="Cambria Math" panose="02040503050406030204" pitchFamily="18" charset="0"/>
                                        </a:rPr>
                                      </m:ctrlPr>
                                    </m:sSupPr>
                                    <m:e>
                                      <m:r>
                                        <a:rPr lang="tr-TR" sz="2800" i="1">
                                          <a:latin typeface="Cambria Math"/>
                                        </a:rPr>
                                        <m:t>𝑦</m:t>
                                      </m:r>
                                    </m:e>
                                    <m:sup>
                                      <m:r>
                                        <a:rPr lang="tr-TR" sz="2800" i="1">
                                          <a:latin typeface="Cambria Math"/>
                                        </a:rPr>
                                        <m:t>(</m:t>
                                      </m:r>
                                      <m:r>
                                        <a:rPr lang="tr-TR" sz="2800" i="1">
                                          <a:latin typeface="Cambria Math"/>
                                        </a:rPr>
                                        <m:t>𝑖</m:t>
                                      </m:r>
                                      <m:r>
                                        <a:rPr lang="tr-TR" sz="2800" i="1">
                                          <a:latin typeface="Cambria Math"/>
                                        </a:rPr>
                                        <m:t>)</m:t>
                                      </m:r>
                                    </m:sup>
                                  </m:sSup>
                                  <m:r>
                                    <a:rPr lang="tr-TR" sz="2800" i="1">
                                      <a:latin typeface="Cambria Math"/>
                                      <a:ea typeface="Cambria Math"/>
                                    </a:rPr>
                                    <m:t>)</m:t>
                                  </m:r>
                                </m:e>
                                <m:sup>
                                  <m:r>
                                    <a:rPr lang="tr-TR" sz="2800" i="1">
                                      <a:latin typeface="Cambria Math"/>
                                      <a:ea typeface="Cambria Math"/>
                                    </a:rPr>
                                    <m:t>2</m:t>
                                  </m:r>
                                </m:sup>
                              </m:sSup>
                            </m:e>
                          </m:nary>
                          <m:r>
                            <a:rPr lang="tr-TR" sz="2800" i="1">
                              <a:latin typeface="Cambria Math"/>
                              <a:ea typeface="Cambria Math"/>
                            </a:rPr>
                            <m:t>+</m:t>
                          </m:r>
                          <m:r>
                            <m:rPr>
                              <m:sty m:val="p"/>
                            </m:rPr>
                            <a:rPr lang="el-GR" sz="2800" i="1">
                              <a:latin typeface="Cambria Math"/>
                              <a:ea typeface="Cambria Math"/>
                            </a:rPr>
                            <m:t>λ</m:t>
                          </m:r>
                          <m:r>
                            <a:rPr lang="tr-TR" sz="2800" b="0" i="1" smtClean="0">
                              <a:latin typeface="Cambria Math"/>
                              <a:ea typeface="Cambria Math"/>
                            </a:rPr>
                            <m:t> </m:t>
                          </m:r>
                          <m:nary>
                            <m:naryPr>
                              <m:chr m:val="∑"/>
                              <m:ctrlPr>
                                <a:rPr lang="tr-TR" sz="2800" i="1" smtClean="0">
                                  <a:latin typeface="Cambria Math" panose="02040503050406030204" pitchFamily="18" charset="0"/>
                                  <a:ea typeface="Cambria Math"/>
                                </a:rPr>
                              </m:ctrlPr>
                            </m:naryPr>
                            <m:sub>
                              <m:r>
                                <a:rPr lang="tr-TR" sz="2800" b="0" i="1" smtClean="0">
                                  <a:latin typeface="Cambria Math"/>
                                  <a:ea typeface="Cambria Math"/>
                                </a:rPr>
                                <m:t>𝑗</m:t>
                              </m:r>
                              <m:r>
                                <a:rPr lang="tr-TR" sz="2800" i="1">
                                  <a:latin typeface="Cambria Math"/>
                                  <a:ea typeface="Cambria Math"/>
                                </a:rPr>
                                <m:t>=1</m:t>
                              </m:r>
                            </m:sub>
                            <m:sup>
                              <m:r>
                                <a:rPr lang="tr-TR" sz="2800" b="0" i="1" smtClean="0">
                                  <a:latin typeface="Cambria Math"/>
                                  <a:ea typeface="Cambria Math"/>
                                </a:rPr>
                                <m:t>𝑁</m:t>
                              </m:r>
                            </m:sup>
                            <m:e>
                              <m:sSup>
                                <m:sSupPr>
                                  <m:ctrlPr>
                                    <a:rPr lang="tr-TR" sz="2800" i="1">
                                      <a:latin typeface="Cambria Math" panose="02040503050406030204" pitchFamily="18" charset="0"/>
                                    </a:rPr>
                                  </m:ctrlPr>
                                </m:sSupPr>
                                <m:e>
                                  <m:sSub>
                                    <m:sSubPr>
                                      <m:ctrlPr>
                                        <a:rPr lang="tr-TR" sz="2800" i="1">
                                          <a:latin typeface="Cambria Math" panose="02040503050406030204" pitchFamily="18" charset="0"/>
                                        </a:rPr>
                                      </m:ctrlPr>
                                    </m:sSubPr>
                                    <m:e>
                                      <m:r>
                                        <a:rPr lang="tr-TR" sz="2800" i="1">
                                          <a:latin typeface="Cambria Math"/>
                                          <a:ea typeface="Cambria Math"/>
                                        </a:rPr>
                                        <m:t>𝜃</m:t>
                                      </m:r>
                                    </m:e>
                                    <m:sub>
                                      <m:r>
                                        <a:rPr lang="tr-TR" sz="2800" b="0" i="1" smtClean="0">
                                          <a:latin typeface="Cambria Math"/>
                                          <a:ea typeface="Cambria Math"/>
                                        </a:rPr>
                                        <m:t>𝑗</m:t>
                                      </m:r>
                                    </m:sub>
                                  </m:sSub>
                                </m:e>
                                <m:sup>
                                  <m:r>
                                    <a:rPr lang="tr-TR" sz="2800" i="1">
                                      <a:latin typeface="Cambria Math"/>
                                    </a:rPr>
                                    <m:t>2</m:t>
                                  </m:r>
                                </m:sup>
                              </m:sSup>
                            </m:e>
                          </m:nary>
                        </m:e>
                      </m:d>
                    </m:oMath>
                  </m:oMathPara>
                </a14:m>
                <a:endParaRPr lang="tr-TR" sz="2800"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637112"/>
              </a:xfrm>
              <a:blipFill>
                <a:blip r:embed="rId2"/>
                <a:stretch>
                  <a:fillRect l="-1704" t="-1579"/>
                </a:stretch>
              </a:blipFill>
            </p:spPr>
            <p:txBody>
              <a:bodyPr/>
              <a:lstStyle/>
              <a:p>
                <a:r>
                  <a:rPr lang="en-US">
                    <a:noFill/>
                  </a:rPr>
                  <a:t> </a:t>
                </a:r>
              </a:p>
            </p:txBody>
          </p:sp>
        </mc:Fallback>
      </mc:AlternateContent>
      <p:sp>
        <p:nvSpPr>
          <p:cNvPr id="4" name="Yukarı Ok 3"/>
          <p:cNvSpPr/>
          <p:nvPr/>
        </p:nvSpPr>
        <p:spPr>
          <a:xfrm>
            <a:off x="6516216" y="5438728"/>
            <a:ext cx="216024" cy="5105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5796136" y="5877272"/>
            <a:ext cx="1728192" cy="707886"/>
          </a:xfrm>
          <a:prstGeom prst="rect">
            <a:avLst/>
          </a:prstGeom>
          <a:noFill/>
        </p:spPr>
        <p:txBody>
          <a:bodyPr wrap="square" rtlCol="0">
            <a:spAutoFit/>
          </a:bodyPr>
          <a:lstStyle/>
          <a:p>
            <a:pPr algn="ctr"/>
            <a:r>
              <a:rPr lang="tr-TR" sz="2000" dirty="0" err="1" smtClean="0"/>
              <a:t>Regularization</a:t>
            </a:r>
            <a:r>
              <a:rPr lang="tr-TR" sz="2000" dirty="0" smtClean="0"/>
              <a:t> </a:t>
            </a:r>
            <a:r>
              <a:rPr lang="tr-TR" sz="2000" dirty="0" err="1" smtClean="0"/>
              <a:t>parameter</a:t>
            </a:r>
            <a:endParaRPr lang="tr-TR" sz="2000" dirty="0"/>
          </a:p>
        </p:txBody>
      </p:sp>
      <p:sp>
        <p:nvSpPr>
          <p:cNvPr id="9" name="Sol Ayraç 8"/>
          <p:cNvSpPr/>
          <p:nvPr/>
        </p:nvSpPr>
        <p:spPr>
          <a:xfrm rot="5400000">
            <a:off x="6960785" y="3298015"/>
            <a:ext cx="477997" cy="172819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3" name="Metin kutusu 12"/>
          <p:cNvSpPr txBox="1"/>
          <p:nvPr/>
        </p:nvSpPr>
        <p:spPr>
          <a:xfrm>
            <a:off x="6012160" y="3573016"/>
            <a:ext cx="2555776" cy="400110"/>
          </a:xfrm>
          <a:prstGeom prst="rect">
            <a:avLst/>
          </a:prstGeom>
          <a:noFill/>
        </p:spPr>
        <p:txBody>
          <a:bodyPr wrap="square" rtlCol="0">
            <a:spAutoFit/>
          </a:bodyPr>
          <a:lstStyle/>
          <a:p>
            <a:pPr algn="ctr"/>
            <a:r>
              <a:rPr lang="tr-TR" sz="2000" dirty="0" err="1" smtClean="0"/>
              <a:t>Regularization</a:t>
            </a:r>
            <a:r>
              <a:rPr lang="tr-TR" sz="2000" dirty="0" smtClean="0"/>
              <a:t> </a:t>
            </a:r>
            <a:r>
              <a:rPr lang="tr-TR" sz="2000" dirty="0" err="1" smtClean="0"/>
              <a:t>term</a:t>
            </a:r>
            <a:endParaRPr lang="tr-TR" sz="2000" dirty="0"/>
          </a:p>
        </p:txBody>
      </p:sp>
    </p:spTree>
    <p:extLst>
      <p:ext uri="{BB962C8B-B14F-4D97-AF65-F5344CB8AC3E}">
        <p14:creationId xmlns:p14="http://schemas.microsoft.com/office/powerpoint/2010/main" val="2553898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Gradient</a:t>
            </a:r>
            <a:r>
              <a:rPr lang="tr-TR" dirty="0" smtClean="0"/>
              <a:t> </a:t>
            </a:r>
            <a:r>
              <a:rPr lang="tr-TR" dirty="0" err="1" smtClean="0"/>
              <a:t>Descent</a:t>
            </a:r>
            <a:r>
              <a:rPr lang="tr-TR" dirty="0" smtClean="0"/>
              <a:t>:</a:t>
            </a:r>
            <a:br>
              <a:rPr lang="tr-TR" dirty="0" smtClean="0"/>
            </a:br>
            <a:r>
              <a:rPr lang="tr-TR" dirty="0" err="1" smtClean="0"/>
              <a:t>Linear</a:t>
            </a:r>
            <a:r>
              <a:rPr lang="tr-TR" dirty="0" smtClean="0"/>
              <a:t> </a:t>
            </a:r>
            <a:r>
              <a:rPr lang="tr-TR" dirty="0" err="1" smtClean="0"/>
              <a:t>Regression</a:t>
            </a:r>
            <a:r>
              <a:rPr lang="tr-TR" dirty="0" smtClean="0"/>
              <a:t> </a:t>
            </a:r>
            <a:r>
              <a:rPr lang="tr-TR" dirty="0" err="1" smtClean="0"/>
              <a:t>with</a:t>
            </a:r>
            <a:r>
              <a:rPr lang="tr-TR" dirty="0" smtClean="0"/>
              <a:t> </a:t>
            </a:r>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844824"/>
                <a:ext cx="8229600" cy="4536504"/>
              </a:xfrm>
            </p:spPr>
            <p:txBody>
              <a:bodyPr>
                <a:normAutofit fontScale="92500"/>
              </a:bodyPr>
              <a:lstStyle/>
              <a:p>
                <a:pPr>
                  <a:lnSpc>
                    <a:spcPct val="120000"/>
                  </a:lnSpc>
                  <a:spcAft>
                    <a:spcPts val="300"/>
                  </a:spcAft>
                </a:pPr>
                <a:r>
                  <a:rPr lang="tr-TR" sz="2800" dirty="0" smtClean="0"/>
                  <a:t>Start </a:t>
                </a:r>
                <a:r>
                  <a:rPr lang="tr-TR" sz="2800" dirty="0"/>
                  <a:t>with some random </a:t>
                </a:r>
                <a14:m>
                  <m:oMath xmlns:m="http://schemas.openxmlformats.org/officeDocument/2006/math">
                    <m:sSub>
                      <m:sSubPr>
                        <m:ctrlPr>
                          <a:rPr lang="tr-TR" sz="2800" i="1">
                            <a:latin typeface="Cambria Math" panose="02040503050406030204" pitchFamily="18" charset="0"/>
                          </a:rPr>
                        </m:ctrlPr>
                      </m:sSubPr>
                      <m:e>
                        <m:r>
                          <a:rPr lang="tr-TR" sz="2800" i="1">
                            <a:latin typeface="Cambria Math"/>
                            <a:ea typeface="Cambria Math"/>
                          </a:rPr>
                          <m:t>𝜃</m:t>
                        </m:r>
                      </m:e>
                      <m:sub>
                        <m:r>
                          <a:rPr lang="tr-TR" sz="2800" i="1">
                            <a:latin typeface="Cambria Math"/>
                          </a:rPr>
                          <m:t>0</m:t>
                        </m:r>
                      </m:sub>
                    </m:sSub>
                    <m:r>
                      <a:rPr lang="tr-TR" sz="2800" i="1">
                        <a:latin typeface="Cambria Math"/>
                      </a:rPr>
                      <m:t>,</m:t>
                    </m:r>
                    <m:sSub>
                      <m:sSubPr>
                        <m:ctrlPr>
                          <a:rPr lang="tr-TR" sz="2800" i="1">
                            <a:latin typeface="Cambria Math" panose="02040503050406030204" pitchFamily="18" charset="0"/>
                          </a:rPr>
                        </m:ctrlPr>
                      </m:sSubPr>
                      <m:e>
                        <m:r>
                          <a:rPr lang="tr-TR" sz="2800" i="1">
                            <a:latin typeface="Cambria Math"/>
                            <a:ea typeface="Cambria Math"/>
                          </a:rPr>
                          <m:t>𝜃</m:t>
                        </m:r>
                      </m:e>
                      <m:sub>
                        <m:r>
                          <a:rPr lang="tr-TR" sz="2800" i="1">
                            <a:latin typeface="Cambria Math"/>
                          </a:rPr>
                          <m:t>1</m:t>
                        </m:r>
                      </m:sub>
                    </m:sSub>
                    <m:r>
                      <a:rPr lang="tr-TR" sz="2800" i="1">
                        <a:latin typeface="Cambria Math"/>
                      </a:rPr>
                      <m:t>,…,</m:t>
                    </m:r>
                    <m:sSub>
                      <m:sSubPr>
                        <m:ctrlPr>
                          <a:rPr lang="tr-TR" sz="2800" i="1">
                            <a:latin typeface="Cambria Math" panose="02040503050406030204" pitchFamily="18" charset="0"/>
                          </a:rPr>
                        </m:ctrlPr>
                      </m:sSubPr>
                      <m:e>
                        <m:r>
                          <a:rPr lang="tr-TR" sz="2800" i="1">
                            <a:latin typeface="Cambria Math"/>
                            <a:ea typeface="Cambria Math"/>
                          </a:rPr>
                          <m:t>𝜃</m:t>
                        </m:r>
                      </m:e>
                      <m:sub>
                        <m:r>
                          <a:rPr lang="tr-TR" sz="2800" i="1">
                            <a:latin typeface="Cambria Math"/>
                          </a:rPr>
                          <m:t>𝑁</m:t>
                        </m:r>
                      </m:sub>
                    </m:sSub>
                  </m:oMath>
                </a14:m>
                <a:r>
                  <a:rPr lang="tr-TR" sz="2800" dirty="0"/>
                  <a:t> parameters</a:t>
                </a:r>
              </a:p>
              <a:p>
                <a:pPr>
                  <a:lnSpc>
                    <a:spcPct val="120000"/>
                  </a:lnSpc>
                  <a:spcAft>
                    <a:spcPts val="300"/>
                  </a:spcAft>
                </a:pPr>
                <a:r>
                  <a:rPr lang="tr-TR" sz="2800" dirty="0"/>
                  <a:t>Update </a:t>
                </a:r>
                <a14:m>
                  <m:oMath xmlns:m="http://schemas.openxmlformats.org/officeDocument/2006/math">
                    <m:sSub>
                      <m:sSubPr>
                        <m:ctrlPr>
                          <a:rPr lang="tr-TR" sz="2800" i="1">
                            <a:latin typeface="Cambria Math" panose="02040503050406030204" pitchFamily="18" charset="0"/>
                          </a:rPr>
                        </m:ctrlPr>
                      </m:sSubPr>
                      <m:e>
                        <m:r>
                          <a:rPr lang="tr-TR" sz="2800" i="1">
                            <a:latin typeface="Cambria Math"/>
                            <a:ea typeface="Cambria Math"/>
                          </a:rPr>
                          <m:t>𝜃</m:t>
                        </m:r>
                      </m:e>
                      <m:sub>
                        <m:r>
                          <a:rPr lang="tr-TR" sz="2800" i="1">
                            <a:latin typeface="Cambria Math"/>
                          </a:rPr>
                          <m:t>𝑗</m:t>
                        </m:r>
                      </m:sub>
                    </m:sSub>
                  </m:oMath>
                </a14:m>
                <a:r>
                  <a:rPr lang="tr-TR" sz="2800" dirty="0"/>
                  <a:t> </a:t>
                </a:r>
                <a:r>
                  <a:rPr lang="tr-TR" sz="2800" dirty="0" err="1"/>
                  <a:t>values</a:t>
                </a:r>
                <a:r>
                  <a:rPr lang="tr-TR" sz="2800" dirty="0"/>
                  <a:t> </a:t>
                </a:r>
                <a:r>
                  <a:rPr lang="tr-TR" sz="2800" dirty="0" err="1"/>
                  <a:t>according</a:t>
                </a:r>
                <a:r>
                  <a:rPr lang="tr-TR" sz="2800" dirty="0"/>
                  <a:t> </a:t>
                </a:r>
                <a:r>
                  <a:rPr lang="tr-TR" sz="2800" dirty="0" err="1"/>
                  <a:t>to</a:t>
                </a:r>
                <a:r>
                  <a:rPr lang="tr-TR" sz="2800" dirty="0"/>
                  <a:t> </a:t>
                </a:r>
                <a:r>
                  <a:rPr lang="tr-TR" sz="2800" dirty="0" err="1"/>
                  <a:t>the</a:t>
                </a:r>
                <a:r>
                  <a:rPr lang="tr-TR" sz="2800" dirty="0"/>
                  <a:t> </a:t>
                </a:r>
                <a:r>
                  <a:rPr lang="tr-TR" sz="2800" dirty="0" err="1"/>
                  <a:t>formula</a:t>
                </a:r>
                <a:r>
                  <a:rPr lang="tr-TR" sz="2800" dirty="0"/>
                  <a:t>:</a:t>
                </a:r>
              </a:p>
              <a:p>
                <a:pPr marL="403225" indent="0">
                  <a:lnSpc>
                    <a:spcPct val="120000"/>
                  </a:lnSpc>
                  <a:spcAft>
                    <a:spcPts val="300"/>
                  </a:spcAft>
                  <a:buNone/>
                </a:pPr>
                <a14:m>
                  <m:oMathPara xmlns:m="http://schemas.openxmlformats.org/officeDocument/2006/math">
                    <m:oMathParaPr>
                      <m:jc m:val="centerGroup"/>
                    </m:oMathParaPr>
                    <m:oMath xmlns:m="http://schemas.openxmlformats.org/officeDocument/2006/math">
                      <m:sSub>
                        <m:sSubPr>
                          <m:ctrlPr>
                            <a:rPr lang="tr-TR" sz="2800" i="1">
                              <a:latin typeface="Cambria Math" panose="02040503050406030204" pitchFamily="18" charset="0"/>
                            </a:rPr>
                          </m:ctrlPr>
                        </m:sSubPr>
                        <m:e>
                          <m:r>
                            <a:rPr lang="tr-TR" sz="2800" i="1">
                              <a:latin typeface="Cambria Math"/>
                              <a:ea typeface="Cambria Math"/>
                            </a:rPr>
                            <m:t>𝜃</m:t>
                          </m:r>
                        </m:e>
                        <m:sub>
                          <m:r>
                            <a:rPr lang="tr-TR" sz="2800" b="0" i="1" smtClean="0">
                              <a:latin typeface="Cambria Math"/>
                            </a:rPr>
                            <m:t>0</m:t>
                          </m:r>
                        </m:sub>
                      </m:sSub>
                      <m:r>
                        <a:rPr lang="tr-TR" sz="2800" i="1">
                          <a:latin typeface="Cambria Math"/>
                        </a:rPr>
                        <m:t>≔</m:t>
                      </m:r>
                      <m:sSub>
                        <m:sSubPr>
                          <m:ctrlPr>
                            <a:rPr lang="tr-TR" sz="2800" i="1">
                              <a:latin typeface="Cambria Math" panose="02040503050406030204" pitchFamily="18" charset="0"/>
                            </a:rPr>
                          </m:ctrlPr>
                        </m:sSubPr>
                        <m:e>
                          <m:r>
                            <a:rPr lang="tr-TR" sz="2800" i="1">
                              <a:latin typeface="Cambria Math"/>
                              <a:ea typeface="Cambria Math"/>
                            </a:rPr>
                            <m:t>𝜃</m:t>
                          </m:r>
                        </m:e>
                        <m:sub>
                          <m:r>
                            <a:rPr lang="tr-TR" sz="2800" b="0" i="1" smtClean="0">
                              <a:latin typeface="Cambria Math"/>
                            </a:rPr>
                            <m:t>0</m:t>
                          </m:r>
                        </m:sub>
                      </m:sSub>
                      <m:r>
                        <a:rPr lang="tr-TR" sz="2800" i="1">
                          <a:latin typeface="Cambria Math"/>
                        </a:rPr>
                        <m:t>−</m:t>
                      </m:r>
                      <m:r>
                        <a:rPr lang="tr-TR" sz="2800" i="1">
                          <a:latin typeface="Cambria Math"/>
                          <a:ea typeface="Cambria Math"/>
                        </a:rPr>
                        <m:t>𝛼</m:t>
                      </m:r>
                      <m:d>
                        <m:dPr>
                          <m:ctrlPr>
                            <a:rPr lang="tr-TR" sz="2800" i="1" smtClean="0">
                              <a:latin typeface="Cambria Math" panose="02040503050406030204" pitchFamily="18" charset="0"/>
                              <a:ea typeface="Cambria Math"/>
                            </a:rPr>
                          </m:ctrlPr>
                        </m:dPr>
                        <m:e>
                          <m:f>
                            <m:fPr>
                              <m:ctrlPr>
                                <a:rPr lang="tr-TR" sz="2800" i="1">
                                  <a:latin typeface="Cambria Math" panose="02040503050406030204" pitchFamily="18" charset="0"/>
                                  <a:ea typeface="Cambria Math"/>
                                </a:rPr>
                              </m:ctrlPr>
                            </m:fPr>
                            <m:num>
                              <m:r>
                                <a:rPr lang="tr-TR" sz="2800" i="1">
                                  <a:latin typeface="Cambria Math"/>
                                  <a:ea typeface="Cambria Math"/>
                                </a:rPr>
                                <m:t>1</m:t>
                              </m:r>
                            </m:num>
                            <m:den>
                              <m:r>
                                <a:rPr lang="tr-TR" sz="2800" i="1">
                                  <a:latin typeface="Cambria Math"/>
                                  <a:ea typeface="Cambria Math"/>
                                </a:rPr>
                                <m:t>𝑚</m:t>
                              </m:r>
                            </m:den>
                          </m:f>
                          <m:nary>
                            <m:naryPr>
                              <m:chr m:val="∑"/>
                              <m:ctrlPr>
                                <a:rPr lang="tr-TR" sz="2800" i="1">
                                  <a:latin typeface="Cambria Math" panose="02040503050406030204" pitchFamily="18" charset="0"/>
                                  <a:ea typeface="Cambria Math"/>
                                </a:rPr>
                              </m:ctrlPr>
                            </m:naryPr>
                            <m:sub>
                              <m:r>
                                <m:rPr>
                                  <m:brk m:alnAt="23"/>
                                </m:rPr>
                                <a:rPr lang="tr-TR" sz="2800" i="1">
                                  <a:latin typeface="Cambria Math"/>
                                  <a:ea typeface="Cambria Math"/>
                                </a:rPr>
                                <m:t>𝑖</m:t>
                              </m:r>
                              <m:r>
                                <a:rPr lang="tr-TR" sz="2800" i="1">
                                  <a:latin typeface="Cambria Math"/>
                                  <a:ea typeface="Cambria Math"/>
                                </a:rPr>
                                <m:t>=1</m:t>
                              </m:r>
                            </m:sub>
                            <m:sup>
                              <m:r>
                                <a:rPr lang="tr-TR" sz="2800" i="1">
                                  <a:latin typeface="Cambria Math"/>
                                  <a:ea typeface="Cambria Math"/>
                                </a:rPr>
                                <m:t>𝑚</m:t>
                              </m:r>
                            </m:sup>
                            <m:e>
                              <m:r>
                                <a:rPr lang="tr-TR" sz="2800" i="1">
                                  <a:latin typeface="Cambria Math"/>
                                  <a:ea typeface="Cambria Math"/>
                                </a:rPr>
                                <m:t>(</m:t>
                              </m:r>
                              <m:sSub>
                                <m:sSubPr>
                                  <m:ctrlPr>
                                    <a:rPr lang="tr-TR" sz="2800" i="1">
                                      <a:latin typeface="Cambria Math" panose="02040503050406030204" pitchFamily="18" charset="0"/>
                                    </a:rPr>
                                  </m:ctrlPr>
                                </m:sSubPr>
                                <m:e>
                                  <m:r>
                                    <a:rPr lang="tr-TR" sz="2800" i="1">
                                      <a:latin typeface="Cambria Math"/>
                                    </a:rPr>
                                    <m:t>h</m:t>
                                  </m:r>
                                </m:e>
                                <m:sub>
                                  <m:r>
                                    <a:rPr lang="tr-TR" sz="2800" b="1" i="1">
                                      <a:latin typeface="Cambria Math"/>
                                      <a:ea typeface="Cambria Math"/>
                                    </a:rPr>
                                    <m:t>𝜽</m:t>
                                  </m:r>
                                </m:sub>
                              </m:sSub>
                              <m:d>
                                <m:dPr>
                                  <m:ctrlPr>
                                    <a:rPr lang="tr-TR" sz="2800" i="1">
                                      <a:latin typeface="Cambria Math" panose="02040503050406030204" pitchFamily="18" charset="0"/>
                                    </a:rPr>
                                  </m:ctrlPr>
                                </m:dPr>
                                <m:e>
                                  <m:sSup>
                                    <m:sSupPr>
                                      <m:ctrlPr>
                                        <a:rPr lang="tr-TR" sz="2800" i="1">
                                          <a:latin typeface="Cambria Math" panose="02040503050406030204" pitchFamily="18" charset="0"/>
                                        </a:rPr>
                                      </m:ctrlPr>
                                    </m:sSupPr>
                                    <m:e>
                                      <m:r>
                                        <a:rPr lang="tr-TR" sz="2800" b="1" i="1">
                                          <a:latin typeface="Cambria Math"/>
                                        </a:rPr>
                                        <m:t>𝒙</m:t>
                                      </m:r>
                                    </m:e>
                                    <m:sup>
                                      <m:r>
                                        <a:rPr lang="tr-TR" sz="2800" i="1">
                                          <a:latin typeface="Cambria Math"/>
                                        </a:rPr>
                                        <m:t>(</m:t>
                                      </m:r>
                                      <m:r>
                                        <a:rPr lang="tr-TR" sz="2800" i="1">
                                          <a:latin typeface="Cambria Math"/>
                                        </a:rPr>
                                        <m:t>𝑖</m:t>
                                      </m:r>
                                      <m:r>
                                        <a:rPr lang="tr-TR" sz="2800" i="1">
                                          <a:latin typeface="Cambria Math"/>
                                        </a:rPr>
                                        <m:t>)</m:t>
                                      </m:r>
                                    </m:sup>
                                  </m:sSup>
                                </m:e>
                              </m:d>
                              <m:r>
                                <a:rPr lang="tr-TR" sz="2800" i="1">
                                  <a:latin typeface="Cambria Math"/>
                                </a:rPr>
                                <m:t>−</m:t>
                              </m:r>
                              <m:sSup>
                                <m:sSupPr>
                                  <m:ctrlPr>
                                    <a:rPr lang="tr-TR" sz="2800" i="1">
                                      <a:latin typeface="Cambria Math" panose="02040503050406030204" pitchFamily="18" charset="0"/>
                                    </a:rPr>
                                  </m:ctrlPr>
                                </m:sSupPr>
                                <m:e>
                                  <m:r>
                                    <a:rPr lang="tr-TR" sz="2800" i="1">
                                      <a:latin typeface="Cambria Math"/>
                                    </a:rPr>
                                    <m:t>𝑦</m:t>
                                  </m:r>
                                </m:e>
                                <m:sup>
                                  <m:r>
                                    <a:rPr lang="tr-TR" sz="2800" i="1">
                                      <a:latin typeface="Cambria Math"/>
                                    </a:rPr>
                                    <m:t>(</m:t>
                                  </m:r>
                                  <m:r>
                                    <a:rPr lang="tr-TR" sz="2800" i="1">
                                      <a:latin typeface="Cambria Math"/>
                                    </a:rPr>
                                    <m:t>𝑖</m:t>
                                  </m:r>
                                  <m:r>
                                    <a:rPr lang="tr-TR" sz="2800" i="1">
                                      <a:latin typeface="Cambria Math"/>
                                    </a:rPr>
                                    <m:t>)</m:t>
                                  </m:r>
                                </m:sup>
                              </m:sSup>
                              <m:r>
                                <a:rPr lang="tr-TR" sz="2800" i="1">
                                  <a:latin typeface="Cambria Math"/>
                                  <a:ea typeface="Cambria Math"/>
                                </a:rPr>
                                <m:t>)</m:t>
                              </m:r>
                            </m:e>
                          </m:nary>
                          <m:r>
                            <a:rPr lang="tr-TR" sz="2800" i="1">
                              <a:latin typeface="Cambria Math"/>
                              <a:ea typeface="Cambria Math"/>
                            </a:rPr>
                            <m:t>.</m:t>
                          </m:r>
                          <m:sSubSup>
                            <m:sSubSupPr>
                              <m:ctrlPr>
                                <a:rPr lang="tr-TR" sz="2800" i="1">
                                  <a:latin typeface="Cambria Math" panose="02040503050406030204" pitchFamily="18" charset="0"/>
                                </a:rPr>
                              </m:ctrlPr>
                            </m:sSubSupPr>
                            <m:e>
                              <m:r>
                                <a:rPr lang="tr-TR" sz="2800" i="1">
                                  <a:latin typeface="Cambria Math"/>
                                </a:rPr>
                                <m:t>𝑥</m:t>
                              </m:r>
                            </m:e>
                            <m:sub>
                              <m:r>
                                <a:rPr lang="tr-TR" sz="2800" b="0" i="1" smtClean="0">
                                  <a:latin typeface="Cambria Math"/>
                                </a:rPr>
                                <m:t>0</m:t>
                              </m:r>
                            </m:sub>
                            <m:sup>
                              <m:r>
                                <a:rPr lang="tr-TR" sz="2800" i="1">
                                  <a:latin typeface="Cambria Math"/>
                                </a:rPr>
                                <m:t>(</m:t>
                              </m:r>
                              <m:r>
                                <a:rPr lang="tr-TR" sz="2800" i="1">
                                  <a:latin typeface="Cambria Math"/>
                                </a:rPr>
                                <m:t>𝑖</m:t>
                              </m:r>
                              <m:r>
                                <a:rPr lang="tr-TR" sz="2800" i="1">
                                  <a:latin typeface="Cambria Math"/>
                                </a:rPr>
                                <m:t>)</m:t>
                              </m:r>
                            </m:sup>
                          </m:sSubSup>
                        </m:e>
                      </m:d>
                    </m:oMath>
                  </m:oMathPara>
                </a14:m>
                <a:endParaRPr lang="tr-TR" sz="2800" dirty="0" smtClean="0"/>
              </a:p>
              <a:p>
                <a:pPr marL="811213" indent="0">
                  <a:lnSpc>
                    <a:spcPct val="120000"/>
                  </a:lnSpc>
                  <a:spcAft>
                    <a:spcPts val="300"/>
                  </a:spcAft>
                  <a:buNone/>
                </a:pPr>
                <a14:m>
                  <m:oMathPara xmlns:m="http://schemas.openxmlformats.org/officeDocument/2006/math">
                    <m:oMathParaPr>
                      <m:jc m:val="centerGroup"/>
                    </m:oMathParaPr>
                    <m:oMath xmlns:m="http://schemas.openxmlformats.org/officeDocument/2006/math">
                      <m:sSub>
                        <m:sSubPr>
                          <m:ctrlPr>
                            <a:rPr lang="tr-TR" sz="2600" i="1" smtClean="0">
                              <a:latin typeface="Cambria Math" panose="02040503050406030204" pitchFamily="18" charset="0"/>
                            </a:rPr>
                          </m:ctrlPr>
                        </m:sSubPr>
                        <m:e>
                          <m:r>
                            <a:rPr lang="tr-TR" sz="2600" i="1">
                              <a:latin typeface="Cambria Math"/>
                              <a:ea typeface="Cambria Math"/>
                            </a:rPr>
                            <m:t>𝜃</m:t>
                          </m:r>
                        </m:e>
                        <m:sub>
                          <m:r>
                            <a:rPr lang="tr-TR" sz="2600" i="1">
                              <a:latin typeface="Cambria Math"/>
                            </a:rPr>
                            <m:t>𝑗</m:t>
                          </m:r>
                        </m:sub>
                      </m:sSub>
                      <m:r>
                        <a:rPr lang="tr-TR" sz="2600" i="1">
                          <a:latin typeface="Cambria Math"/>
                        </a:rPr>
                        <m:t>≔</m:t>
                      </m:r>
                      <m:sSub>
                        <m:sSubPr>
                          <m:ctrlPr>
                            <a:rPr lang="tr-TR" sz="2600" i="1">
                              <a:latin typeface="Cambria Math" panose="02040503050406030204" pitchFamily="18" charset="0"/>
                            </a:rPr>
                          </m:ctrlPr>
                        </m:sSubPr>
                        <m:e>
                          <m:r>
                            <a:rPr lang="tr-TR" sz="2600" i="1">
                              <a:latin typeface="Cambria Math"/>
                              <a:ea typeface="Cambria Math"/>
                            </a:rPr>
                            <m:t>𝜃</m:t>
                          </m:r>
                        </m:e>
                        <m:sub>
                          <m:r>
                            <a:rPr lang="tr-TR" sz="2600" i="1">
                              <a:latin typeface="Cambria Math"/>
                            </a:rPr>
                            <m:t>𝑗</m:t>
                          </m:r>
                        </m:sub>
                      </m:sSub>
                      <m:r>
                        <a:rPr lang="tr-TR" sz="2600" i="1">
                          <a:latin typeface="Cambria Math"/>
                        </a:rPr>
                        <m:t>−</m:t>
                      </m:r>
                      <m:r>
                        <a:rPr lang="tr-TR" sz="2600" i="1">
                          <a:latin typeface="Cambria Math"/>
                          <a:ea typeface="Cambria Math"/>
                        </a:rPr>
                        <m:t>𝛼</m:t>
                      </m:r>
                      <m:d>
                        <m:dPr>
                          <m:ctrlPr>
                            <a:rPr lang="tr-TR" sz="2600" i="1">
                              <a:latin typeface="Cambria Math" panose="02040503050406030204" pitchFamily="18" charset="0"/>
                              <a:ea typeface="Cambria Math"/>
                            </a:rPr>
                          </m:ctrlPr>
                        </m:dPr>
                        <m:e>
                          <m:f>
                            <m:fPr>
                              <m:ctrlPr>
                                <a:rPr lang="tr-TR" sz="2600" i="1">
                                  <a:latin typeface="Cambria Math" panose="02040503050406030204" pitchFamily="18" charset="0"/>
                                  <a:ea typeface="Cambria Math"/>
                                </a:rPr>
                              </m:ctrlPr>
                            </m:fPr>
                            <m:num>
                              <m:r>
                                <a:rPr lang="tr-TR" sz="2600" i="1">
                                  <a:latin typeface="Cambria Math"/>
                                  <a:ea typeface="Cambria Math"/>
                                </a:rPr>
                                <m:t>1</m:t>
                              </m:r>
                            </m:num>
                            <m:den>
                              <m:r>
                                <a:rPr lang="tr-TR" sz="2600" i="1">
                                  <a:latin typeface="Cambria Math"/>
                                  <a:ea typeface="Cambria Math"/>
                                </a:rPr>
                                <m:t>𝑚</m:t>
                              </m:r>
                            </m:den>
                          </m:f>
                          <m:nary>
                            <m:naryPr>
                              <m:chr m:val="∑"/>
                              <m:ctrlPr>
                                <a:rPr lang="tr-TR" sz="2600" i="1">
                                  <a:latin typeface="Cambria Math" panose="02040503050406030204" pitchFamily="18" charset="0"/>
                                  <a:ea typeface="Cambria Math"/>
                                </a:rPr>
                              </m:ctrlPr>
                            </m:naryPr>
                            <m:sub>
                              <m:r>
                                <m:rPr>
                                  <m:brk m:alnAt="23"/>
                                </m:rPr>
                                <a:rPr lang="tr-TR" sz="2600" i="1">
                                  <a:latin typeface="Cambria Math"/>
                                  <a:ea typeface="Cambria Math"/>
                                </a:rPr>
                                <m:t>𝑖</m:t>
                              </m:r>
                              <m:r>
                                <a:rPr lang="tr-TR" sz="2600" i="1">
                                  <a:latin typeface="Cambria Math"/>
                                  <a:ea typeface="Cambria Math"/>
                                </a:rPr>
                                <m:t>=1</m:t>
                              </m:r>
                            </m:sub>
                            <m:sup>
                              <m:r>
                                <a:rPr lang="tr-TR" sz="2600" i="1">
                                  <a:latin typeface="Cambria Math"/>
                                  <a:ea typeface="Cambria Math"/>
                                </a:rPr>
                                <m:t>𝑚</m:t>
                              </m:r>
                            </m:sup>
                            <m:e>
                              <m:r>
                                <a:rPr lang="tr-TR" sz="2600" i="1">
                                  <a:latin typeface="Cambria Math"/>
                                  <a:ea typeface="Cambria Math"/>
                                </a:rPr>
                                <m:t>(</m:t>
                              </m:r>
                              <m:sSub>
                                <m:sSubPr>
                                  <m:ctrlPr>
                                    <a:rPr lang="tr-TR" sz="2600" i="1">
                                      <a:latin typeface="Cambria Math" panose="02040503050406030204" pitchFamily="18" charset="0"/>
                                    </a:rPr>
                                  </m:ctrlPr>
                                </m:sSubPr>
                                <m:e>
                                  <m:r>
                                    <a:rPr lang="tr-TR" sz="2600" i="1">
                                      <a:latin typeface="Cambria Math"/>
                                    </a:rPr>
                                    <m:t>h</m:t>
                                  </m:r>
                                </m:e>
                                <m:sub>
                                  <m:r>
                                    <a:rPr lang="tr-TR" sz="2600" b="1" i="1">
                                      <a:latin typeface="Cambria Math"/>
                                      <a:ea typeface="Cambria Math"/>
                                    </a:rPr>
                                    <m:t>𝜽</m:t>
                                  </m:r>
                                </m:sub>
                              </m:sSub>
                              <m:d>
                                <m:dPr>
                                  <m:ctrlPr>
                                    <a:rPr lang="tr-TR" sz="2600" i="1">
                                      <a:latin typeface="Cambria Math" panose="02040503050406030204" pitchFamily="18" charset="0"/>
                                    </a:rPr>
                                  </m:ctrlPr>
                                </m:dPr>
                                <m:e>
                                  <m:sSup>
                                    <m:sSupPr>
                                      <m:ctrlPr>
                                        <a:rPr lang="tr-TR" sz="2600" i="1">
                                          <a:latin typeface="Cambria Math" panose="02040503050406030204" pitchFamily="18" charset="0"/>
                                        </a:rPr>
                                      </m:ctrlPr>
                                    </m:sSupPr>
                                    <m:e>
                                      <m:r>
                                        <a:rPr lang="tr-TR" sz="2600" b="1" i="1">
                                          <a:latin typeface="Cambria Math"/>
                                        </a:rPr>
                                        <m:t>𝒙</m:t>
                                      </m:r>
                                    </m:e>
                                    <m:sup>
                                      <m:r>
                                        <a:rPr lang="tr-TR" sz="2600" i="1">
                                          <a:latin typeface="Cambria Math"/>
                                        </a:rPr>
                                        <m:t>(</m:t>
                                      </m:r>
                                      <m:r>
                                        <a:rPr lang="tr-TR" sz="2600" i="1">
                                          <a:latin typeface="Cambria Math"/>
                                        </a:rPr>
                                        <m:t>𝑖</m:t>
                                      </m:r>
                                      <m:r>
                                        <a:rPr lang="tr-TR" sz="2600" i="1">
                                          <a:latin typeface="Cambria Math"/>
                                        </a:rPr>
                                        <m:t>)</m:t>
                                      </m:r>
                                    </m:sup>
                                  </m:sSup>
                                </m:e>
                              </m:d>
                              <m:r>
                                <a:rPr lang="tr-TR" sz="2600" i="1">
                                  <a:latin typeface="Cambria Math"/>
                                </a:rPr>
                                <m:t>−</m:t>
                              </m:r>
                              <m:sSup>
                                <m:sSupPr>
                                  <m:ctrlPr>
                                    <a:rPr lang="tr-TR" sz="2600" i="1">
                                      <a:latin typeface="Cambria Math" panose="02040503050406030204" pitchFamily="18" charset="0"/>
                                    </a:rPr>
                                  </m:ctrlPr>
                                </m:sSupPr>
                                <m:e>
                                  <m:r>
                                    <a:rPr lang="tr-TR" sz="2600" i="1">
                                      <a:latin typeface="Cambria Math"/>
                                    </a:rPr>
                                    <m:t>𝑦</m:t>
                                  </m:r>
                                </m:e>
                                <m:sup>
                                  <m:r>
                                    <a:rPr lang="tr-TR" sz="2600" i="1">
                                      <a:latin typeface="Cambria Math"/>
                                    </a:rPr>
                                    <m:t>(</m:t>
                                  </m:r>
                                  <m:r>
                                    <a:rPr lang="tr-TR" sz="2600" i="1">
                                      <a:latin typeface="Cambria Math"/>
                                    </a:rPr>
                                    <m:t>𝑖</m:t>
                                  </m:r>
                                  <m:r>
                                    <a:rPr lang="tr-TR" sz="2600" i="1">
                                      <a:latin typeface="Cambria Math"/>
                                    </a:rPr>
                                    <m:t>)</m:t>
                                  </m:r>
                                </m:sup>
                              </m:sSup>
                              <m:r>
                                <a:rPr lang="tr-TR" sz="2600" i="1">
                                  <a:latin typeface="Cambria Math"/>
                                  <a:ea typeface="Cambria Math"/>
                                </a:rPr>
                                <m:t>)</m:t>
                              </m:r>
                            </m:e>
                          </m:nary>
                          <m:r>
                            <a:rPr lang="tr-TR" sz="2600" i="1">
                              <a:latin typeface="Cambria Math"/>
                              <a:ea typeface="Cambria Math"/>
                            </a:rPr>
                            <m:t>.</m:t>
                          </m:r>
                          <m:sSubSup>
                            <m:sSubSupPr>
                              <m:ctrlPr>
                                <a:rPr lang="tr-TR" sz="2600" i="1">
                                  <a:latin typeface="Cambria Math" panose="02040503050406030204" pitchFamily="18" charset="0"/>
                                </a:rPr>
                              </m:ctrlPr>
                            </m:sSubSupPr>
                            <m:e>
                              <m:r>
                                <a:rPr lang="tr-TR" sz="2600" i="1">
                                  <a:latin typeface="Cambria Math"/>
                                </a:rPr>
                                <m:t>𝑥</m:t>
                              </m:r>
                            </m:e>
                            <m:sub>
                              <m:r>
                                <a:rPr lang="tr-TR" sz="2600" i="1">
                                  <a:latin typeface="Cambria Math"/>
                                </a:rPr>
                                <m:t>𝑗</m:t>
                              </m:r>
                            </m:sub>
                            <m:sup>
                              <m:r>
                                <a:rPr lang="tr-TR" sz="2600" i="1">
                                  <a:latin typeface="Cambria Math"/>
                                </a:rPr>
                                <m:t>(</m:t>
                              </m:r>
                              <m:r>
                                <a:rPr lang="tr-TR" sz="2600" i="1">
                                  <a:latin typeface="Cambria Math"/>
                                </a:rPr>
                                <m:t>𝑖</m:t>
                              </m:r>
                              <m:r>
                                <a:rPr lang="tr-TR" sz="2600" i="1">
                                  <a:latin typeface="Cambria Math"/>
                                </a:rPr>
                                <m:t>)</m:t>
                              </m:r>
                            </m:sup>
                          </m:sSubSup>
                          <m:r>
                            <a:rPr lang="tr-TR" sz="2600" b="0" i="1" smtClean="0">
                              <a:latin typeface="Cambria Math"/>
                            </a:rPr>
                            <m:t>+</m:t>
                          </m:r>
                          <m:f>
                            <m:fPr>
                              <m:ctrlPr>
                                <a:rPr lang="tr-TR" sz="2600" i="1">
                                  <a:latin typeface="Cambria Math" panose="02040503050406030204" pitchFamily="18" charset="0"/>
                                  <a:ea typeface="Cambria Math"/>
                                </a:rPr>
                              </m:ctrlPr>
                            </m:fPr>
                            <m:num>
                              <m:r>
                                <m:rPr>
                                  <m:sty m:val="p"/>
                                </m:rPr>
                                <a:rPr lang="el-GR" sz="3500" i="1">
                                  <a:latin typeface="Cambria Math"/>
                                  <a:ea typeface="Cambria Math"/>
                                </a:rPr>
                                <m:t>λ</m:t>
                              </m:r>
                            </m:num>
                            <m:den>
                              <m:r>
                                <a:rPr lang="tr-TR" sz="2600" i="1">
                                  <a:latin typeface="Cambria Math"/>
                                  <a:ea typeface="Cambria Math"/>
                                </a:rPr>
                                <m:t>𝑚</m:t>
                              </m:r>
                            </m:den>
                          </m:f>
                          <m:sSub>
                            <m:sSubPr>
                              <m:ctrlPr>
                                <a:rPr lang="tr-TR" sz="2600" i="1">
                                  <a:latin typeface="Cambria Math" panose="02040503050406030204" pitchFamily="18" charset="0"/>
                                </a:rPr>
                              </m:ctrlPr>
                            </m:sSubPr>
                            <m:e>
                              <m:r>
                                <a:rPr lang="tr-TR" sz="2600" i="1">
                                  <a:latin typeface="Cambria Math"/>
                                  <a:ea typeface="Cambria Math"/>
                                </a:rPr>
                                <m:t>𝜃</m:t>
                              </m:r>
                            </m:e>
                            <m:sub>
                              <m:r>
                                <a:rPr lang="tr-TR" sz="2600" i="1">
                                  <a:latin typeface="Cambria Math"/>
                                </a:rPr>
                                <m:t>𝑗</m:t>
                              </m:r>
                            </m:sub>
                          </m:sSub>
                        </m:e>
                      </m:d>
                    </m:oMath>
                  </m:oMathPara>
                </a14:m>
                <a:endParaRPr lang="tr-TR" sz="3500" dirty="0"/>
              </a:p>
              <a:p>
                <a:pPr>
                  <a:lnSpc>
                    <a:spcPct val="120000"/>
                  </a:lnSpc>
                  <a:spcAft>
                    <a:spcPts val="300"/>
                  </a:spcAft>
                </a:pPr>
                <a:r>
                  <a:rPr lang="tr-TR" sz="2800" dirty="0" smtClean="0"/>
                  <a:t>Stop </a:t>
                </a:r>
                <a:r>
                  <a:rPr lang="tr-TR" sz="2800" dirty="0" err="1"/>
                  <a:t>when</a:t>
                </a:r>
                <a:r>
                  <a:rPr lang="tr-TR" sz="2800" dirty="0"/>
                  <a:t> </a:t>
                </a:r>
                <a:r>
                  <a:rPr lang="tr-TR" sz="2800" dirty="0" err="1"/>
                  <a:t>decrease</a:t>
                </a:r>
                <a:r>
                  <a:rPr lang="tr-TR" sz="2800" dirty="0"/>
                  <a:t> in </a:t>
                </a:r>
                <a14:m>
                  <m:oMath xmlns:m="http://schemas.openxmlformats.org/officeDocument/2006/math">
                    <m:r>
                      <m:rPr>
                        <m:sty m:val="p"/>
                      </m:rPr>
                      <a:rPr lang="tr-TR" sz="2800" i="1" dirty="0">
                        <a:latin typeface="Cambria Math"/>
                      </a:rPr>
                      <m:t>J</m:t>
                    </m:r>
                    <m:d>
                      <m:dPr>
                        <m:ctrlPr>
                          <a:rPr lang="tr-TR" sz="2800" i="1" dirty="0">
                            <a:latin typeface="Cambria Math" panose="02040503050406030204" pitchFamily="18" charset="0"/>
                          </a:rPr>
                        </m:ctrlPr>
                      </m:dPr>
                      <m:e>
                        <m:r>
                          <a:rPr lang="tr-TR" sz="2800" b="1" i="1">
                            <a:latin typeface="Cambria Math"/>
                            <a:ea typeface="Cambria Math"/>
                          </a:rPr>
                          <m:t>𝜽</m:t>
                        </m:r>
                      </m:e>
                    </m:d>
                  </m:oMath>
                </a14:m>
                <a:r>
                  <a:rPr lang="tr-TR" sz="2800" dirty="0"/>
                  <a:t> is </a:t>
                </a:r>
                <a:r>
                  <a:rPr lang="tr-TR" sz="2800" dirty="0" err="1"/>
                  <a:t>less</a:t>
                </a:r>
                <a:r>
                  <a:rPr lang="tr-TR" sz="2800" dirty="0"/>
                  <a:t> </a:t>
                </a:r>
                <a:r>
                  <a:rPr lang="tr-TR" sz="2800" dirty="0" err="1"/>
                  <a:t>than</a:t>
                </a:r>
                <a:r>
                  <a:rPr lang="tr-TR" sz="2800" dirty="0"/>
                  <a:t> </a:t>
                </a:r>
                <a:r>
                  <a:rPr lang="tr-TR" sz="2800" dirty="0" smtClean="0"/>
                  <a:t>an </a:t>
                </a:r>
                <a14:m>
                  <m:oMath xmlns:m="http://schemas.openxmlformats.org/officeDocument/2006/math">
                    <m:r>
                      <a:rPr lang="tr-TR" sz="2800" i="1">
                        <a:latin typeface="Cambria Math"/>
                        <a:ea typeface="Cambria Math"/>
                      </a:rPr>
                      <m:t>𝜖</m:t>
                    </m:r>
                    <m:r>
                      <a:rPr lang="tr-TR" sz="2800" i="1">
                        <a:latin typeface="Cambria Math"/>
                        <a:ea typeface="Cambria Math"/>
                      </a:rPr>
                      <m:t> </m:t>
                    </m:r>
                  </m:oMath>
                </a14:m>
                <a:r>
                  <a:rPr lang="tr-TR" sz="2800" dirty="0"/>
                  <a:t>(10</a:t>
                </a:r>
                <a:r>
                  <a:rPr lang="tr-TR" sz="2800" baseline="30000" dirty="0"/>
                  <a:t>-3</a:t>
                </a:r>
                <a:r>
                  <a:rPr lang="tr-TR" sz="2800" dirty="0"/>
                  <a:t>) </a:t>
                </a:r>
                <a:r>
                  <a:rPr lang="tr-TR" sz="2800" dirty="0" smtClean="0"/>
                  <a:t>value</a:t>
                </a:r>
                <a:endParaRPr lang="tr-TR" sz="2800" dirty="0"/>
              </a:p>
              <a:p>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844824"/>
                <a:ext cx="8229600" cy="4536504"/>
              </a:xfrm>
              <a:blipFill rotWithShape="1">
                <a:blip r:embed="rId2"/>
                <a:stretch>
                  <a:fillRect l="-111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Metin kutusu 3"/>
              <p:cNvSpPr txBox="1"/>
              <p:nvPr/>
            </p:nvSpPr>
            <p:spPr>
              <a:xfrm>
                <a:off x="7152108" y="2564904"/>
                <a:ext cx="1991892" cy="461665"/>
              </a:xfrm>
              <a:prstGeom prst="rect">
                <a:avLst/>
              </a:prstGeom>
              <a:noFill/>
            </p:spPr>
            <p:txBody>
              <a:bodyPr wrap="none" rtlCol="0">
                <a:spAutoFit/>
              </a:bodyPr>
              <a:lstStyle/>
              <a:p>
                <a:r>
                  <a:rPr lang="tr-TR" sz="2400" dirty="0" smtClean="0"/>
                  <a:t>No </a:t>
                </a:r>
                <a:r>
                  <a:rPr lang="tr-TR" sz="2400" dirty="0" err="1" smtClean="0"/>
                  <a:t>cost</a:t>
                </a:r>
                <a:r>
                  <a:rPr lang="tr-TR" sz="2400" dirty="0" smtClean="0"/>
                  <a:t> </a:t>
                </a:r>
                <a:r>
                  <a:rPr lang="tr-TR" sz="2400" dirty="0" err="1" smtClean="0"/>
                  <a:t>for</a:t>
                </a:r>
                <a:r>
                  <a:rPr lang="tr-TR" sz="2400" dirty="0" smtClean="0"/>
                  <a:t> </a:t>
                </a:r>
                <a14:m>
                  <m:oMath xmlns:m="http://schemas.openxmlformats.org/officeDocument/2006/math">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0</m:t>
                        </m:r>
                      </m:sub>
                    </m:sSub>
                  </m:oMath>
                </a14:m>
                <a:r>
                  <a:rPr lang="tr-TR" sz="2400" dirty="0" smtClean="0"/>
                  <a:t> </a:t>
                </a:r>
                <a:endParaRPr lang="tr-TR" sz="2400" dirty="0"/>
              </a:p>
            </p:txBody>
          </p:sp>
        </mc:Choice>
        <mc:Fallback xmlns="">
          <p:sp>
            <p:nvSpPr>
              <p:cNvPr id="4" name="Metin kutusu 3"/>
              <p:cNvSpPr txBox="1">
                <a:spLocks noRot="1" noChangeAspect="1" noMove="1" noResize="1" noEditPoints="1" noAdjustHandles="1" noChangeArrowheads="1" noChangeShapeType="1" noTextEdit="1"/>
              </p:cNvSpPr>
              <p:nvPr/>
            </p:nvSpPr>
            <p:spPr>
              <a:xfrm>
                <a:off x="7152108" y="2564904"/>
                <a:ext cx="1991892" cy="461665"/>
              </a:xfrm>
              <a:prstGeom prst="rect">
                <a:avLst/>
              </a:prstGeom>
              <a:blipFill rotWithShape="1">
                <a:blip r:embed="rId3"/>
                <a:stretch>
                  <a:fillRect l="-4587" t="-10667" b="-30667"/>
                </a:stretch>
              </a:blipFill>
            </p:spPr>
            <p:txBody>
              <a:bodyPr/>
              <a:lstStyle/>
              <a:p>
                <a:r>
                  <a:rPr lang="tr-TR">
                    <a:noFill/>
                  </a:rPr>
                  <a:t> </a:t>
                </a:r>
              </a:p>
            </p:txBody>
          </p:sp>
        </mc:Fallback>
      </mc:AlternateContent>
      <p:cxnSp>
        <p:nvCxnSpPr>
          <p:cNvPr id="6" name="Düz Ok Bağlayıcısı 5"/>
          <p:cNvCxnSpPr/>
          <p:nvPr/>
        </p:nvCxnSpPr>
        <p:spPr>
          <a:xfrm flipH="1">
            <a:off x="7524328" y="3026569"/>
            <a:ext cx="623726" cy="54644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 name="Metin kutusu 6"/>
              <p:cNvSpPr txBox="1"/>
              <p:nvPr/>
            </p:nvSpPr>
            <p:spPr>
              <a:xfrm>
                <a:off x="8115592" y="3828496"/>
                <a:ext cx="997004" cy="9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tr-TR" sz="2400" i="1">
                              <a:latin typeface="Cambria Math" panose="02040503050406030204" pitchFamily="18" charset="0"/>
                              <a:ea typeface="Cambria Math"/>
                            </a:rPr>
                          </m:ctrlPr>
                        </m:fPr>
                        <m:num>
                          <m:r>
                            <a:rPr lang="tr-TR" sz="2400" i="1">
                              <a:latin typeface="Cambria Math"/>
                              <a:ea typeface="Cambria Math"/>
                            </a:rPr>
                            <m:t>𝜕</m:t>
                          </m:r>
                          <m:r>
                            <a:rPr lang="tr-TR" sz="2400" i="1">
                              <a:latin typeface="Cambria Math"/>
                              <a:ea typeface="Cambria Math"/>
                            </a:rPr>
                            <m:t>𝐽</m:t>
                          </m:r>
                          <m:r>
                            <a:rPr lang="tr-TR" sz="2400" i="1">
                              <a:latin typeface="Cambria Math"/>
                              <a:ea typeface="Cambria Math"/>
                            </a:rPr>
                            <m:t>(</m:t>
                          </m:r>
                          <m:r>
                            <a:rPr lang="tr-TR" sz="2400" b="1" i="1">
                              <a:latin typeface="Cambria Math"/>
                              <a:ea typeface="Cambria Math"/>
                            </a:rPr>
                            <m:t>𝜽</m:t>
                          </m:r>
                          <m:r>
                            <a:rPr lang="tr-TR" sz="2400" i="1">
                              <a:latin typeface="Cambria Math"/>
                            </a:rPr>
                            <m:t>)</m:t>
                          </m:r>
                        </m:num>
                        <m:den>
                          <m:r>
                            <a:rPr lang="tr-TR" sz="2400" i="1">
                              <a:latin typeface="Cambria Math"/>
                              <a:ea typeface="Cambria Math"/>
                            </a:rPr>
                            <m:t>𝜕</m:t>
                          </m:r>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den>
                      </m:f>
                    </m:oMath>
                  </m:oMathPara>
                </a14:m>
                <a:endParaRPr lang="tr-TR" sz="2400" dirty="0"/>
              </a:p>
            </p:txBody>
          </p:sp>
        </mc:Choice>
        <mc:Fallback xmlns="">
          <p:sp>
            <p:nvSpPr>
              <p:cNvPr id="7" name="Metin kutusu 6"/>
              <p:cNvSpPr txBox="1">
                <a:spLocks noRot="1" noChangeAspect="1" noMove="1" noResize="1" noEditPoints="1" noAdjustHandles="1" noChangeArrowheads="1" noChangeShapeType="1" noTextEdit="1"/>
              </p:cNvSpPr>
              <p:nvPr/>
            </p:nvSpPr>
            <p:spPr>
              <a:xfrm>
                <a:off x="8115592" y="3828496"/>
                <a:ext cx="997004" cy="900055"/>
              </a:xfrm>
              <a:prstGeom prst="rect">
                <a:avLst/>
              </a:prstGeom>
              <a:blipFill rotWithShape="1">
                <a:blip r:embed="rId4"/>
                <a:stretch>
                  <a:fillRect/>
                </a:stretch>
              </a:blipFill>
            </p:spPr>
            <p:txBody>
              <a:bodyPr/>
              <a:lstStyle/>
              <a:p>
                <a:r>
                  <a:rPr lang="tr-TR">
                    <a:noFill/>
                  </a:rPr>
                  <a:t> </a:t>
                </a:r>
              </a:p>
            </p:txBody>
          </p:sp>
        </mc:Fallback>
      </mc:AlternateContent>
      <p:cxnSp>
        <p:nvCxnSpPr>
          <p:cNvPr id="8" name="Düz Ok Bağlayıcısı 7"/>
          <p:cNvCxnSpPr/>
          <p:nvPr/>
        </p:nvCxnSpPr>
        <p:spPr>
          <a:xfrm flipH="1">
            <a:off x="7740352" y="4581128"/>
            <a:ext cx="623726" cy="54644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2920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Gradient</a:t>
            </a:r>
            <a:r>
              <a:rPr lang="tr-TR" dirty="0" smtClean="0"/>
              <a:t> </a:t>
            </a:r>
            <a:r>
              <a:rPr lang="tr-TR" dirty="0" err="1" smtClean="0"/>
              <a:t>Descent</a:t>
            </a:r>
            <a:r>
              <a:rPr lang="tr-TR" dirty="0" smtClean="0"/>
              <a:t>:</a:t>
            </a:r>
            <a:br>
              <a:rPr lang="tr-TR" dirty="0" smtClean="0"/>
            </a:br>
            <a:r>
              <a:rPr lang="tr-TR" dirty="0" err="1" smtClean="0"/>
              <a:t>Linear</a:t>
            </a:r>
            <a:r>
              <a:rPr lang="tr-TR" dirty="0" smtClean="0"/>
              <a:t> </a:t>
            </a:r>
            <a:r>
              <a:rPr lang="tr-TR" dirty="0" err="1" smtClean="0"/>
              <a:t>Regression</a:t>
            </a:r>
            <a:r>
              <a:rPr lang="tr-TR" dirty="0" smtClean="0"/>
              <a:t> </a:t>
            </a:r>
            <a:r>
              <a:rPr lang="tr-TR" dirty="0" err="1" smtClean="0"/>
              <a:t>with</a:t>
            </a:r>
            <a:r>
              <a:rPr lang="tr-TR" dirty="0" smtClean="0"/>
              <a:t> </a:t>
            </a:r>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844824"/>
                <a:ext cx="8229600" cy="4536504"/>
              </a:xfrm>
            </p:spPr>
            <p:txBody>
              <a:bodyPr>
                <a:normAutofit/>
              </a:bodyPr>
              <a:lstStyle/>
              <a:p>
                <a:pPr marL="811213" indent="0">
                  <a:lnSpc>
                    <a:spcPct val="120000"/>
                  </a:lnSpc>
                  <a:spcAft>
                    <a:spcPts val="300"/>
                  </a:spcAft>
                  <a:buNone/>
                </a:pPr>
                <a14:m>
                  <m:oMathPara xmlns:m="http://schemas.openxmlformats.org/officeDocument/2006/math">
                    <m:oMathParaPr>
                      <m:jc m:val="centerGroup"/>
                    </m:oMathParaPr>
                    <m:oMath xmlns:m="http://schemas.openxmlformats.org/officeDocument/2006/math">
                      <m:sSub>
                        <m:sSubPr>
                          <m:ctrlPr>
                            <a:rPr lang="tr-TR" sz="2400" i="1" smtClean="0">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r>
                        <a:rPr lang="tr-TR" sz="2400" i="1">
                          <a:latin typeface="Cambria Math"/>
                        </a:rPr>
                        <m:t>≔</m:t>
                      </m:r>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r>
                        <a:rPr lang="tr-TR" sz="2400" i="1">
                          <a:latin typeface="Cambria Math"/>
                        </a:rPr>
                        <m:t>−</m:t>
                      </m:r>
                      <m:r>
                        <a:rPr lang="tr-TR" sz="2400" i="1">
                          <a:latin typeface="Cambria Math"/>
                          <a:ea typeface="Cambria Math"/>
                        </a:rPr>
                        <m:t>𝛼</m:t>
                      </m:r>
                      <m:d>
                        <m:dPr>
                          <m:ctrlPr>
                            <a:rPr lang="tr-TR" sz="2400" i="1">
                              <a:latin typeface="Cambria Math" panose="02040503050406030204" pitchFamily="18" charset="0"/>
                              <a:ea typeface="Cambria Math"/>
                            </a:rPr>
                          </m:ctrlPr>
                        </m:dPr>
                        <m:e>
                          <m:f>
                            <m:fPr>
                              <m:ctrlPr>
                                <a:rPr lang="tr-TR" sz="2400" i="1">
                                  <a:latin typeface="Cambria Math" panose="02040503050406030204" pitchFamily="18" charset="0"/>
                                  <a:ea typeface="Cambria Math"/>
                                </a:rPr>
                              </m:ctrlPr>
                            </m:fPr>
                            <m:num>
                              <m:r>
                                <a:rPr lang="tr-TR" sz="2400" i="1">
                                  <a:latin typeface="Cambria Math"/>
                                  <a:ea typeface="Cambria Math"/>
                                </a:rPr>
                                <m:t>1</m:t>
                              </m:r>
                            </m:num>
                            <m:den>
                              <m:r>
                                <a:rPr lang="tr-TR" sz="2400" i="1">
                                  <a:latin typeface="Cambria Math"/>
                                  <a:ea typeface="Cambria Math"/>
                                </a:rPr>
                                <m:t>𝑚</m:t>
                              </m:r>
                            </m:den>
                          </m:f>
                          <m:nary>
                            <m:naryPr>
                              <m:chr m:val="∑"/>
                              <m:ctrlPr>
                                <a:rPr lang="tr-TR" sz="2400" i="1">
                                  <a:latin typeface="Cambria Math" panose="02040503050406030204" pitchFamily="18" charset="0"/>
                                  <a:ea typeface="Cambria Math"/>
                                </a:rPr>
                              </m:ctrlPr>
                            </m:naryPr>
                            <m:sub>
                              <m:r>
                                <m:rPr>
                                  <m:brk m:alnAt="23"/>
                                </m:rPr>
                                <a:rPr lang="tr-TR" sz="2400" i="1">
                                  <a:latin typeface="Cambria Math"/>
                                  <a:ea typeface="Cambria Math"/>
                                </a:rPr>
                                <m:t>𝑖</m:t>
                              </m:r>
                              <m:r>
                                <a:rPr lang="tr-TR" sz="2400" i="1">
                                  <a:latin typeface="Cambria Math"/>
                                  <a:ea typeface="Cambria Math"/>
                                </a:rPr>
                                <m:t>=1</m:t>
                              </m:r>
                            </m:sub>
                            <m:sup>
                              <m:r>
                                <a:rPr lang="tr-TR" sz="2400" i="1">
                                  <a:latin typeface="Cambria Math"/>
                                  <a:ea typeface="Cambria Math"/>
                                </a:rPr>
                                <m:t>𝑚</m:t>
                              </m:r>
                            </m:sup>
                            <m:e>
                              <m:r>
                                <a:rPr lang="tr-TR" sz="2400" i="1">
                                  <a:latin typeface="Cambria Math"/>
                                  <a:ea typeface="Cambria Math"/>
                                </a:rPr>
                                <m:t>(</m:t>
                              </m:r>
                              <m:sSub>
                                <m:sSubPr>
                                  <m:ctrlPr>
                                    <a:rPr lang="tr-TR" sz="2400" i="1">
                                      <a:latin typeface="Cambria Math" panose="02040503050406030204" pitchFamily="18" charset="0"/>
                                    </a:rPr>
                                  </m:ctrlPr>
                                </m:sSubPr>
                                <m:e>
                                  <m:r>
                                    <a:rPr lang="tr-TR" sz="2400" i="1">
                                      <a:latin typeface="Cambria Math"/>
                                    </a:rPr>
                                    <m:t>h</m:t>
                                  </m:r>
                                </m:e>
                                <m:sub>
                                  <m:r>
                                    <a:rPr lang="tr-TR" sz="2400" b="1" i="1">
                                      <a:latin typeface="Cambria Math"/>
                                      <a:ea typeface="Cambria Math"/>
                                    </a:rPr>
                                    <m:t>𝜽</m:t>
                                  </m:r>
                                </m:sub>
                              </m:sSub>
                              <m:d>
                                <m:dPr>
                                  <m:ctrlPr>
                                    <a:rPr lang="tr-TR" sz="2400" i="1">
                                      <a:latin typeface="Cambria Math" panose="02040503050406030204" pitchFamily="18" charset="0"/>
                                    </a:rPr>
                                  </m:ctrlPr>
                                </m:dPr>
                                <m:e>
                                  <m:sSup>
                                    <m:sSupPr>
                                      <m:ctrlPr>
                                        <a:rPr lang="tr-TR" sz="2400" i="1">
                                          <a:latin typeface="Cambria Math" panose="02040503050406030204" pitchFamily="18" charset="0"/>
                                        </a:rPr>
                                      </m:ctrlPr>
                                    </m:sSupPr>
                                    <m:e>
                                      <m:r>
                                        <a:rPr lang="tr-TR" sz="2400" b="1" i="1">
                                          <a:latin typeface="Cambria Math"/>
                                        </a:rPr>
                                        <m:t>𝒙</m:t>
                                      </m:r>
                                    </m:e>
                                    <m:sup>
                                      <m:r>
                                        <a:rPr lang="tr-TR" sz="2400" i="1">
                                          <a:latin typeface="Cambria Math"/>
                                        </a:rPr>
                                        <m:t>(</m:t>
                                      </m:r>
                                      <m:r>
                                        <a:rPr lang="tr-TR" sz="2400" i="1">
                                          <a:latin typeface="Cambria Math"/>
                                        </a:rPr>
                                        <m:t>𝑖</m:t>
                                      </m:r>
                                      <m:r>
                                        <a:rPr lang="tr-TR" sz="2400" i="1">
                                          <a:latin typeface="Cambria Math"/>
                                        </a:rPr>
                                        <m:t>)</m:t>
                                      </m:r>
                                    </m:sup>
                                  </m:sSup>
                                </m:e>
                              </m:d>
                              <m:r>
                                <a:rPr lang="tr-TR" sz="2400" i="1">
                                  <a:latin typeface="Cambria Math"/>
                                </a:rPr>
                                <m:t>−</m:t>
                              </m:r>
                              <m:sSup>
                                <m:sSupPr>
                                  <m:ctrlPr>
                                    <a:rPr lang="tr-TR" sz="2400" i="1">
                                      <a:latin typeface="Cambria Math" panose="02040503050406030204" pitchFamily="18" charset="0"/>
                                    </a:rPr>
                                  </m:ctrlPr>
                                </m:sSupPr>
                                <m:e>
                                  <m:r>
                                    <a:rPr lang="tr-TR" sz="2400" i="1">
                                      <a:latin typeface="Cambria Math"/>
                                    </a:rPr>
                                    <m:t>𝑦</m:t>
                                  </m:r>
                                </m:e>
                                <m:sup>
                                  <m:r>
                                    <a:rPr lang="tr-TR" sz="2400" i="1">
                                      <a:latin typeface="Cambria Math"/>
                                    </a:rPr>
                                    <m:t>(</m:t>
                                  </m:r>
                                  <m:r>
                                    <a:rPr lang="tr-TR" sz="2400" i="1">
                                      <a:latin typeface="Cambria Math"/>
                                    </a:rPr>
                                    <m:t>𝑖</m:t>
                                  </m:r>
                                  <m:r>
                                    <a:rPr lang="tr-TR" sz="2400" i="1">
                                      <a:latin typeface="Cambria Math"/>
                                    </a:rPr>
                                    <m:t>)</m:t>
                                  </m:r>
                                </m:sup>
                              </m:sSup>
                              <m:r>
                                <a:rPr lang="tr-TR" sz="2400" i="1">
                                  <a:latin typeface="Cambria Math"/>
                                  <a:ea typeface="Cambria Math"/>
                                </a:rPr>
                                <m:t>)</m:t>
                              </m:r>
                            </m:e>
                          </m:nary>
                          <m:r>
                            <a:rPr lang="tr-TR" sz="2400" i="1">
                              <a:latin typeface="Cambria Math"/>
                              <a:ea typeface="Cambria Math"/>
                            </a:rPr>
                            <m:t>.</m:t>
                          </m:r>
                          <m:sSubSup>
                            <m:sSubSupPr>
                              <m:ctrlPr>
                                <a:rPr lang="tr-TR" sz="2400" i="1">
                                  <a:latin typeface="Cambria Math" panose="02040503050406030204" pitchFamily="18" charset="0"/>
                                </a:rPr>
                              </m:ctrlPr>
                            </m:sSubSupPr>
                            <m:e>
                              <m:r>
                                <a:rPr lang="tr-TR" sz="2400" i="1">
                                  <a:latin typeface="Cambria Math"/>
                                </a:rPr>
                                <m:t>𝑥</m:t>
                              </m:r>
                            </m:e>
                            <m:sub>
                              <m:r>
                                <a:rPr lang="tr-TR" sz="2400" i="1">
                                  <a:latin typeface="Cambria Math"/>
                                </a:rPr>
                                <m:t>𝑗</m:t>
                              </m:r>
                            </m:sub>
                            <m:sup>
                              <m:r>
                                <a:rPr lang="tr-TR" sz="2400" i="1">
                                  <a:latin typeface="Cambria Math"/>
                                </a:rPr>
                                <m:t>(</m:t>
                              </m:r>
                              <m:r>
                                <a:rPr lang="tr-TR" sz="2400" i="1">
                                  <a:latin typeface="Cambria Math"/>
                                </a:rPr>
                                <m:t>𝑖</m:t>
                              </m:r>
                              <m:r>
                                <a:rPr lang="tr-TR" sz="2400" i="1">
                                  <a:latin typeface="Cambria Math"/>
                                </a:rPr>
                                <m:t>)</m:t>
                              </m:r>
                            </m:sup>
                          </m:sSubSup>
                          <m:r>
                            <a:rPr lang="tr-TR" sz="2400" b="0" i="1" smtClean="0">
                              <a:latin typeface="Cambria Math"/>
                            </a:rPr>
                            <m:t>+</m:t>
                          </m:r>
                          <m:f>
                            <m:fPr>
                              <m:ctrlPr>
                                <a:rPr lang="tr-TR" sz="2400" i="1">
                                  <a:latin typeface="Cambria Math" panose="02040503050406030204" pitchFamily="18" charset="0"/>
                                  <a:ea typeface="Cambria Math"/>
                                </a:rPr>
                              </m:ctrlPr>
                            </m:fPr>
                            <m:num>
                              <m:r>
                                <m:rPr>
                                  <m:sty m:val="p"/>
                                </m:rPr>
                                <a:rPr lang="el-GR" i="1">
                                  <a:latin typeface="Cambria Math"/>
                                  <a:ea typeface="Cambria Math"/>
                                </a:rPr>
                                <m:t>λ</m:t>
                              </m:r>
                            </m:num>
                            <m:den>
                              <m:r>
                                <a:rPr lang="tr-TR" sz="2400" i="1">
                                  <a:latin typeface="Cambria Math"/>
                                  <a:ea typeface="Cambria Math"/>
                                </a:rPr>
                                <m:t>𝑚</m:t>
                              </m:r>
                            </m:den>
                          </m:f>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e>
                      </m:d>
                    </m:oMath>
                  </m:oMathPara>
                </a14:m>
                <a:endParaRPr lang="tr-TR" dirty="0" smtClean="0"/>
              </a:p>
              <a:p>
                <a:pPr marL="811213" indent="0">
                  <a:lnSpc>
                    <a:spcPct val="120000"/>
                  </a:lnSpc>
                  <a:spcAft>
                    <a:spcPts val="300"/>
                  </a:spcAft>
                  <a:buNone/>
                </a:pPr>
                <a14:m>
                  <m:oMathPara xmlns:m="http://schemas.openxmlformats.org/officeDocument/2006/math">
                    <m:oMathParaPr>
                      <m:jc m:val="centerGroup"/>
                    </m:oMathParaPr>
                    <m:oMath xmlns:m="http://schemas.openxmlformats.org/officeDocument/2006/math">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r>
                        <a:rPr lang="tr-TR" sz="2400" i="1" smtClean="0">
                          <a:latin typeface="Cambria Math"/>
                        </a:rPr>
                        <m:t>≔</m:t>
                      </m:r>
                      <m:sSub>
                        <m:sSubPr>
                          <m:ctrlPr>
                            <a:rPr lang="tr-TR" sz="2400" i="1">
                              <a:latin typeface="Cambria Math" panose="02040503050406030204" pitchFamily="18" charset="0"/>
                            </a:rPr>
                          </m:ctrlPr>
                        </m:sSubPr>
                        <m:e>
                          <m:r>
                            <a:rPr lang="tr-TR" sz="2400" i="1">
                              <a:latin typeface="Cambria Math"/>
                              <a:ea typeface="Cambria Math"/>
                            </a:rPr>
                            <m:t>𝜃</m:t>
                          </m:r>
                        </m:e>
                        <m:sub>
                          <m:r>
                            <a:rPr lang="tr-TR" sz="2400" i="1">
                              <a:latin typeface="Cambria Math"/>
                            </a:rPr>
                            <m:t>𝑗</m:t>
                          </m:r>
                        </m:sub>
                      </m:sSub>
                      <m:d>
                        <m:dPr>
                          <m:ctrlPr>
                            <a:rPr lang="tr-TR" sz="2400" i="1">
                              <a:latin typeface="Cambria Math" panose="02040503050406030204" pitchFamily="18" charset="0"/>
                              <a:ea typeface="Cambria Math"/>
                            </a:rPr>
                          </m:ctrlPr>
                        </m:dPr>
                        <m:e>
                          <m:r>
                            <a:rPr lang="tr-TR" sz="2400" b="0" i="1" smtClean="0">
                              <a:latin typeface="Cambria Math"/>
                              <a:ea typeface="Cambria Math"/>
                            </a:rPr>
                            <m:t>1−</m:t>
                          </m:r>
                          <m:f>
                            <m:fPr>
                              <m:ctrlPr>
                                <a:rPr lang="tr-TR" sz="2400" i="1">
                                  <a:latin typeface="Cambria Math" panose="02040503050406030204" pitchFamily="18" charset="0"/>
                                  <a:ea typeface="Cambria Math"/>
                                </a:rPr>
                              </m:ctrlPr>
                            </m:fPr>
                            <m:num>
                              <m:r>
                                <a:rPr lang="tr-TR" sz="2400" i="1">
                                  <a:latin typeface="Cambria Math"/>
                                  <a:ea typeface="Cambria Math"/>
                                </a:rPr>
                                <m:t>𝛼</m:t>
                              </m:r>
                              <m:r>
                                <m:rPr>
                                  <m:sty m:val="p"/>
                                </m:rPr>
                                <a:rPr lang="el-GR" sz="3600" i="1">
                                  <a:latin typeface="Cambria Math"/>
                                  <a:ea typeface="Cambria Math"/>
                                </a:rPr>
                                <m:t>λ</m:t>
                              </m:r>
                            </m:num>
                            <m:den>
                              <m:r>
                                <a:rPr lang="tr-TR" sz="2400" i="1">
                                  <a:latin typeface="Cambria Math"/>
                                  <a:ea typeface="Cambria Math"/>
                                </a:rPr>
                                <m:t>𝑚</m:t>
                              </m:r>
                            </m:den>
                          </m:f>
                        </m:e>
                      </m:d>
                      <m:r>
                        <a:rPr lang="tr-TR" sz="2400" i="1">
                          <a:latin typeface="Cambria Math"/>
                          <a:ea typeface="Cambria Math"/>
                        </a:rPr>
                        <m:t>−</m:t>
                      </m:r>
                      <m:f>
                        <m:fPr>
                          <m:ctrlPr>
                            <a:rPr lang="tr-TR" sz="2400" i="1">
                              <a:latin typeface="Cambria Math" panose="02040503050406030204" pitchFamily="18" charset="0"/>
                              <a:ea typeface="Cambria Math"/>
                            </a:rPr>
                          </m:ctrlPr>
                        </m:fPr>
                        <m:num>
                          <m:r>
                            <a:rPr lang="tr-TR" sz="2400" i="1">
                              <a:latin typeface="Cambria Math"/>
                              <a:ea typeface="Cambria Math"/>
                            </a:rPr>
                            <m:t>𝛼</m:t>
                          </m:r>
                        </m:num>
                        <m:den>
                          <m:r>
                            <a:rPr lang="tr-TR" sz="2400" i="1">
                              <a:latin typeface="Cambria Math"/>
                              <a:ea typeface="Cambria Math"/>
                            </a:rPr>
                            <m:t>𝑚</m:t>
                          </m:r>
                        </m:den>
                      </m:f>
                      <m:d>
                        <m:dPr>
                          <m:ctrlPr>
                            <a:rPr lang="tr-TR" sz="2400" i="1">
                              <a:latin typeface="Cambria Math" panose="02040503050406030204" pitchFamily="18" charset="0"/>
                              <a:ea typeface="Cambria Math"/>
                            </a:rPr>
                          </m:ctrlPr>
                        </m:dPr>
                        <m:e>
                          <m:nary>
                            <m:naryPr>
                              <m:chr m:val="∑"/>
                              <m:ctrlPr>
                                <a:rPr lang="tr-TR" sz="2400" i="1">
                                  <a:latin typeface="Cambria Math" panose="02040503050406030204" pitchFamily="18" charset="0"/>
                                  <a:ea typeface="Cambria Math"/>
                                </a:rPr>
                              </m:ctrlPr>
                            </m:naryPr>
                            <m:sub>
                              <m:r>
                                <m:rPr>
                                  <m:brk m:alnAt="23"/>
                                </m:rPr>
                                <a:rPr lang="tr-TR" sz="2400" i="1">
                                  <a:latin typeface="Cambria Math"/>
                                  <a:ea typeface="Cambria Math"/>
                                </a:rPr>
                                <m:t>𝑖</m:t>
                              </m:r>
                              <m:r>
                                <a:rPr lang="tr-TR" sz="2400" i="1">
                                  <a:latin typeface="Cambria Math"/>
                                  <a:ea typeface="Cambria Math"/>
                                </a:rPr>
                                <m:t>=1</m:t>
                              </m:r>
                            </m:sub>
                            <m:sup>
                              <m:r>
                                <a:rPr lang="tr-TR" sz="2400" i="1">
                                  <a:latin typeface="Cambria Math"/>
                                  <a:ea typeface="Cambria Math"/>
                                </a:rPr>
                                <m:t>𝑚</m:t>
                              </m:r>
                            </m:sup>
                            <m:e>
                              <m:r>
                                <a:rPr lang="tr-TR" sz="2400" i="1">
                                  <a:latin typeface="Cambria Math"/>
                                  <a:ea typeface="Cambria Math"/>
                                </a:rPr>
                                <m:t>(</m:t>
                              </m:r>
                              <m:sSub>
                                <m:sSubPr>
                                  <m:ctrlPr>
                                    <a:rPr lang="tr-TR" sz="2400" i="1">
                                      <a:latin typeface="Cambria Math" panose="02040503050406030204" pitchFamily="18" charset="0"/>
                                    </a:rPr>
                                  </m:ctrlPr>
                                </m:sSubPr>
                                <m:e>
                                  <m:r>
                                    <a:rPr lang="tr-TR" sz="2400" i="1">
                                      <a:latin typeface="Cambria Math"/>
                                    </a:rPr>
                                    <m:t>h</m:t>
                                  </m:r>
                                </m:e>
                                <m:sub>
                                  <m:r>
                                    <a:rPr lang="tr-TR" sz="2400" b="1" i="1">
                                      <a:latin typeface="Cambria Math"/>
                                      <a:ea typeface="Cambria Math"/>
                                    </a:rPr>
                                    <m:t>𝜽</m:t>
                                  </m:r>
                                </m:sub>
                              </m:sSub>
                              <m:d>
                                <m:dPr>
                                  <m:ctrlPr>
                                    <a:rPr lang="tr-TR" sz="2400" i="1">
                                      <a:latin typeface="Cambria Math" panose="02040503050406030204" pitchFamily="18" charset="0"/>
                                    </a:rPr>
                                  </m:ctrlPr>
                                </m:dPr>
                                <m:e>
                                  <m:sSup>
                                    <m:sSupPr>
                                      <m:ctrlPr>
                                        <a:rPr lang="tr-TR" sz="2400" i="1">
                                          <a:latin typeface="Cambria Math" panose="02040503050406030204" pitchFamily="18" charset="0"/>
                                        </a:rPr>
                                      </m:ctrlPr>
                                    </m:sSupPr>
                                    <m:e>
                                      <m:r>
                                        <a:rPr lang="tr-TR" sz="2400" b="1" i="1">
                                          <a:latin typeface="Cambria Math"/>
                                        </a:rPr>
                                        <m:t>𝒙</m:t>
                                      </m:r>
                                    </m:e>
                                    <m:sup>
                                      <m:r>
                                        <a:rPr lang="tr-TR" sz="2400" i="1">
                                          <a:latin typeface="Cambria Math"/>
                                        </a:rPr>
                                        <m:t>(</m:t>
                                      </m:r>
                                      <m:r>
                                        <a:rPr lang="tr-TR" sz="2400" i="1">
                                          <a:latin typeface="Cambria Math"/>
                                        </a:rPr>
                                        <m:t>𝑖</m:t>
                                      </m:r>
                                      <m:r>
                                        <a:rPr lang="tr-TR" sz="2400" i="1">
                                          <a:latin typeface="Cambria Math"/>
                                        </a:rPr>
                                        <m:t>)</m:t>
                                      </m:r>
                                    </m:sup>
                                  </m:sSup>
                                </m:e>
                              </m:d>
                              <m:r>
                                <a:rPr lang="tr-TR" sz="2400" i="1">
                                  <a:latin typeface="Cambria Math"/>
                                </a:rPr>
                                <m:t>−</m:t>
                              </m:r>
                              <m:sSup>
                                <m:sSupPr>
                                  <m:ctrlPr>
                                    <a:rPr lang="tr-TR" sz="2400" i="1">
                                      <a:latin typeface="Cambria Math" panose="02040503050406030204" pitchFamily="18" charset="0"/>
                                    </a:rPr>
                                  </m:ctrlPr>
                                </m:sSupPr>
                                <m:e>
                                  <m:r>
                                    <a:rPr lang="tr-TR" sz="2400" i="1">
                                      <a:latin typeface="Cambria Math"/>
                                    </a:rPr>
                                    <m:t>𝑦</m:t>
                                  </m:r>
                                </m:e>
                                <m:sup>
                                  <m:r>
                                    <a:rPr lang="tr-TR" sz="2400" i="1">
                                      <a:latin typeface="Cambria Math"/>
                                    </a:rPr>
                                    <m:t>(</m:t>
                                  </m:r>
                                  <m:r>
                                    <a:rPr lang="tr-TR" sz="2400" i="1">
                                      <a:latin typeface="Cambria Math"/>
                                    </a:rPr>
                                    <m:t>𝑖</m:t>
                                  </m:r>
                                  <m:r>
                                    <a:rPr lang="tr-TR" sz="2400" i="1">
                                      <a:latin typeface="Cambria Math"/>
                                    </a:rPr>
                                    <m:t>)</m:t>
                                  </m:r>
                                </m:sup>
                              </m:sSup>
                              <m:r>
                                <a:rPr lang="tr-TR" sz="2400" i="1">
                                  <a:latin typeface="Cambria Math"/>
                                  <a:ea typeface="Cambria Math"/>
                                </a:rPr>
                                <m:t>)</m:t>
                              </m:r>
                            </m:e>
                          </m:nary>
                          <m:r>
                            <a:rPr lang="tr-TR" sz="2400" i="1">
                              <a:latin typeface="Cambria Math"/>
                              <a:ea typeface="Cambria Math"/>
                            </a:rPr>
                            <m:t>.</m:t>
                          </m:r>
                          <m:sSubSup>
                            <m:sSubSupPr>
                              <m:ctrlPr>
                                <a:rPr lang="tr-TR" sz="2400" i="1">
                                  <a:latin typeface="Cambria Math" panose="02040503050406030204" pitchFamily="18" charset="0"/>
                                </a:rPr>
                              </m:ctrlPr>
                            </m:sSubSupPr>
                            <m:e>
                              <m:r>
                                <a:rPr lang="tr-TR" sz="2400" i="1">
                                  <a:latin typeface="Cambria Math"/>
                                </a:rPr>
                                <m:t>𝑥</m:t>
                              </m:r>
                            </m:e>
                            <m:sub>
                              <m:r>
                                <a:rPr lang="tr-TR" sz="2400" i="1">
                                  <a:latin typeface="Cambria Math"/>
                                </a:rPr>
                                <m:t>𝑗</m:t>
                              </m:r>
                            </m:sub>
                            <m:sup>
                              <m:r>
                                <a:rPr lang="tr-TR" sz="2400" i="1">
                                  <a:latin typeface="Cambria Math"/>
                                </a:rPr>
                                <m:t>(</m:t>
                              </m:r>
                              <m:r>
                                <a:rPr lang="tr-TR" sz="2400" i="1">
                                  <a:latin typeface="Cambria Math"/>
                                </a:rPr>
                                <m:t>𝑖</m:t>
                              </m:r>
                              <m:r>
                                <a:rPr lang="tr-TR" sz="2400" i="1">
                                  <a:latin typeface="Cambria Math"/>
                                </a:rPr>
                                <m:t>)</m:t>
                              </m:r>
                            </m:sup>
                          </m:sSubSup>
                        </m:e>
                      </m:d>
                    </m:oMath>
                  </m:oMathPara>
                </a14:m>
                <a:endParaRPr lang="tr-TR" sz="2000" dirty="0"/>
              </a:p>
              <a:p>
                <a:pPr marL="0" indent="0">
                  <a:buNone/>
                </a:pP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844824"/>
                <a:ext cx="8229600" cy="4536504"/>
              </a:xfrm>
              <a:blipFill>
                <a:blip r:embed="rId3"/>
                <a:stretch>
                  <a:fillRect/>
                </a:stretch>
              </a:blipFill>
            </p:spPr>
            <p:txBody>
              <a:bodyPr/>
              <a:lstStyle/>
              <a:p>
                <a:r>
                  <a:rPr lang="en-US">
                    <a:noFill/>
                  </a:rPr>
                  <a:t> </a:t>
                </a:r>
              </a:p>
            </p:txBody>
          </p:sp>
        </mc:Fallback>
      </mc:AlternateContent>
      <p:sp>
        <p:nvSpPr>
          <p:cNvPr id="9" name="Sol Ayraç 8"/>
          <p:cNvSpPr/>
          <p:nvPr/>
        </p:nvSpPr>
        <p:spPr>
          <a:xfrm rot="16200000">
            <a:off x="2831941" y="3906612"/>
            <a:ext cx="527793" cy="12241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10" name="Metin kutusu 9"/>
              <p:cNvSpPr txBox="1"/>
              <p:nvPr/>
            </p:nvSpPr>
            <p:spPr>
              <a:xfrm>
                <a:off x="1691680" y="4782578"/>
                <a:ext cx="2952328" cy="732573"/>
              </a:xfrm>
              <a:prstGeom prst="rect">
                <a:avLst/>
              </a:prstGeom>
              <a:noFill/>
            </p:spPr>
            <p:txBody>
              <a:bodyPr wrap="square" rtlCol="0">
                <a:spAutoFit/>
              </a:bodyPr>
              <a:lstStyle/>
              <a:p>
                <a:pPr algn="ctr"/>
                <a:r>
                  <a:rPr lang="tr-TR" sz="2000" dirty="0" err="1" smtClean="0"/>
                  <a:t>When</a:t>
                </a:r>
                <a:r>
                  <a:rPr lang="tr-TR" sz="2000" dirty="0" smtClean="0"/>
                  <a:t> </a:t>
                </a:r>
                <a:r>
                  <a:rPr lang="tr-TR" sz="2000" dirty="0" err="1" smtClean="0"/>
                  <a:t>less</a:t>
                </a:r>
                <a:r>
                  <a:rPr lang="tr-TR" sz="2000" dirty="0" smtClean="0"/>
                  <a:t> </a:t>
                </a:r>
                <a:r>
                  <a:rPr lang="tr-TR" sz="2000" dirty="0" err="1" smtClean="0"/>
                  <a:t>than</a:t>
                </a:r>
                <a:r>
                  <a:rPr lang="tr-TR" sz="2000" dirty="0" smtClean="0"/>
                  <a:t> 0.99,</a:t>
                </a:r>
              </a:p>
              <a:p>
                <a:pPr algn="ctr"/>
                <a:r>
                  <a:rPr lang="tr-TR" sz="2000" dirty="0" smtClean="0"/>
                  <a:t> </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𝑗</m:t>
                        </m:r>
                      </m:sub>
                    </m:sSub>
                  </m:oMath>
                </a14:m>
                <a:r>
                  <a:rPr lang="tr-TR" sz="2000" dirty="0" smtClean="0"/>
                  <a:t> </a:t>
                </a:r>
                <a:r>
                  <a:rPr lang="tr-TR" sz="2000" dirty="0" err="1" smtClean="0"/>
                  <a:t>parameters</a:t>
                </a:r>
                <a:r>
                  <a:rPr lang="tr-TR" sz="2000" dirty="0" smtClean="0"/>
                  <a:t> </a:t>
                </a:r>
                <a:r>
                  <a:rPr lang="tr-TR" sz="2000" dirty="0" err="1" smtClean="0"/>
                  <a:t>get</a:t>
                </a:r>
                <a:r>
                  <a:rPr lang="tr-TR" sz="2000" dirty="0" smtClean="0"/>
                  <a:t> </a:t>
                </a:r>
                <a:r>
                  <a:rPr lang="tr-TR" sz="2000" dirty="0" err="1" smtClean="0"/>
                  <a:t>smaller</a:t>
                </a:r>
                <a:endParaRPr lang="tr-TR" sz="2000" dirty="0"/>
              </a:p>
            </p:txBody>
          </p:sp>
        </mc:Choice>
        <mc:Fallback xmlns="">
          <p:sp>
            <p:nvSpPr>
              <p:cNvPr id="10" name="Metin kutusu 9"/>
              <p:cNvSpPr txBox="1">
                <a:spLocks noRot="1" noChangeAspect="1" noMove="1" noResize="1" noEditPoints="1" noAdjustHandles="1" noChangeArrowheads="1" noChangeShapeType="1" noTextEdit="1"/>
              </p:cNvSpPr>
              <p:nvPr/>
            </p:nvSpPr>
            <p:spPr>
              <a:xfrm>
                <a:off x="1691680" y="4782578"/>
                <a:ext cx="2952328" cy="732573"/>
              </a:xfrm>
              <a:prstGeom prst="rect">
                <a:avLst/>
              </a:prstGeom>
              <a:blipFill>
                <a:blip r:embed="rId4"/>
                <a:stretch>
                  <a:fillRect t="-5000" r="-1240" b="-11667"/>
                </a:stretch>
              </a:blipFill>
            </p:spPr>
            <p:txBody>
              <a:bodyPr/>
              <a:lstStyle/>
              <a:p>
                <a:r>
                  <a:rPr lang="en-US">
                    <a:noFill/>
                  </a:rPr>
                  <a:t> </a:t>
                </a:r>
              </a:p>
            </p:txBody>
          </p:sp>
        </mc:Fallback>
      </mc:AlternateContent>
    </p:spTree>
    <p:extLst>
      <p:ext uri="{BB962C8B-B14F-4D97-AF65-F5344CB8AC3E}">
        <p14:creationId xmlns:p14="http://schemas.microsoft.com/office/powerpoint/2010/main" val="4075342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Normal </a:t>
            </a:r>
            <a:r>
              <a:rPr lang="tr-TR" dirty="0" err="1" smtClean="0"/>
              <a:t>Equation</a:t>
            </a:r>
            <a:r>
              <a:rPr lang="tr-TR" dirty="0" smtClean="0"/>
              <a:t> Solution:</a:t>
            </a:r>
            <a:br>
              <a:rPr lang="tr-TR" dirty="0" smtClean="0"/>
            </a:br>
            <a:r>
              <a:rPr lang="tr-TR" dirty="0" err="1" smtClean="0"/>
              <a:t>Linear</a:t>
            </a:r>
            <a:r>
              <a:rPr lang="tr-TR" dirty="0" smtClean="0"/>
              <a:t> </a:t>
            </a:r>
            <a:r>
              <a:rPr lang="tr-TR" dirty="0" err="1" smtClean="0"/>
              <a:t>Regression</a:t>
            </a:r>
            <a:r>
              <a:rPr lang="tr-TR" dirty="0" smtClean="0"/>
              <a:t> </a:t>
            </a:r>
            <a:r>
              <a:rPr lang="tr-TR" dirty="0" err="1" smtClean="0"/>
              <a:t>with</a:t>
            </a:r>
            <a:r>
              <a:rPr lang="tr-TR" dirty="0" smtClean="0"/>
              <a:t> </a:t>
            </a:r>
            <a:r>
              <a:rPr lang="tr-TR" dirty="0" err="1" smtClean="0"/>
              <a:t>Regularization</a:t>
            </a:r>
            <a:r>
              <a:rPr lang="tr-TR" dirty="0" smtClean="0"/>
              <a:t> </a:t>
            </a:r>
            <a:endParaRPr lang="tr-TR" dirty="0"/>
          </a:p>
        </p:txBody>
      </p:sp>
      <mc:AlternateContent xmlns:mc="http://schemas.openxmlformats.org/markup-compatibility/2006" xmlns:a14="http://schemas.microsoft.com/office/drawing/2010/main">
        <mc:Choice Requires="a14">
          <p:sp>
            <p:nvSpPr>
              <p:cNvPr id="4" name="İçerik Yer Tutucusu 2"/>
              <p:cNvSpPr>
                <a:spLocks noGrp="1"/>
              </p:cNvSpPr>
              <p:nvPr>
                <p:ph idx="1"/>
              </p:nvPr>
            </p:nvSpPr>
            <p:spPr>
              <a:xfrm>
                <a:off x="457200" y="1988840"/>
                <a:ext cx="8507288" cy="4536504"/>
              </a:xfrm>
            </p:spPr>
            <p:txBody>
              <a:bodyPr>
                <a:normAutofit fontScale="77500" lnSpcReduction="20000"/>
              </a:bodyPr>
              <a:lstStyle/>
              <a:p>
                <a:pPr>
                  <a:lnSpc>
                    <a:spcPct val="110000"/>
                  </a:lnSpc>
                </a:pPr>
                <a:r>
                  <a:rPr lang="tr-TR" dirty="0" smtClean="0"/>
                  <a:t>Normal </a:t>
                </a:r>
                <a:r>
                  <a:rPr lang="tr-TR" dirty="0" err="1" smtClean="0"/>
                  <a:t>equation</a:t>
                </a:r>
                <a:r>
                  <a:rPr lang="tr-TR" dirty="0" smtClean="0"/>
                  <a:t> </a:t>
                </a:r>
                <a:r>
                  <a:rPr lang="tr-TR" dirty="0" err="1" smtClean="0"/>
                  <a:t>solution</a:t>
                </a:r>
                <a:r>
                  <a:rPr lang="tr-TR" dirty="0" smtClean="0"/>
                  <a:t> </a:t>
                </a:r>
                <a:r>
                  <a:rPr lang="tr-TR" dirty="0" err="1" smtClean="0"/>
                  <a:t>with</a:t>
                </a:r>
                <a:r>
                  <a:rPr lang="tr-TR" dirty="0" smtClean="0"/>
                  <a:t> </a:t>
                </a:r>
                <a:r>
                  <a:rPr lang="tr-TR" err="1" smtClean="0"/>
                  <a:t>regularization</a:t>
                </a:r>
                <a:r>
                  <a:rPr lang="tr-TR" smtClean="0"/>
                  <a:t>:</a:t>
                </a:r>
                <a:endParaRPr lang="en-US" smtClean="0"/>
              </a:p>
              <a:p>
                <a:pPr lvl="1">
                  <a:lnSpc>
                    <a:spcPct val="110000"/>
                  </a:lnSpc>
                </a:pPr>
                <a:r>
                  <a:rPr lang="en-US" smtClean="0"/>
                  <a:t>Remember that the equation is derived by equating </a:t>
                </a:r>
                <a14:m>
                  <m:oMath xmlns:m="http://schemas.openxmlformats.org/officeDocument/2006/math">
                    <m:r>
                      <a:rPr lang="tr-TR" i="1">
                        <a:latin typeface="Cambria Math"/>
                        <a:ea typeface="Cambria Math"/>
                      </a:rPr>
                      <m:t>𝐽</m:t>
                    </m:r>
                    <m:r>
                      <a:rPr lang="tr-TR" i="1">
                        <a:latin typeface="Cambria Math"/>
                        <a:ea typeface="Cambria Math"/>
                      </a:rPr>
                      <m:t>(</m:t>
                    </m:r>
                    <m:r>
                      <a:rPr lang="tr-TR" b="1" i="1">
                        <a:latin typeface="Cambria Math"/>
                        <a:ea typeface="Cambria Math"/>
                      </a:rPr>
                      <m:t>𝜽</m:t>
                    </m:r>
                    <m:r>
                      <a:rPr lang="tr-TR" i="1">
                        <a:latin typeface="Cambria Math"/>
                      </a:rPr>
                      <m:t>)</m:t>
                    </m:r>
                  </m:oMath>
                </a14:m>
                <a:r>
                  <a:rPr lang="en-US" smtClean="0"/>
                  <a:t> to zero</a:t>
                </a:r>
                <a:endParaRPr lang="tr-TR" dirty="0" smtClean="0"/>
              </a:p>
              <a:p>
                <a:pPr marL="0" indent="0">
                  <a:lnSpc>
                    <a:spcPct val="110000"/>
                  </a:lnSpc>
                  <a:spcAft>
                    <a:spcPts val="600"/>
                  </a:spcAft>
                  <a:buNone/>
                </a:pPr>
                <a14:m>
                  <m:oMathPara xmlns:m="http://schemas.openxmlformats.org/officeDocument/2006/math">
                    <m:oMathParaPr>
                      <m:jc m:val="centerGroup"/>
                    </m:oMathParaPr>
                    <m:oMath xmlns:m="http://schemas.openxmlformats.org/officeDocument/2006/math">
                      <m:r>
                        <a:rPr lang="tr-TR" i="1" dirty="0">
                          <a:latin typeface="Cambria Math"/>
                        </a:rPr>
                        <m:t>𝜽</m:t>
                      </m:r>
                      <m:r>
                        <a:rPr lang="tr-TR" i="1" dirty="0">
                          <a:latin typeface="Cambria Math"/>
                        </a:rPr>
                        <m:t>=</m:t>
                      </m:r>
                      <m:sSup>
                        <m:sSupPr>
                          <m:ctrlPr>
                            <a:rPr lang="tr-TR" i="1" dirty="0">
                              <a:latin typeface="Cambria Math" panose="02040503050406030204" pitchFamily="18" charset="0"/>
                            </a:rPr>
                          </m:ctrlPr>
                        </m:sSupPr>
                        <m:e>
                          <m:sSup>
                            <m:sSupPr>
                              <m:ctrlPr>
                                <a:rPr lang="tr-TR" i="1" dirty="0">
                                  <a:latin typeface="Cambria Math" panose="02040503050406030204" pitchFamily="18" charset="0"/>
                                </a:rPr>
                              </m:ctrlPr>
                            </m:sSupPr>
                            <m:e>
                              <m:d>
                                <m:dPr>
                                  <m:ctrlPr>
                                    <a:rPr lang="tr-TR" i="1" dirty="0">
                                      <a:latin typeface="Cambria Math" panose="02040503050406030204" pitchFamily="18" charset="0"/>
                                    </a:rPr>
                                  </m:ctrlPr>
                                </m:dPr>
                                <m:e>
                                  <m:sSup>
                                    <m:sSupPr>
                                      <m:ctrlPr>
                                        <a:rPr lang="tr-TR" i="1" dirty="0">
                                          <a:latin typeface="Cambria Math" panose="02040503050406030204" pitchFamily="18" charset="0"/>
                                        </a:rPr>
                                      </m:ctrlPr>
                                    </m:sSupPr>
                                    <m:e>
                                      <m:r>
                                        <a:rPr lang="tr-TR" i="1" dirty="0">
                                          <a:latin typeface="Cambria Math"/>
                                        </a:rPr>
                                        <m:t>𝑿</m:t>
                                      </m:r>
                                    </m:e>
                                    <m:sup>
                                      <m:r>
                                        <a:rPr lang="tr-TR" i="1" dirty="0">
                                          <a:latin typeface="Cambria Math"/>
                                        </a:rPr>
                                        <m:t>𝑇</m:t>
                                      </m:r>
                                    </m:sup>
                                  </m:sSup>
                                  <m:r>
                                    <a:rPr lang="tr-TR" i="1" dirty="0">
                                      <a:latin typeface="Cambria Math"/>
                                    </a:rPr>
                                    <m:t>𝑿</m:t>
                                  </m:r>
                                  <m:r>
                                    <a:rPr lang="tr-TR" i="1" dirty="0">
                                      <a:latin typeface="Cambria Math"/>
                                    </a:rPr>
                                    <m:t>+</m:t>
                                  </m:r>
                                  <m:r>
                                    <m:rPr>
                                      <m:sty m:val="p"/>
                                    </m:rPr>
                                    <a:rPr lang="el-GR" i="1">
                                      <a:latin typeface="Cambria Math"/>
                                    </a:rPr>
                                    <m:t>λ</m:t>
                                  </m:r>
                                  <m:d>
                                    <m:dPr>
                                      <m:begChr m:val="["/>
                                      <m:endChr m:val="]"/>
                                      <m:ctrlPr>
                                        <a:rPr lang="tr-TR" i="1">
                                          <a:latin typeface="Cambria Math" panose="02040503050406030204" pitchFamily="18" charset="0"/>
                                        </a:rPr>
                                      </m:ctrlPr>
                                    </m:dPr>
                                    <m:e>
                                      <m:m>
                                        <m:mPr>
                                          <m:mcs>
                                            <m:mc>
                                              <m:mcPr>
                                                <m:count m:val="4"/>
                                                <m:mcJc m:val="center"/>
                                              </m:mcPr>
                                            </m:mc>
                                          </m:mcs>
                                          <m:ctrlPr>
                                            <a:rPr lang="tr-TR" i="1">
                                              <a:latin typeface="Cambria Math" panose="02040503050406030204" pitchFamily="18" charset="0"/>
                                            </a:rPr>
                                          </m:ctrlPr>
                                        </m:mPr>
                                        <m:mr>
                                          <m:e>
                                            <m:r>
                                              <a:rPr lang="tr-TR" i="1">
                                                <a:latin typeface="Cambria Math"/>
                                              </a:rPr>
                                              <m:t>0</m:t>
                                            </m:r>
                                          </m:e>
                                          <m:e>
                                            <m:r>
                                              <a:rPr lang="tr-TR" i="1">
                                                <a:latin typeface="Cambria Math"/>
                                              </a:rPr>
                                              <m:t>0</m:t>
                                            </m:r>
                                          </m:e>
                                          <m:e>
                                            <m:r>
                                              <a:rPr lang="tr-TR" i="1">
                                                <a:latin typeface="Cambria Math"/>
                                              </a:rPr>
                                              <m:t>0</m:t>
                                            </m:r>
                                          </m:e>
                                          <m:e>
                                            <m:r>
                                              <a:rPr lang="tr-TR" i="1">
                                                <a:latin typeface="Cambria Math"/>
                                              </a:rPr>
                                              <m:t>0</m:t>
                                            </m:r>
                                          </m:e>
                                        </m:mr>
                                        <m:mr>
                                          <m:e>
                                            <m:r>
                                              <a:rPr lang="tr-TR" i="1">
                                                <a:latin typeface="Cambria Math"/>
                                              </a:rPr>
                                              <m:t>0</m:t>
                                            </m:r>
                                          </m:e>
                                          <m:e>
                                            <m:r>
                                              <a:rPr lang="tr-TR" i="1">
                                                <a:latin typeface="Cambria Math"/>
                                              </a:rPr>
                                              <m:t>1</m:t>
                                            </m:r>
                                          </m:e>
                                          <m:e>
                                            <m:r>
                                              <a:rPr lang="tr-TR" i="1">
                                                <a:latin typeface="Cambria Math"/>
                                              </a:rPr>
                                              <m:t>0</m:t>
                                            </m:r>
                                          </m:e>
                                          <m:e>
                                            <m:r>
                                              <a:rPr lang="tr-TR" i="1">
                                                <a:latin typeface="Cambria Math"/>
                                              </a:rPr>
                                              <m:t>0</m:t>
                                            </m:r>
                                          </m:e>
                                        </m:mr>
                                        <m:mr>
                                          <m:e>
                                            <m:r>
                                              <a:rPr lang="tr-TR" i="1">
                                                <a:latin typeface="Cambria Math"/>
                                              </a:rPr>
                                              <m:t>⋮</m:t>
                                            </m:r>
                                          </m:e>
                                          <m:e>
                                            <m:r>
                                              <a:rPr lang="tr-TR" i="1">
                                                <a:latin typeface="Cambria Math"/>
                                              </a:rPr>
                                              <m:t>⋮</m:t>
                                            </m:r>
                                          </m:e>
                                          <m:e>
                                            <m:r>
                                              <a:rPr lang="tr-TR" i="1">
                                                <a:latin typeface="Cambria Math"/>
                                              </a:rPr>
                                              <m:t>⋱</m:t>
                                            </m:r>
                                          </m:e>
                                          <m:e>
                                            <m:r>
                                              <a:rPr lang="tr-TR" i="1">
                                                <a:latin typeface="Cambria Math"/>
                                              </a:rPr>
                                              <m:t>⋮</m:t>
                                            </m:r>
                                          </m:e>
                                        </m:mr>
                                        <m:mr>
                                          <m:e>
                                            <m:r>
                                              <a:rPr lang="tr-TR" i="1">
                                                <a:latin typeface="Cambria Math"/>
                                              </a:rPr>
                                              <m:t>0</m:t>
                                            </m:r>
                                          </m:e>
                                          <m:e>
                                            <m:r>
                                              <a:rPr lang="tr-TR" i="1">
                                                <a:latin typeface="Cambria Math"/>
                                              </a:rPr>
                                              <m:t>0</m:t>
                                            </m:r>
                                          </m:e>
                                          <m:e>
                                            <m:r>
                                              <a:rPr lang="tr-TR" i="1">
                                                <a:latin typeface="Cambria Math"/>
                                              </a:rPr>
                                              <m:t>0</m:t>
                                            </m:r>
                                          </m:e>
                                          <m:e>
                                            <m:r>
                                              <a:rPr lang="tr-TR" i="1">
                                                <a:latin typeface="Cambria Math"/>
                                              </a:rPr>
                                              <m:t>0</m:t>
                                            </m:r>
                                          </m:e>
                                        </m:mr>
                                        <m:mr>
                                          <m:e>
                                            <m:r>
                                              <a:rPr lang="tr-TR" i="1">
                                                <a:latin typeface="Cambria Math"/>
                                              </a:rPr>
                                              <m:t>0</m:t>
                                            </m:r>
                                          </m:e>
                                          <m:e>
                                            <m:r>
                                              <a:rPr lang="tr-TR" i="1">
                                                <a:latin typeface="Cambria Math"/>
                                              </a:rPr>
                                              <m:t>0</m:t>
                                            </m:r>
                                          </m:e>
                                          <m:e>
                                            <m:r>
                                              <a:rPr lang="tr-TR" i="1">
                                                <a:latin typeface="Cambria Math"/>
                                              </a:rPr>
                                              <m:t>0</m:t>
                                            </m:r>
                                          </m:e>
                                          <m:e>
                                            <m:r>
                                              <a:rPr lang="tr-TR" i="1">
                                                <a:latin typeface="Cambria Math"/>
                                              </a:rPr>
                                              <m:t>1</m:t>
                                            </m:r>
                                          </m:e>
                                        </m:mr>
                                      </m:m>
                                    </m:e>
                                  </m:d>
                                </m:e>
                              </m:d>
                            </m:e>
                            <m:sup>
                              <m:r>
                                <a:rPr lang="tr-TR" i="1" dirty="0">
                                  <a:latin typeface="Cambria Math"/>
                                </a:rPr>
                                <m:t>−1</m:t>
                              </m:r>
                            </m:sup>
                          </m:sSup>
                          <m:r>
                            <a:rPr lang="tr-TR" i="1" dirty="0">
                              <a:latin typeface="Cambria Math"/>
                            </a:rPr>
                            <m:t>𝑿</m:t>
                          </m:r>
                        </m:e>
                        <m:sup>
                          <m:r>
                            <a:rPr lang="tr-TR" i="1" dirty="0">
                              <a:latin typeface="Cambria Math"/>
                            </a:rPr>
                            <m:t>𝑇</m:t>
                          </m:r>
                        </m:sup>
                      </m:sSup>
                      <m:r>
                        <a:rPr lang="tr-TR" i="1" dirty="0">
                          <a:latin typeface="Cambria Math"/>
                        </a:rPr>
                        <m:t>𝒀</m:t>
                      </m:r>
                    </m:oMath>
                  </m:oMathPara>
                </a14:m>
                <a:endParaRPr lang="tr-TR" i="1" dirty="0">
                  <a:latin typeface="Cambria Math"/>
                </a:endParaRPr>
              </a:p>
              <a:p>
                <a:pPr>
                  <a:lnSpc>
                    <a:spcPct val="110000"/>
                  </a:lnSpc>
                  <a:spcBef>
                    <a:spcPts val="0"/>
                  </a:spcBef>
                </a:pPr>
                <a:endParaRPr lang="tr-TR" dirty="0" smtClean="0"/>
              </a:p>
              <a:p>
                <a:pPr>
                  <a:lnSpc>
                    <a:spcPct val="110000"/>
                  </a:lnSpc>
                  <a:spcAft>
                    <a:spcPts val="600"/>
                  </a:spcAft>
                </a:pPr>
                <a:r>
                  <a:rPr lang="tr-TR" dirty="0" err="1" smtClean="0"/>
                  <a:t>Regularization</a:t>
                </a:r>
                <a:r>
                  <a:rPr lang="tr-TR" dirty="0" smtClean="0"/>
                  <a:t> </a:t>
                </a:r>
                <a:r>
                  <a:rPr lang="tr-TR"/>
                  <a:t>is </a:t>
                </a:r>
                <a:r>
                  <a:rPr lang="en-US" smtClean="0"/>
                  <a:t>also </a:t>
                </a:r>
                <a:r>
                  <a:rPr lang="tr-TR" smtClean="0"/>
                  <a:t>a </a:t>
                </a:r>
                <a:r>
                  <a:rPr lang="tr-TR" dirty="0" err="1"/>
                  <a:t>solution</a:t>
                </a:r>
                <a:r>
                  <a:rPr lang="tr-TR" dirty="0"/>
                  <a:t> </a:t>
                </a:r>
                <a:r>
                  <a:rPr lang="tr-TR" err="1"/>
                  <a:t>to</a:t>
                </a:r>
                <a:r>
                  <a:rPr lang="tr-TR"/>
                  <a:t> </a:t>
                </a:r>
                <a14:m>
                  <m:oMath xmlns:m="http://schemas.openxmlformats.org/officeDocument/2006/math">
                    <m:sSup>
                      <m:sSupPr>
                        <m:ctrlPr>
                          <a:rPr lang="tr-TR" i="1" dirty="0">
                            <a:latin typeface="Cambria Math" panose="02040503050406030204" pitchFamily="18" charset="0"/>
                            <a:ea typeface="Cambria Math"/>
                          </a:rPr>
                        </m:ctrlPr>
                      </m:sSupPr>
                      <m:e>
                        <m:r>
                          <a:rPr lang="tr-TR" b="1" i="1" dirty="0">
                            <a:latin typeface="Cambria Math"/>
                            <a:ea typeface="Cambria Math"/>
                          </a:rPr>
                          <m:t>(</m:t>
                        </m:r>
                        <m:sSup>
                          <m:sSupPr>
                            <m:ctrlPr>
                              <a:rPr lang="tr-TR" i="1" dirty="0">
                                <a:latin typeface="Cambria Math" panose="02040503050406030204" pitchFamily="18" charset="0"/>
                                <a:ea typeface="Cambria Math"/>
                              </a:rPr>
                            </m:ctrlPr>
                          </m:sSupPr>
                          <m:e>
                            <m:r>
                              <a:rPr lang="tr-TR" b="1" i="1" dirty="0">
                                <a:latin typeface="Cambria Math"/>
                                <a:ea typeface="Cambria Math"/>
                              </a:rPr>
                              <m:t>𝑿</m:t>
                            </m:r>
                          </m:e>
                          <m:sup>
                            <m:r>
                              <a:rPr lang="tr-TR" i="1" dirty="0">
                                <a:latin typeface="Cambria Math"/>
                                <a:ea typeface="Cambria Math"/>
                              </a:rPr>
                              <m:t>𝑇</m:t>
                            </m:r>
                          </m:sup>
                        </m:sSup>
                        <m:r>
                          <a:rPr lang="tr-TR" b="1" i="1" dirty="0">
                            <a:latin typeface="Cambria Math"/>
                            <a:ea typeface="Cambria Math"/>
                          </a:rPr>
                          <m:t>𝑿</m:t>
                        </m:r>
                        <m:r>
                          <a:rPr lang="tr-TR" b="1" i="1" dirty="0">
                            <a:latin typeface="Cambria Math"/>
                            <a:ea typeface="Cambria Math"/>
                          </a:rPr>
                          <m:t>)</m:t>
                        </m:r>
                      </m:e>
                      <m:sup>
                        <m:r>
                          <a:rPr lang="tr-TR" i="1" dirty="0">
                            <a:latin typeface="Cambria Math"/>
                            <a:ea typeface="Cambria Math"/>
                          </a:rPr>
                          <m:t>−1</m:t>
                        </m:r>
                      </m:sup>
                    </m:sSup>
                  </m:oMath>
                </a14:m>
                <a:r>
                  <a:rPr lang="tr-TR" dirty="0"/>
                  <a:t> </a:t>
                </a:r>
                <a:r>
                  <a:rPr lang="en-US" smtClean="0"/>
                  <a:t>matrix inversion </a:t>
                </a:r>
                <a:r>
                  <a:rPr lang="tr-TR" smtClean="0"/>
                  <a:t>problem</a:t>
                </a:r>
                <a:endParaRPr lang="tr-TR" dirty="0"/>
              </a:p>
            </p:txBody>
          </p:sp>
        </mc:Choice>
        <mc:Fallback xmlns="">
          <p:sp>
            <p:nvSpPr>
              <p:cNvPr id="4" name="İçerik Yer Tutucusu 2"/>
              <p:cNvSpPr>
                <a:spLocks noGrp="1" noRot="1" noChangeAspect="1" noMove="1" noResize="1" noEditPoints="1" noAdjustHandles="1" noChangeArrowheads="1" noChangeShapeType="1" noTextEdit="1"/>
              </p:cNvSpPr>
              <p:nvPr>
                <p:ph idx="1"/>
              </p:nvPr>
            </p:nvSpPr>
            <p:spPr>
              <a:xfrm>
                <a:off x="457200" y="1988840"/>
                <a:ext cx="8507288" cy="4536504"/>
              </a:xfrm>
              <a:blipFill>
                <a:blip r:embed="rId2"/>
                <a:stretch>
                  <a:fillRect l="-1003" t="-1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Metin kutusu 4"/>
              <p:cNvSpPr txBox="1"/>
              <p:nvPr/>
            </p:nvSpPr>
            <p:spPr>
              <a:xfrm>
                <a:off x="6228184" y="4941168"/>
                <a:ext cx="173759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sz="1600" b="1" i="1" smtClean="0">
                          <a:latin typeface="Cambria Math"/>
                        </a:rPr>
                        <m:t>(</m:t>
                      </m:r>
                      <m:r>
                        <a:rPr lang="tr-TR" sz="1600" b="1" i="1" smtClean="0">
                          <a:latin typeface="Cambria Math"/>
                        </a:rPr>
                        <m:t>𝑵</m:t>
                      </m:r>
                      <m:r>
                        <a:rPr lang="tr-TR" sz="1600" b="1" i="1" smtClean="0">
                          <a:latin typeface="Cambria Math"/>
                        </a:rPr>
                        <m:t>+</m:t>
                      </m:r>
                      <m:r>
                        <a:rPr lang="tr-TR" sz="1600" b="1" i="1" smtClean="0">
                          <a:latin typeface="Cambria Math"/>
                        </a:rPr>
                        <m:t>𝟏</m:t>
                      </m:r>
                      <m:r>
                        <a:rPr lang="tr-TR" sz="1600" b="1" i="1" smtClean="0">
                          <a:latin typeface="Cambria Math"/>
                        </a:rPr>
                        <m:t>)</m:t>
                      </m:r>
                      <m:r>
                        <a:rPr lang="tr-TR" sz="1600" b="1" i="1" smtClean="0">
                          <a:latin typeface="Cambria Math"/>
                        </a:rPr>
                        <m:t>𝒙</m:t>
                      </m:r>
                      <m:r>
                        <a:rPr lang="tr-TR" sz="1600" b="1" i="1" smtClean="0">
                          <a:latin typeface="Cambria Math"/>
                        </a:rPr>
                        <m:t>(</m:t>
                      </m:r>
                      <m:r>
                        <a:rPr lang="tr-TR" sz="1600" b="1" i="1" smtClean="0">
                          <a:latin typeface="Cambria Math"/>
                        </a:rPr>
                        <m:t>𝑵</m:t>
                      </m:r>
                      <m:r>
                        <a:rPr lang="tr-TR" sz="1600" b="1" i="1" smtClean="0">
                          <a:latin typeface="Cambria Math"/>
                        </a:rPr>
                        <m:t>+</m:t>
                      </m:r>
                      <m:r>
                        <a:rPr lang="tr-TR" sz="1600" b="1" i="1" smtClean="0">
                          <a:latin typeface="Cambria Math"/>
                        </a:rPr>
                        <m:t>𝟏</m:t>
                      </m:r>
                      <m:r>
                        <a:rPr lang="tr-TR" sz="1600" b="1" i="1" smtClean="0">
                          <a:latin typeface="Cambria Math"/>
                        </a:rPr>
                        <m:t>)</m:t>
                      </m:r>
                    </m:oMath>
                  </m:oMathPara>
                </a14:m>
                <a:endParaRPr lang="tr-TR" sz="1600" b="1" dirty="0"/>
              </a:p>
            </p:txBody>
          </p:sp>
        </mc:Choice>
        <mc:Fallback xmlns="">
          <p:sp>
            <p:nvSpPr>
              <p:cNvPr id="5" name="Metin kutusu 4"/>
              <p:cNvSpPr txBox="1">
                <a:spLocks noRot="1" noChangeAspect="1" noMove="1" noResize="1" noEditPoints="1" noAdjustHandles="1" noChangeArrowheads="1" noChangeShapeType="1" noTextEdit="1"/>
              </p:cNvSpPr>
              <p:nvPr/>
            </p:nvSpPr>
            <p:spPr>
              <a:xfrm>
                <a:off x="6228184" y="4941168"/>
                <a:ext cx="1737591" cy="338554"/>
              </a:xfrm>
              <a:prstGeom prst="rect">
                <a:avLst/>
              </a:prstGeom>
              <a:blipFill>
                <a:blip r:embed="rId3"/>
                <a:stretch>
                  <a:fillRect b="-10909"/>
                </a:stretch>
              </a:blipFill>
            </p:spPr>
            <p:txBody>
              <a:bodyPr/>
              <a:lstStyle/>
              <a:p>
                <a:r>
                  <a:rPr lang="en-US">
                    <a:noFill/>
                  </a:rPr>
                  <a:t> </a:t>
                </a:r>
              </a:p>
            </p:txBody>
          </p:sp>
        </mc:Fallback>
      </mc:AlternateContent>
      <p:sp>
        <p:nvSpPr>
          <p:cNvPr id="3" name="Metin kutusu 2"/>
          <p:cNvSpPr txBox="1"/>
          <p:nvPr/>
        </p:nvSpPr>
        <p:spPr>
          <a:xfrm>
            <a:off x="457200" y="292494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54552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Gradient</a:t>
            </a:r>
            <a:r>
              <a:rPr lang="tr-TR" dirty="0" smtClean="0"/>
              <a:t> </a:t>
            </a:r>
            <a:r>
              <a:rPr lang="tr-TR" dirty="0" err="1" smtClean="0"/>
              <a:t>Descent</a:t>
            </a:r>
            <a:r>
              <a:rPr lang="tr-TR" dirty="0" smtClean="0"/>
              <a:t>:</a:t>
            </a:r>
            <a:r>
              <a:rPr lang="tr-TR" dirty="0"/>
              <a:t/>
            </a:r>
            <a:br>
              <a:rPr lang="tr-TR" dirty="0"/>
            </a:br>
            <a:r>
              <a:rPr lang="tr-TR" dirty="0" err="1" smtClean="0"/>
              <a:t>Logistic</a:t>
            </a:r>
            <a:r>
              <a:rPr lang="tr-TR" dirty="0" smtClean="0"/>
              <a:t> </a:t>
            </a:r>
            <a:r>
              <a:rPr lang="tr-TR" dirty="0" err="1" smtClean="0"/>
              <a:t>Regression</a:t>
            </a:r>
            <a:r>
              <a:rPr lang="tr-TR" dirty="0" smtClean="0"/>
              <a:t> </a:t>
            </a:r>
            <a:r>
              <a:rPr lang="tr-TR" dirty="0" err="1" smtClean="0"/>
              <a:t>with</a:t>
            </a:r>
            <a:r>
              <a:rPr lang="tr-TR" dirty="0" smtClean="0"/>
              <a:t> </a:t>
            </a:r>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781128"/>
              </a:xfrm>
            </p:spPr>
            <p:txBody>
              <a:bodyPr>
                <a:normAutofit fontScale="55000" lnSpcReduction="20000"/>
              </a:bodyPr>
              <a:lstStyle/>
              <a:p>
                <a:pPr>
                  <a:lnSpc>
                    <a:spcPct val="120000"/>
                  </a:lnSpc>
                  <a:spcAft>
                    <a:spcPts val="300"/>
                  </a:spcAft>
                </a:pPr>
                <a:r>
                  <a:rPr lang="tr-TR" sz="4400" dirty="0" smtClean="0"/>
                  <a:t>Only</a:t>
                </a:r>
                <a:r>
                  <a:rPr lang="tr-TR" sz="4400" dirty="0"/>
                  <a:t> </a:t>
                </a:r>
                <a:r>
                  <a:rPr lang="tr-TR" sz="4400" dirty="0" err="1"/>
                  <a:t>hypothesis</a:t>
                </a:r>
                <a:r>
                  <a:rPr lang="tr-TR" sz="4400" dirty="0"/>
                  <a:t> </a:t>
                </a:r>
                <a14:m>
                  <m:oMath xmlns:m="http://schemas.openxmlformats.org/officeDocument/2006/math">
                    <m:sSub>
                      <m:sSubPr>
                        <m:ctrlPr>
                          <a:rPr lang="tr-TR" sz="4400" i="1">
                            <a:latin typeface="Cambria Math" panose="02040503050406030204" pitchFamily="18" charset="0"/>
                          </a:rPr>
                        </m:ctrlPr>
                      </m:sSubPr>
                      <m:e>
                        <m:r>
                          <a:rPr lang="tr-TR" sz="4400">
                            <a:latin typeface="Cambria Math"/>
                          </a:rPr>
                          <m:t>h</m:t>
                        </m:r>
                      </m:e>
                      <m:sub>
                        <m:r>
                          <a:rPr lang="tr-TR" sz="4400">
                            <a:latin typeface="Cambria Math"/>
                          </a:rPr>
                          <m:t>𝜽</m:t>
                        </m:r>
                      </m:sub>
                    </m:sSub>
                    <m:d>
                      <m:dPr>
                        <m:ctrlPr>
                          <a:rPr lang="tr-TR" sz="4400" i="1">
                            <a:latin typeface="Cambria Math" panose="02040503050406030204" pitchFamily="18" charset="0"/>
                          </a:rPr>
                        </m:ctrlPr>
                      </m:dPr>
                      <m:e>
                        <m:sSup>
                          <m:sSupPr>
                            <m:ctrlPr>
                              <a:rPr lang="tr-TR" sz="4400" i="1">
                                <a:latin typeface="Cambria Math" panose="02040503050406030204" pitchFamily="18" charset="0"/>
                              </a:rPr>
                            </m:ctrlPr>
                          </m:sSupPr>
                          <m:e>
                            <m:r>
                              <a:rPr lang="tr-TR" sz="4400">
                                <a:latin typeface="Cambria Math"/>
                              </a:rPr>
                              <m:t>𝒙</m:t>
                            </m:r>
                          </m:e>
                          <m:sup>
                            <m:r>
                              <a:rPr lang="tr-TR" sz="4400">
                                <a:latin typeface="Cambria Math"/>
                              </a:rPr>
                              <m:t>(</m:t>
                            </m:r>
                            <m:r>
                              <a:rPr lang="tr-TR" sz="4400">
                                <a:latin typeface="Cambria Math"/>
                              </a:rPr>
                              <m:t>𝑖</m:t>
                            </m:r>
                            <m:r>
                              <a:rPr lang="tr-TR" sz="4400">
                                <a:latin typeface="Cambria Math"/>
                              </a:rPr>
                              <m:t>)</m:t>
                            </m:r>
                          </m:sup>
                        </m:sSup>
                      </m:e>
                    </m:d>
                  </m:oMath>
                </a14:m>
                <a:r>
                  <a:rPr lang="tr-TR" sz="4400" dirty="0"/>
                  <a:t> </a:t>
                </a:r>
                <a:r>
                  <a:rPr lang="tr-TR" sz="4400" dirty="0" err="1"/>
                  <a:t>and</a:t>
                </a:r>
                <a:r>
                  <a:rPr lang="tr-TR" sz="4400" dirty="0"/>
                  <a:t> </a:t>
                </a:r>
                <a:r>
                  <a:rPr lang="tr-TR" sz="4400" dirty="0" err="1"/>
                  <a:t>cost</a:t>
                </a:r>
                <a:r>
                  <a:rPr lang="tr-TR" sz="4400" dirty="0"/>
                  <a:t> </a:t>
                </a:r>
                <a:r>
                  <a:rPr lang="tr-TR" sz="4400" dirty="0" err="1"/>
                  <a:t>function</a:t>
                </a:r>
                <a:r>
                  <a:rPr lang="tr-TR" sz="4400" dirty="0"/>
                  <a:t>  </a:t>
                </a:r>
                <a14:m>
                  <m:oMath xmlns:m="http://schemas.openxmlformats.org/officeDocument/2006/math">
                    <m:r>
                      <m:rPr>
                        <m:sty m:val="p"/>
                      </m:rPr>
                      <a:rPr lang="tr-TR" sz="4400" dirty="0">
                        <a:latin typeface="Cambria Math"/>
                      </a:rPr>
                      <m:t>J</m:t>
                    </m:r>
                    <m:d>
                      <m:dPr>
                        <m:ctrlPr>
                          <a:rPr lang="tr-TR" sz="4400" i="1" dirty="0">
                            <a:latin typeface="Cambria Math" panose="02040503050406030204" pitchFamily="18" charset="0"/>
                          </a:rPr>
                        </m:ctrlPr>
                      </m:dPr>
                      <m:e>
                        <m:r>
                          <a:rPr lang="tr-TR" sz="4400">
                            <a:latin typeface="Cambria Math"/>
                          </a:rPr>
                          <m:t>𝜽</m:t>
                        </m:r>
                      </m:e>
                    </m:d>
                  </m:oMath>
                </a14:m>
                <a:r>
                  <a:rPr lang="tr-TR" sz="4400" dirty="0"/>
                  <a:t> change:</a:t>
                </a:r>
              </a:p>
              <a:p>
                <a:pPr marL="0" indent="0">
                  <a:lnSpc>
                    <a:spcPct val="120000"/>
                  </a:lnSpc>
                  <a:spcAft>
                    <a:spcPts val="300"/>
                  </a:spcAft>
                  <a:buNone/>
                </a:pPr>
                <a14:m>
                  <m:oMathPara xmlns:m="http://schemas.openxmlformats.org/officeDocument/2006/math">
                    <m:oMathParaPr>
                      <m:jc m:val="centerGroup"/>
                    </m:oMathParaPr>
                    <m:oMath xmlns:m="http://schemas.openxmlformats.org/officeDocument/2006/math">
                      <m:r>
                        <a:rPr lang="tr-TR" i="1" smtClean="0">
                          <a:latin typeface="Cambria Math"/>
                          <a:ea typeface="Cambria Math"/>
                        </a:rPr>
                        <m:t>𝐽</m:t>
                      </m:r>
                      <m:d>
                        <m:dPr>
                          <m:ctrlPr>
                            <a:rPr lang="tr-TR" i="1">
                              <a:latin typeface="Cambria Math" panose="02040503050406030204" pitchFamily="18" charset="0"/>
                              <a:ea typeface="Cambria Math"/>
                            </a:rPr>
                          </m:ctrlPr>
                        </m:dPr>
                        <m:e>
                          <m:r>
                            <a:rPr lang="tr-TR" b="1" i="1">
                              <a:latin typeface="Cambria Math"/>
                              <a:ea typeface="Cambria Math"/>
                            </a:rPr>
                            <m:t>𝜽</m:t>
                          </m:r>
                        </m:e>
                      </m:d>
                      <m:r>
                        <a:rPr lang="tr-TR" i="1">
                          <a:latin typeface="Cambria Math"/>
                          <a:ea typeface="Cambria Math"/>
                        </a:rPr>
                        <m:t>=</m:t>
                      </m:r>
                      <m:r>
                        <a:rPr lang="en-US" b="0" i="1" smtClean="0">
                          <a:latin typeface="Cambria Math" panose="02040503050406030204" pitchFamily="18" charset="0"/>
                          <a:ea typeface="Cambria Math"/>
                        </a:rPr>
                        <m:t>−</m:t>
                      </m:r>
                      <m:f>
                        <m:fPr>
                          <m:ctrlPr>
                            <a:rPr lang="tr-TR" i="1">
                              <a:latin typeface="Cambria Math" panose="02040503050406030204" pitchFamily="18" charset="0"/>
                              <a:ea typeface="Cambria Math"/>
                            </a:rPr>
                          </m:ctrlPr>
                        </m:fPr>
                        <m:num>
                          <m:r>
                            <a:rPr lang="tr-TR" i="1">
                              <a:latin typeface="Cambria Math"/>
                              <a:ea typeface="Cambria Math"/>
                            </a:rPr>
                            <m:t>1</m:t>
                          </m:r>
                        </m:num>
                        <m:den>
                          <m:r>
                            <a:rPr lang="tr-TR" i="1">
                              <a:latin typeface="Cambria Math"/>
                              <a:ea typeface="Cambria Math"/>
                            </a:rPr>
                            <m:t>𝑚</m:t>
                          </m:r>
                        </m:den>
                      </m:f>
                      <m:nary>
                        <m:naryPr>
                          <m:chr m:val="∑"/>
                          <m:ctrlPr>
                            <a:rPr lang="tr-TR" i="1">
                              <a:latin typeface="Cambria Math" panose="02040503050406030204" pitchFamily="18" charset="0"/>
                              <a:ea typeface="Cambria Math"/>
                            </a:rPr>
                          </m:ctrlPr>
                        </m:naryPr>
                        <m:sub>
                          <m:r>
                            <m:rPr>
                              <m:brk m:alnAt="23"/>
                            </m:rPr>
                            <a:rPr lang="tr-TR" i="1">
                              <a:latin typeface="Cambria Math"/>
                              <a:ea typeface="Cambria Math"/>
                            </a:rPr>
                            <m:t>𝑖</m:t>
                          </m:r>
                          <m:r>
                            <a:rPr lang="tr-TR" i="1">
                              <a:latin typeface="Cambria Math"/>
                              <a:ea typeface="Cambria Math"/>
                            </a:rPr>
                            <m:t>=1</m:t>
                          </m:r>
                        </m:sub>
                        <m:sup>
                          <m:r>
                            <a:rPr lang="tr-TR" i="1">
                              <a:latin typeface="Cambria Math"/>
                              <a:ea typeface="Cambria Math"/>
                            </a:rPr>
                            <m:t>𝑚</m:t>
                          </m:r>
                        </m:sup>
                        <m:e>
                          <m:sSup>
                            <m:sSupPr>
                              <m:ctrlPr>
                                <a:rPr lang="tr-TR" i="1">
                                  <a:latin typeface="Cambria Math" panose="02040503050406030204" pitchFamily="18" charset="0"/>
                                </a:rPr>
                              </m:ctrlPr>
                            </m:sSupPr>
                            <m:e>
                              <m:r>
                                <a:rPr lang="tr-TR" i="1">
                                  <a:latin typeface="Cambria Math"/>
                                </a:rPr>
                                <m:t>𝑦</m:t>
                              </m:r>
                            </m:e>
                            <m:sup>
                              <m:d>
                                <m:dPr>
                                  <m:ctrlPr>
                                    <a:rPr lang="tr-TR" i="1">
                                      <a:latin typeface="Cambria Math" panose="02040503050406030204" pitchFamily="18" charset="0"/>
                                    </a:rPr>
                                  </m:ctrlPr>
                                </m:dPr>
                                <m:e>
                                  <m:r>
                                    <a:rPr lang="tr-TR" i="1">
                                      <a:latin typeface="Cambria Math"/>
                                    </a:rPr>
                                    <m:t>𝑖</m:t>
                                  </m:r>
                                </m:e>
                              </m:d>
                            </m:sup>
                          </m:sSup>
                          <m:func>
                            <m:funcPr>
                              <m:ctrlPr>
                                <a:rPr lang="tr-TR" i="1">
                                  <a:latin typeface="Cambria Math" panose="02040503050406030204" pitchFamily="18" charset="0"/>
                                </a:rPr>
                              </m:ctrlPr>
                            </m:funcPr>
                            <m:fName>
                              <m:r>
                                <m:rPr>
                                  <m:sty m:val="p"/>
                                </m:rPr>
                                <a:rPr lang="tr-TR">
                                  <a:latin typeface="Cambria Math"/>
                                </a:rPr>
                                <m:t>log</m:t>
                              </m:r>
                            </m:fName>
                            <m:e>
                              <m:d>
                                <m:dPr>
                                  <m:ctrlPr>
                                    <a:rPr lang="tr-TR" i="1">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d>
                                            <m:dPr>
                                              <m:ctrlPr>
                                                <a:rPr lang="tr-TR" i="1">
                                                  <a:latin typeface="Cambria Math" panose="02040503050406030204" pitchFamily="18" charset="0"/>
                                                </a:rPr>
                                              </m:ctrlPr>
                                            </m:dPr>
                                            <m:e>
                                              <m:r>
                                                <a:rPr lang="tr-TR" i="1">
                                                  <a:latin typeface="Cambria Math"/>
                                                </a:rPr>
                                                <m:t>𝑖</m:t>
                                              </m:r>
                                            </m:e>
                                          </m:d>
                                        </m:sup>
                                      </m:sSup>
                                    </m:e>
                                  </m:d>
                                </m:e>
                              </m:d>
                            </m:e>
                          </m:func>
                          <m:r>
                            <a:rPr lang="tr-TR" i="1">
                              <a:latin typeface="Cambria Math"/>
                            </a:rPr>
                            <m:t>+(1−</m:t>
                          </m:r>
                          <m:sSup>
                            <m:sSupPr>
                              <m:ctrlPr>
                                <a:rPr lang="tr-TR" i="1">
                                  <a:latin typeface="Cambria Math" panose="02040503050406030204" pitchFamily="18" charset="0"/>
                                </a:rPr>
                              </m:ctrlPr>
                            </m:sSupPr>
                            <m:e>
                              <m:r>
                                <a:rPr lang="tr-TR" i="1">
                                  <a:latin typeface="Cambria Math"/>
                                </a:rPr>
                                <m:t>𝑦</m:t>
                              </m:r>
                            </m:e>
                            <m:sup>
                              <m:r>
                                <a:rPr lang="tr-TR" i="1">
                                  <a:latin typeface="Cambria Math"/>
                                </a:rPr>
                                <m:t>(</m:t>
                              </m:r>
                              <m:r>
                                <a:rPr lang="tr-TR" i="1">
                                  <a:latin typeface="Cambria Math"/>
                                </a:rPr>
                                <m:t>𝑖</m:t>
                              </m:r>
                              <m:r>
                                <a:rPr lang="tr-TR" i="1">
                                  <a:latin typeface="Cambria Math"/>
                                </a:rPr>
                                <m:t>)</m:t>
                              </m:r>
                            </m:sup>
                          </m:sSup>
                          <m:r>
                            <a:rPr lang="tr-TR" i="1">
                              <a:latin typeface="Cambria Math"/>
                              <a:ea typeface="Cambria Math"/>
                            </a:rPr>
                            <m:t>)</m:t>
                          </m:r>
                        </m:e>
                      </m:nary>
                      <m:func>
                        <m:funcPr>
                          <m:ctrlPr>
                            <a:rPr lang="tr-TR" i="1">
                              <a:latin typeface="Cambria Math" panose="02040503050406030204" pitchFamily="18" charset="0"/>
                            </a:rPr>
                          </m:ctrlPr>
                        </m:funcPr>
                        <m:fName>
                          <m:r>
                            <m:rPr>
                              <m:sty m:val="p"/>
                            </m:rPr>
                            <a:rPr lang="tr-TR">
                              <a:latin typeface="Cambria Math"/>
                            </a:rPr>
                            <m:t>log</m:t>
                          </m:r>
                        </m:fName>
                        <m:e>
                          <m:d>
                            <m:dPr>
                              <m:ctrlPr>
                                <a:rPr lang="tr-TR" i="1">
                                  <a:latin typeface="Cambria Math" panose="02040503050406030204" pitchFamily="18" charset="0"/>
                                </a:rPr>
                              </m:ctrlPr>
                            </m:dPr>
                            <m:e>
                              <m:r>
                                <a:rPr lang="tr-TR" i="1">
                                  <a:latin typeface="Cambria Math"/>
                                </a:rPr>
                                <m:t>1−</m:t>
                              </m:r>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d>
                                        <m:dPr>
                                          <m:ctrlPr>
                                            <a:rPr lang="tr-TR" i="1">
                                              <a:latin typeface="Cambria Math" panose="02040503050406030204" pitchFamily="18" charset="0"/>
                                            </a:rPr>
                                          </m:ctrlPr>
                                        </m:dPr>
                                        <m:e>
                                          <m:r>
                                            <a:rPr lang="tr-TR" i="1">
                                              <a:latin typeface="Cambria Math"/>
                                            </a:rPr>
                                            <m:t>𝑖</m:t>
                                          </m:r>
                                        </m:e>
                                      </m:d>
                                    </m:sup>
                                  </m:sSup>
                                </m:e>
                              </m:d>
                            </m:e>
                          </m:d>
                        </m:e>
                      </m:func>
                      <m:r>
                        <a:rPr lang="tr-TR" i="1">
                          <a:latin typeface="Cambria Math"/>
                          <a:ea typeface="Cambria Math"/>
                        </a:rPr>
                        <m:t>+</m:t>
                      </m:r>
                      <m:f>
                        <m:fPr>
                          <m:ctrlPr>
                            <a:rPr lang="tr-TR" i="1">
                              <a:latin typeface="Cambria Math" panose="02040503050406030204" pitchFamily="18" charset="0"/>
                              <a:ea typeface="Cambria Math"/>
                            </a:rPr>
                          </m:ctrlPr>
                        </m:fPr>
                        <m:num>
                          <m:r>
                            <m:rPr>
                              <m:sty m:val="p"/>
                            </m:rPr>
                            <a:rPr lang="el-GR" i="1">
                              <a:latin typeface="Cambria Math"/>
                              <a:ea typeface="Cambria Math"/>
                            </a:rPr>
                            <m:t>λ</m:t>
                          </m:r>
                        </m:num>
                        <m:den>
                          <m:r>
                            <a:rPr lang="tr-TR" i="1">
                              <a:latin typeface="Cambria Math"/>
                              <a:ea typeface="Cambria Math"/>
                            </a:rPr>
                            <m:t>2</m:t>
                          </m:r>
                          <m:r>
                            <a:rPr lang="tr-TR" i="1">
                              <a:latin typeface="Cambria Math"/>
                              <a:ea typeface="Cambria Math"/>
                            </a:rPr>
                            <m:t>𝑚</m:t>
                          </m:r>
                        </m:den>
                      </m:f>
                      <m:r>
                        <a:rPr lang="tr-TR" i="1">
                          <a:latin typeface="Cambria Math"/>
                          <a:ea typeface="Cambria Math"/>
                        </a:rPr>
                        <m:t> </m:t>
                      </m:r>
                      <m:nary>
                        <m:naryPr>
                          <m:chr m:val="∑"/>
                          <m:ctrlPr>
                            <a:rPr lang="tr-TR" i="1">
                              <a:latin typeface="Cambria Math" panose="02040503050406030204" pitchFamily="18" charset="0"/>
                              <a:ea typeface="Cambria Math"/>
                            </a:rPr>
                          </m:ctrlPr>
                        </m:naryPr>
                        <m:sub>
                          <m:r>
                            <a:rPr lang="tr-TR" i="1">
                              <a:latin typeface="Cambria Math"/>
                              <a:ea typeface="Cambria Math"/>
                            </a:rPr>
                            <m:t>𝑗</m:t>
                          </m:r>
                          <m:r>
                            <a:rPr lang="tr-TR" i="1">
                              <a:latin typeface="Cambria Math"/>
                              <a:ea typeface="Cambria Math"/>
                            </a:rPr>
                            <m:t>=1</m:t>
                          </m:r>
                        </m:sub>
                        <m:sup>
                          <m:r>
                            <a:rPr lang="tr-TR" i="1">
                              <a:latin typeface="Cambria Math"/>
                              <a:ea typeface="Cambria Math"/>
                            </a:rPr>
                            <m:t>𝑁</m:t>
                          </m:r>
                        </m:sup>
                        <m:e>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ea typeface="Cambria Math"/>
                                    </a:rPr>
                                    <m:t>𝑗</m:t>
                                  </m:r>
                                </m:sub>
                              </m:sSub>
                            </m:e>
                            <m:sup>
                              <m:r>
                                <a:rPr lang="tr-TR" i="1">
                                  <a:latin typeface="Cambria Math"/>
                                </a:rPr>
                                <m:t>2</m:t>
                              </m:r>
                            </m:sup>
                          </m:sSup>
                        </m:e>
                      </m:nary>
                    </m:oMath>
                  </m:oMathPara>
                </a14:m>
                <a:endParaRPr lang="tr-TR" dirty="0" smtClean="0"/>
              </a:p>
              <a:p>
                <a:pPr marL="0" indent="0" algn="ctr">
                  <a:lnSpc>
                    <a:spcPct val="120000"/>
                  </a:lnSpc>
                  <a:spcAft>
                    <a:spcPts val="300"/>
                  </a:spcAft>
                  <a:buNone/>
                </a:pP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r>
                              <a:rPr lang="tr-TR" i="1">
                                <a:latin typeface="Cambria Math"/>
                              </a:rPr>
                              <m:t>(</m:t>
                            </m:r>
                            <m:r>
                              <a:rPr lang="tr-TR" i="1">
                                <a:latin typeface="Cambria Math"/>
                              </a:rPr>
                              <m:t>𝑖</m:t>
                            </m:r>
                            <m:r>
                              <a:rPr lang="tr-TR" i="1">
                                <a:latin typeface="Cambria Math"/>
                              </a:rPr>
                              <m:t>)</m:t>
                            </m:r>
                          </m:sup>
                        </m:sSup>
                      </m:e>
                    </m:d>
                    <m:r>
                      <a:rPr lang="tr-TR">
                        <a:latin typeface="Cambria Math"/>
                      </a:rPr>
                      <m:t>=</m:t>
                    </m:r>
                    <m:func>
                      <m:funcPr>
                        <m:ctrlPr>
                          <a:rPr lang="tr-TR" i="1">
                            <a:latin typeface="Cambria Math" panose="02040503050406030204" pitchFamily="18" charset="0"/>
                          </a:rPr>
                        </m:ctrlPr>
                      </m:funcPr>
                      <m:fName>
                        <m:r>
                          <a:rPr lang="tr-TR" b="1" i="1">
                            <a:latin typeface="Cambria Math"/>
                          </a:rPr>
                          <m:t>𝐠</m:t>
                        </m:r>
                      </m:fName>
                      <m:e>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d>
                                  <m:dPr>
                                    <m:ctrlPr>
                                      <a:rPr lang="tr-TR" i="1">
                                        <a:latin typeface="Cambria Math" panose="02040503050406030204" pitchFamily="18" charset="0"/>
                                      </a:rPr>
                                    </m:ctrlPr>
                                  </m:dPr>
                                  <m:e>
                                    <m:r>
                                      <a:rPr lang="tr-TR" i="1">
                                        <a:latin typeface="Cambria Math"/>
                                      </a:rPr>
                                      <m:t>𝑖</m:t>
                                    </m:r>
                                  </m:e>
                                </m:d>
                              </m:sup>
                            </m:sSup>
                            <m:r>
                              <a:rPr lang="tr-TR" b="1" i="1">
                                <a:latin typeface="Cambria Math"/>
                                <a:ea typeface="Cambria Math"/>
                              </a:rPr>
                              <m:t>𝜽</m:t>
                            </m:r>
                          </m:e>
                        </m:d>
                      </m:e>
                    </m:func>
                  </m:oMath>
                </a14:m>
                <a:endParaRPr lang="tr-TR" dirty="0" smtClean="0"/>
              </a:p>
              <a:p>
                <a:pPr>
                  <a:lnSpc>
                    <a:spcPct val="120000"/>
                  </a:lnSpc>
                  <a:spcAft>
                    <a:spcPts val="300"/>
                  </a:spcAft>
                </a:pPr>
                <a:r>
                  <a:rPr lang="tr-TR" sz="4400" dirty="0" err="1" smtClean="0"/>
                  <a:t>Parameter</a:t>
                </a:r>
                <a:r>
                  <a:rPr lang="tr-TR" sz="4400" dirty="0" smtClean="0"/>
                  <a:t> </a:t>
                </a:r>
                <a:r>
                  <a:rPr lang="tr-TR" sz="4400" dirty="0" err="1" smtClean="0"/>
                  <a:t>update</a:t>
                </a:r>
                <a:r>
                  <a:rPr lang="tr-TR" sz="4400" dirty="0" smtClean="0"/>
                  <a:t> </a:t>
                </a:r>
                <a:r>
                  <a:rPr lang="tr-TR" sz="4400" dirty="0" err="1" smtClean="0"/>
                  <a:t>phase</a:t>
                </a:r>
                <a:r>
                  <a:rPr lang="tr-TR" sz="4400" dirty="0" smtClean="0"/>
                  <a:t> </a:t>
                </a:r>
                <a:r>
                  <a:rPr lang="tr-TR" sz="4400" dirty="0" err="1" smtClean="0"/>
                  <a:t>does</a:t>
                </a:r>
                <a:r>
                  <a:rPr lang="tr-TR" sz="4400" dirty="0" smtClean="0"/>
                  <a:t> not </a:t>
                </a:r>
                <a:r>
                  <a:rPr lang="tr-TR" sz="4400" dirty="0" err="1" smtClean="0"/>
                  <a:t>change</a:t>
                </a:r>
                <a:r>
                  <a:rPr lang="tr-TR" sz="4400" dirty="0" smtClean="0"/>
                  <a:t>:</a:t>
                </a:r>
              </a:p>
              <a:p>
                <a:pPr marL="0" indent="0">
                  <a:lnSpc>
                    <a:spcPct val="120000"/>
                  </a:lnSpc>
                  <a:buNone/>
                </a:pPr>
                <a:r>
                  <a:rPr lang="tr-TR" sz="3600" b="1" dirty="0" smtClean="0"/>
                  <a:t>	</a:t>
                </a:r>
                <a:r>
                  <a:rPr lang="tr-TR" sz="3600" b="1" dirty="0" err="1" smtClean="0"/>
                  <a:t>Repeat</a:t>
                </a:r>
                <a:r>
                  <a:rPr lang="tr-TR" sz="3600" b="1" dirty="0" smtClean="0"/>
                  <a:t>{</a:t>
                </a:r>
              </a:p>
              <a:p>
                <a:pPr marL="180975" indent="0">
                  <a:lnSpc>
                    <a:spcPct val="120000"/>
                  </a:lnSpc>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0</m:t>
                          </m:r>
                        </m:sub>
                      </m:sSub>
                      <m:r>
                        <a:rPr lang="tr-TR" i="1">
                          <a:latin typeface="Cambria Math"/>
                        </a:rPr>
                        <m:t>≔</m:t>
                      </m:r>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0</m:t>
                          </m:r>
                        </m:sub>
                      </m:sSub>
                      <m:r>
                        <a:rPr lang="tr-TR" i="1">
                          <a:latin typeface="Cambria Math"/>
                        </a:rPr>
                        <m:t>−</m:t>
                      </m:r>
                      <m:r>
                        <a:rPr lang="tr-TR" i="1">
                          <a:latin typeface="Cambria Math"/>
                          <a:ea typeface="Cambria Math"/>
                        </a:rPr>
                        <m:t>𝛼</m:t>
                      </m:r>
                      <m:d>
                        <m:dPr>
                          <m:ctrlPr>
                            <a:rPr lang="tr-TR" i="1">
                              <a:latin typeface="Cambria Math" panose="02040503050406030204" pitchFamily="18" charset="0"/>
                              <a:ea typeface="Cambria Math"/>
                            </a:rPr>
                          </m:ctrlPr>
                        </m:dPr>
                        <m:e>
                          <m:f>
                            <m:fPr>
                              <m:ctrlPr>
                                <a:rPr lang="tr-TR" i="1">
                                  <a:latin typeface="Cambria Math" panose="02040503050406030204" pitchFamily="18" charset="0"/>
                                  <a:ea typeface="Cambria Math"/>
                                </a:rPr>
                              </m:ctrlPr>
                            </m:fPr>
                            <m:num>
                              <m:r>
                                <a:rPr lang="tr-TR" i="1">
                                  <a:latin typeface="Cambria Math"/>
                                  <a:ea typeface="Cambria Math"/>
                                </a:rPr>
                                <m:t>1</m:t>
                              </m:r>
                            </m:num>
                            <m:den>
                              <m:r>
                                <a:rPr lang="tr-TR" i="1">
                                  <a:latin typeface="Cambria Math"/>
                                  <a:ea typeface="Cambria Math"/>
                                </a:rPr>
                                <m:t>𝑚</m:t>
                              </m:r>
                            </m:den>
                          </m:f>
                          <m:nary>
                            <m:naryPr>
                              <m:chr m:val="∑"/>
                              <m:ctrlPr>
                                <a:rPr lang="tr-TR" i="1">
                                  <a:latin typeface="Cambria Math" panose="02040503050406030204" pitchFamily="18" charset="0"/>
                                  <a:ea typeface="Cambria Math"/>
                                </a:rPr>
                              </m:ctrlPr>
                            </m:naryPr>
                            <m:sub>
                              <m:r>
                                <m:rPr>
                                  <m:brk m:alnAt="23"/>
                                </m:rPr>
                                <a:rPr lang="tr-TR" i="1">
                                  <a:latin typeface="Cambria Math"/>
                                  <a:ea typeface="Cambria Math"/>
                                </a:rPr>
                                <m:t>𝑖</m:t>
                              </m:r>
                              <m:r>
                                <a:rPr lang="tr-TR" i="1">
                                  <a:latin typeface="Cambria Math"/>
                                  <a:ea typeface="Cambria Math"/>
                                </a:rPr>
                                <m:t>=1</m:t>
                              </m:r>
                            </m:sub>
                            <m:sup>
                              <m:r>
                                <a:rPr lang="tr-TR" i="1">
                                  <a:latin typeface="Cambria Math"/>
                                  <a:ea typeface="Cambria Math"/>
                                </a:rPr>
                                <m:t>𝑚</m:t>
                              </m:r>
                            </m:sup>
                            <m:e>
                              <m:r>
                                <a:rPr lang="tr-TR" i="1">
                                  <a:latin typeface="Cambria Math"/>
                                  <a:ea typeface="Cambria Math"/>
                                </a:rPr>
                                <m:t>(</m:t>
                              </m:r>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r>
                                        <a:rPr lang="tr-TR" i="1">
                                          <a:latin typeface="Cambria Math"/>
                                        </a:rPr>
                                        <m:t>(</m:t>
                                      </m:r>
                                      <m:r>
                                        <a:rPr lang="tr-TR" i="1">
                                          <a:latin typeface="Cambria Math"/>
                                        </a:rPr>
                                        <m:t>𝑖</m:t>
                                      </m:r>
                                      <m:r>
                                        <a:rPr lang="tr-TR" i="1">
                                          <a:latin typeface="Cambria Math"/>
                                        </a:rPr>
                                        <m:t>)</m:t>
                                      </m:r>
                                    </m:sup>
                                  </m:sSup>
                                </m:e>
                              </m:d>
                              <m:r>
                                <a:rPr lang="tr-TR" i="1">
                                  <a:latin typeface="Cambria Math"/>
                                </a:rPr>
                                <m:t>−</m:t>
                              </m:r>
                              <m:sSup>
                                <m:sSupPr>
                                  <m:ctrlPr>
                                    <a:rPr lang="tr-TR" i="1">
                                      <a:latin typeface="Cambria Math" panose="02040503050406030204" pitchFamily="18" charset="0"/>
                                    </a:rPr>
                                  </m:ctrlPr>
                                </m:sSupPr>
                                <m:e>
                                  <m:r>
                                    <a:rPr lang="tr-TR" i="1">
                                      <a:latin typeface="Cambria Math"/>
                                    </a:rPr>
                                    <m:t>𝑦</m:t>
                                  </m:r>
                                </m:e>
                                <m:sup>
                                  <m:r>
                                    <a:rPr lang="tr-TR" i="1">
                                      <a:latin typeface="Cambria Math"/>
                                    </a:rPr>
                                    <m:t>(</m:t>
                                  </m:r>
                                  <m:r>
                                    <a:rPr lang="tr-TR" i="1">
                                      <a:latin typeface="Cambria Math"/>
                                    </a:rPr>
                                    <m:t>𝑖</m:t>
                                  </m:r>
                                  <m:r>
                                    <a:rPr lang="tr-TR" i="1">
                                      <a:latin typeface="Cambria Math"/>
                                    </a:rPr>
                                    <m:t>)</m:t>
                                  </m:r>
                                </m:sup>
                              </m:sSup>
                              <m:r>
                                <a:rPr lang="tr-TR" i="1">
                                  <a:latin typeface="Cambria Math"/>
                                  <a:ea typeface="Cambria Math"/>
                                </a:rPr>
                                <m:t>)</m:t>
                              </m:r>
                            </m:e>
                          </m:nary>
                          <m:r>
                            <a:rPr lang="tr-TR" i="1">
                              <a:latin typeface="Cambria Math"/>
                              <a:ea typeface="Cambria Math"/>
                            </a:rPr>
                            <m:t>.</m:t>
                          </m:r>
                          <m:sSubSup>
                            <m:sSubSupPr>
                              <m:ctrlPr>
                                <a:rPr lang="tr-TR" i="1">
                                  <a:latin typeface="Cambria Math" panose="02040503050406030204" pitchFamily="18" charset="0"/>
                                </a:rPr>
                              </m:ctrlPr>
                            </m:sSubSupPr>
                            <m:e>
                              <m:r>
                                <a:rPr lang="tr-TR" i="1">
                                  <a:latin typeface="Cambria Math"/>
                                </a:rPr>
                                <m:t>𝑥</m:t>
                              </m:r>
                            </m:e>
                            <m:sub>
                              <m:r>
                                <a:rPr lang="tr-TR" i="1">
                                  <a:latin typeface="Cambria Math"/>
                                </a:rPr>
                                <m:t>0</m:t>
                              </m:r>
                            </m:sub>
                            <m:sup>
                              <m:r>
                                <a:rPr lang="tr-TR" i="1">
                                  <a:latin typeface="Cambria Math"/>
                                </a:rPr>
                                <m:t>(</m:t>
                              </m:r>
                              <m:r>
                                <a:rPr lang="tr-TR" i="1">
                                  <a:latin typeface="Cambria Math"/>
                                </a:rPr>
                                <m:t>𝑖</m:t>
                              </m:r>
                              <m:r>
                                <a:rPr lang="tr-TR" i="1">
                                  <a:latin typeface="Cambria Math"/>
                                </a:rPr>
                                <m:t>)</m:t>
                              </m:r>
                            </m:sup>
                          </m:sSubSup>
                        </m:e>
                      </m:d>
                    </m:oMath>
                  </m:oMathPara>
                </a14:m>
                <a:endParaRPr lang="tr-TR" dirty="0"/>
              </a:p>
              <a:p>
                <a:pPr marL="1881188" indent="0">
                  <a:lnSpc>
                    <a:spcPct val="120000"/>
                  </a:lnSpc>
                  <a:buNone/>
                </a:pP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𝑗</m:t>
                        </m:r>
                      </m:sub>
                    </m:sSub>
                    <m:r>
                      <a:rPr lang="tr-TR" i="1">
                        <a:latin typeface="Cambria Math"/>
                      </a:rPr>
                      <m:t>≔</m:t>
                    </m:r>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𝑗</m:t>
                        </m:r>
                      </m:sub>
                    </m:sSub>
                    <m:r>
                      <a:rPr lang="tr-TR" i="1">
                        <a:latin typeface="Cambria Math"/>
                      </a:rPr>
                      <m:t>−</m:t>
                    </m:r>
                    <m:r>
                      <a:rPr lang="tr-TR" i="1">
                        <a:latin typeface="Cambria Math"/>
                        <a:ea typeface="Cambria Math"/>
                      </a:rPr>
                      <m:t>𝛼</m:t>
                    </m:r>
                    <m:d>
                      <m:dPr>
                        <m:ctrlPr>
                          <a:rPr lang="tr-TR" i="1">
                            <a:latin typeface="Cambria Math" panose="02040503050406030204" pitchFamily="18" charset="0"/>
                            <a:ea typeface="Cambria Math"/>
                          </a:rPr>
                        </m:ctrlPr>
                      </m:dPr>
                      <m:e>
                        <m:f>
                          <m:fPr>
                            <m:ctrlPr>
                              <a:rPr lang="tr-TR" i="1">
                                <a:latin typeface="Cambria Math" panose="02040503050406030204" pitchFamily="18" charset="0"/>
                                <a:ea typeface="Cambria Math"/>
                              </a:rPr>
                            </m:ctrlPr>
                          </m:fPr>
                          <m:num>
                            <m:r>
                              <a:rPr lang="tr-TR" i="1">
                                <a:latin typeface="Cambria Math"/>
                                <a:ea typeface="Cambria Math"/>
                              </a:rPr>
                              <m:t>1</m:t>
                            </m:r>
                          </m:num>
                          <m:den>
                            <m:r>
                              <a:rPr lang="tr-TR" i="1">
                                <a:latin typeface="Cambria Math"/>
                                <a:ea typeface="Cambria Math"/>
                              </a:rPr>
                              <m:t>𝑚</m:t>
                            </m:r>
                          </m:den>
                        </m:f>
                        <m:nary>
                          <m:naryPr>
                            <m:chr m:val="∑"/>
                            <m:ctrlPr>
                              <a:rPr lang="tr-TR" i="1">
                                <a:latin typeface="Cambria Math" panose="02040503050406030204" pitchFamily="18" charset="0"/>
                                <a:ea typeface="Cambria Math"/>
                              </a:rPr>
                            </m:ctrlPr>
                          </m:naryPr>
                          <m:sub>
                            <m:r>
                              <m:rPr>
                                <m:brk m:alnAt="23"/>
                              </m:rPr>
                              <a:rPr lang="tr-TR" i="1">
                                <a:latin typeface="Cambria Math"/>
                                <a:ea typeface="Cambria Math"/>
                              </a:rPr>
                              <m:t>𝑖</m:t>
                            </m:r>
                            <m:r>
                              <a:rPr lang="tr-TR" i="1">
                                <a:latin typeface="Cambria Math"/>
                                <a:ea typeface="Cambria Math"/>
                              </a:rPr>
                              <m:t>=1</m:t>
                            </m:r>
                          </m:sub>
                          <m:sup>
                            <m:r>
                              <a:rPr lang="tr-TR" i="1">
                                <a:latin typeface="Cambria Math"/>
                                <a:ea typeface="Cambria Math"/>
                              </a:rPr>
                              <m:t>𝑚</m:t>
                            </m:r>
                          </m:sup>
                          <m:e>
                            <m:d>
                              <m:dPr>
                                <m:ctrlPr>
                                  <a:rPr lang="tr-TR" i="1">
                                    <a:latin typeface="Cambria Math" panose="02040503050406030204" pitchFamily="18" charset="0"/>
                                    <a:ea typeface="Cambria Math"/>
                                  </a:rPr>
                                </m:ctrlPr>
                              </m:dPr>
                              <m:e>
                                <m:sSub>
                                  <m:sSubPr>
                                    <m:ctrlPr>
                                      <a:rPr lang="tr-TR" i="1">
                                        <a:latin typeface="Cambria Math" panose="02040503050406030204" pitchFamily="18" charset="0"/>
                                      </a:rPr>
                                    </m:ctrlPr>
                                  </m:sSubPr>
                                  <m:e>
                                    <m:r>
                                      <a:rPr lang="tr-TR" i="1">
                                        <a:latin typeface="Cambria Math"/>
                                      </a:rPr>
                                      <m:t>h</m:t>
                                    </m:r>
                                  </m:e>
                                  <m:sub>
                                    <m:r>
                                      <a:rPr lang="tr-TR" b="1" i="1">
                                        <a:latin typeface="Cambria Math"/>
                                        <a:ea typeface="Cambria Math"/>
                                      </a:rPr>
                                      <m:t>𝜽</m:t>
                                    </m:r>
                                  </m:sub>
                                </m:sSub>
                                <m:d>
                                  <m:dPr>
                                    <m:ctrlPr>
                                      <a:rPr lang="tr-TR"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a:rPr>
                                          <m:t>𝒙</m:t>
                                        </m:r>
                                      </m:e>
                                      <m:sup>
                                        <m:d>
                                          <m:dPr>
                                            <m:ctrlPr>
                                              <a:rPr lang="tr-TR" i="1">
                                                <a:latin typeface="Cambria Math" panose="02040503050406030204" pitchFamily="18" charset="0"/>
                                              </a:rPr>
                                            </m:ctrlPr>
                                          </m:dPr>
                                          <m:e>
                                            <m:r>
                                              <a:rPr lang="tr-TR" i="1">
                                                <a:latin typeface="Cambria Math"/>
                                              </a:rPr>
                                              <m:t>𝑖</m:t>
                                            </m:r>
                                          </m:e>
                                        </m:d>
                                      </m:sup>
                                    </m:sSup>
                                  </m:e>
                                </m:d>
                                <m:r>
                                  <a:rPr lang="tr-TR" i="1">
                                    <a:latin typeface="Cambria Math"/>
                                  </a:rPr>
                                  <m:t>−</m:t>
                                </m:r>
                                <m:sSup>
                                  <m:sSupPr>
                                    <m:ctrlPr>
                                      <a:rPr lang="tr-TR" i="1">
                                        <a:latin typeface="Cambria Math" panose="02040503050406030204" pitchFamily="18" charset="0"/>
                                      </a:rPr>
                                    </m:ctrlPr>
                                  </m:sSupPr>
                                  <m:e>
                                    <m:r>
                                      <a:rPr lang="tr-TR" i="1">
                                        <a:latin typeface="Cambria Math"/>
                                      </a:rPr>
                                      <m:t>𝑦</m:t>
                                    </m:r>
                                  </m:e>
                                  <m:sup>
                                    <m:d>
                                      <m:dPr>
                                        <m:ctrlPr>
                                          <a:rPr lang="tr-TR" i="1">
                                            <a:latin typeface="Cambria Math" panose="02040503050406030204" pitchFamily="18" charset="0"/>
                                          </a:rPr>
                                        </m:ctrlPr>
                                      </m:dPr>
                                      <m:e>
                                        <m:r>
                                          <a:rPr lang="tr-TR" i="1">
                                            <a:latin typeface="Cambria Math"/>
                                          </a:rPr>
                                          <m:t>𝑖</m:t>
                                        </m:r>
                                      </m:e>
                                    </m:d>
                                  </m:sup>
                                </m:sSup>
                              </m:e>
                            </m:d>
                          </m:e>
                        </m:nary>
                        <m:r>
                          <a:rPr lang="tr-TR" i="1">
                            <a:latin typeface="Cambria Math"/>
                            <a:ea typeface="Cambria Math"/>
                          </a:rPr>
                          <m:t>.</m:t>
                        </m:r>
                        <m:sSubSup>
                          <m:sSubSupPr>
                            <m:ctrlPr>
                              <a:rPr lang="tr-TR" i="1">
                                <a:latin typeface="Cambria Math" panose="02040503050406030204" pitchFamily="18" charset="0"/>
                              </a:rPr>
                            </m:ctrlPr>
                          </m:sSubSupPr>
                          <m:e>
                            <m:r>
                              <a:rPr lang="tr-TR" i="1">
                                <a:latin typeface="Cambria Math"/>
                              </a:rPr>
                              <m:t>𝑥</m:t>
                            </m:r>
                          </m:e>
                          <m:sub>
                            <m:r>
                              <a:rPr lang="tr-TR" i="1">
                                <a:latin typeface="Cambria Math"/>
                              </a:rPr>
                              <m:t>𝑗</m:t>
                            </m:r>
                          </m:sub>
                          <m:sup>
                            <m:d>
                              <m:dPr>
                                <m:ctrlPr>
                                  <a:rPr lang="tr-TR" i="1">
                                    <a:latin typeface="Cambria Math" panose="02040503050406030204" pitchFamily="18" charset="0"/>
                                  </a:rPr>
                                </m:ctrlPr>
                              </m:dPr>
                              <m:e>
                                <m:r>
                                  <a:rPr lang="tr-TR" i="1">
                                    <a:latin typeface="Cambria Math"/>
                                  </a:rPr>
                                  <m:t>𝑖</m:t>
                                </m:r>
                              </m:e>
                            </m:d>
                          </m:sup>
                        </m:sSubSup>
                        <m:r>
                          <a:rPr lang="tr-TR" i="1">
                            <a:latin typeface="Cambria Math"/>
                          </a:rPr>
                          <m:t>+</m:t>
                        </m:r>
                        <m:f>
                          <m:fPr>
                            <m:ctrlPr>
                              <a:rPr lang="tr-TR" i="1">
                                <a:latin typeface="Cambria Math" panose="02040503050406030204" pitchFamily="18" charset="0"/>
                                <a:ea typeface="Cambria Math"/>
                              </a:rPr>
                            </m:ctrlPr>
                          </m:fPr>
                          <m:num>
                            <m:r>
                              <m:rPr>
                                <m:sty m:val="p"/>
                              </m:rPr>
                              <a:rPr lang="el-GR" sz="4000" i="1">
                                <a:latin typeface="Cambria Math"/>
                                <a:ea typeface="Cambria Math"/>
                              </a:rPr>
                              <m:t>λ</m:t>
                            </m:r>
                          </m:num>
                          <m:den>
                            <m:r>
                              <a:rPr lang="tr-TR" i="1">
                                <a:latin typeface="Cambria Math"/>
                                <a:ea typeface="Cambria Math"/>
                              </a:rPr>
                              <m:t>𝑚</m:t>
                            </m:r>
                          </m:den>
                        </m:f>
                        <m:sSub>
                          <m:sSubPr>
                            <m:ctrlPr>
                              <a:rPr lang="tr-TR" i="1">
                                <a:latin typeface="Cambria Math" panose="02040503050406030204" pitchFamily="18" charset="0"/>
                              </a:rPr>
                            </m:ctrlPr>
                          </m:sSubPr>
                          <m:e>
                            <m:r>
                              <a:rPr lang="tr-TR" i="1">
                                <a:latin typeface="Cambria Math"/>
                                <a:ea typeface="Cambria Math"/>
                              </a:rPr>
                              <m:t>𝜃</m:t>
                            </m:r>
                          </m:e>
                          <m:sub>
                            <m:r>
                              <a:rPr lang="tr-TR" i="1">
                                <a:latin typeface="Cambria Math"/>
                              </a:rPr>
                              <m:t>𝑗</m:t>
                            </m:r>
                          </m:sub>
                        </m:sSub>
                      </m:e>
                    </m:d>
                  </m:oMath>
                </a14:m>
                <a:r>
                  <a:rPr lang="tr-TR" dirty="0" smtClean="0"/>
                  <a:t>        j = 1…N</a:t>
                </a:r>
              </a:p>
              <a:p>
                <a:pPr marL="185738" indent="0">
                  <a:lnSpc>
                    <a:spcPct val="120000"/>
                  </a:lnSpc>
                  <a:spcAft>
                    <a:spcPts val="300"/>
                  </a:spcAft>
                  <a:buNone/>
                </a:pPr>
                <a:r>
                  <a:rPr lang="tr-TR" dirty="0" smtClean="0"/>
                  <a:t>		</a:t>
                </a:r>
                <a:r>
                  <a:rPr lang="tr-TR" sz="3600" b="1" dirty="0" smtClean="0"/>
                  <a:t>}</a:t>
                </a:r>
                <a:endParaRPr lang="tr-TR" sz="3600" b="1"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781128"/>
              </a:xfrm>
              <a:blipFill>
                <a:blip r:embed="rId2"/>
                <a:stretch>
                  <a:fillRect l="-963" t="-383"/>
                </a:stretch>
              </a:blipFill>
            </p:spPr>
            <p:txBody>
              <a:bodyPr/>
              <a:lstStyle/>
              <a:p>
                <a:r>
                  <a:rPr lang="en-US">
                    <a:noFill/>
                  </a:rPr>
                  <a:t> </a:t>
                </a:r>
              </a:p>
            </p:txBody>
          </p:sp>
        </mc:Fallback>
      </mc:AlternateContent>
    </p:spTree>
    <p:extLst>
      <p:ext uri="{BB962C8B-B14F-4D97-AF65-F5344CB8AC3E}">
        <p14:creationId xmlns:p14="http://schemas.microsoft.com/office/powerpoint/2010/main" val="1475173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Cross </a:t>
            </a:r>
            <a:r>
              <a:rPr lang="tr-TR" dirty="0" err="1" smtClean="0"/>
              <a:t>Validation</a:t>
            </a:r>
            <a:endParaRPr lang="tr-TR" dirty="0"/>
          </a:p>
        </p:txBody>
      </p:sp>
      <p:sp>
        <p:nvSpPr>
          <p:cNvPr id="3" name="İçerik Yer Tutucusu 2"/>
          <p:cNvSpPr>
            <a:spLocks noGrp="1"/>
          </p:cNvSpPr>
          <p:nvPr>
            <p:ph idx="1"/>
          </p:nvPr>
        </p:nvSpPr>
        <p:spPr/>
        <p:txBody>
          <a:bodyPr>
            <a:normAutofit fontScale="70000" lnSpcReduction="20000"/>
          </a:bodyPr>
          <a:lstStyle/>
          <a:p>
            <a:pPr algn="just">
              <a:lnSpc>
                <a:spcPct val="120000"/>
              </a:lnSpc>
              <a:spcAft>
                <a:spcPts val="600"/>
              </a:spcAft>
            </a:pPr>
            <a:r>
              <a:rPr lang="tr-TR" dirty="0" err="1" smtClean="0"/>
              <a:t>Generally</a:t>
            </a:r>
            <a:r>
              <a:rPr lang="tr-TR" dirty="0" smtClean="0"/>
              <a:t> </a:t>
            </a:r>
            <a:r>
              <a:rPr lang="tr-TR" dirty="0" err="1" smtClean="0"/>
              <a:t>available</a:t>
            </a:r>
            <a:r>
              <a:rPr lang="tr-TR" dirty="0" smtClean="0"/>
              <a:t> </a:t>
            </a:r>
            <a:r>
              <a:rPr lang="tr-TR" dirty="0" err="1" smtClean="0"/>
              <a:t>dataset</a:t>
            </a:r>
            <a:r>
              <a:rPr lang="tr-TR" dirty="0" smtClean="0"/>
              <a:t> </a:t>
            </a:r>
            <a:r>
              <a:rPr lang="tr-TR" smtClean="0"/>
              <a:t>is split</a:t>
            </a:r>
            <a:r>
              <a:rPr lang="en-US" smtClean="0"/>
              <a:t> </a:t>
            </a:r>
            <a:r>
              <a:rPr lang="tr-TR" smtClean="0"/>
              <a:t>into </a:t>
            </a:r>
            <a:r>
              <a:rPr lang="tr-TR" dirty="0" smtClean="0"/>
              <a:t>3 </a:t>
            </a:r>
            <a:r>
              <a:rPr lang="tr-TR" dirty="0" err="1" smtClean="0"/>
              <a:t>parts</a:t>
            </a:r>
            <a:r>
              <a:rPr lang="tr-TR" dirty="0" smtClean="0"/>
              <a:t>:</a:t>
            </a:r>
          </a:p>
          <a:p>
            <a:pPr lvl="1" algn="just">
              <a:lnSpc>
                <a:spcPct val="120000"/>
              </a:lnSpc>
              <a:spcAft>
                <a:spcPts val="600"/>
              </a:spcAft>
            </a:pPr>
            <a:r>
              <a:rPr lang="tr-TR" dirty="0" smtClean="0"/>
              <a:t>Training </a:t>
            </a:r>
            <a:r>
              <a:rPr lang="tr-TR" dirty="0" err="1" smtClean="0"/>
              <a:t>dataset</a:t>
            </a:r>
            <a:r>
              <a:rPr lang="tr-TR" dirty="0" smtClean="0"/>
              <a:t>: 		%80 - %60</a:t>
            </a:r>
          </a:p>
          <a:p>
            <a:pPr lvl="1" algn="just">
              <a:lnSpc>
                <a:spcPct val="120000"/>
              </a:lnSpc>
              <a:spcAft>
                <a:spcPts val="600"/>
              </a:spcAft>
            </a:pPr>
            <a:r>
              <a:rPr lang="tr-TR" dirty="0" err="1" smtClean="0"/>
              <a:t>Validation</a:t>
            </a:r>
            <a:r>
              <a:rPr lang="tr-TR" dirty="0" smtClean="0"/>
              <a:t> </a:t>
            </a:r>
            <a:r>
              <a:rPr lang="tr-TR" dirty="0" err="1" smtClean="0"/>
              <a:t>dataset</a:t>
            </a:r>
            <a:r>
              <a:rPr lang="tr-TR" dirty="0" smtClean="0"/>
              <a:t>: </a:t>
            </a:r>
            <a:r>
              <a:rPr lang="tr-TR" smtClean="0"/>
              <a:t>	</a:t>
            </a:r>
            <a:r>
              <a:rPr lang="en-US" smtClean="0"/>
              <a:t>	</a:t>
            </a:r>
            <a:r>
              <a:rPr lang="tr-TR" smtClean="0"/>
              <a:t>%</a:t>
            </a:r>
            <a:r>
              <a:rPr lang="tr-TR" dirty="0" smtClean="0"/>
              <a:t>10 - %20</a:t>
            </a:r>
          </a:p>
          <a:p>
            <a:pPr lvl="1" algn="just">
              <a:lnSpc>
                <a:spcPct val="120000"/>
              </a:lnSpc>
              <a:spcAft>
                <a:spcPts val="600"/>
              </a:spcAft>
            </a:pPr>
            <a:r>
              <a:rPr lang="tr-TR" dirty="0" smtClean="0"/>
              <a:t>Test </a:t>
            </a:r>
            <a:r>
              <a:rPr lang="tr-TR" dirty="0" err="1" smtClean="0"/>
              <a:t>dataset</a:t>
            </a:r>
            <a:r>
              <a:rPr lang="tr-TR" dirty="0" smtClean="0"/>
              <a:t>: 		%10 - %20</a:t>
            </a:r>
          </a:p>
          <a:p>
            <a:pPr algn="just">
              <a:lnSpc>
                <a:spcPct val="120000"/>
              </a:lnSpc>
              <a:spcAft>
                <a:spcPts val="600"/>
              </a:spcAft>
            </a:pPr>
            <a:r>
              <a:rPr lang="tr-TR" dirty="0" smtClean="0"/>
              <a:t>Training is </a:t>
            </a:r>
            <a:r>
              <a:rPr lang="tr-TR" dirty="0" err="1" smtClean="0"/>
              <a:t>performed</a:t>
            </a:r>
            <a:r>
              <a:rPr lang="tr-TR" dirty="0" smtClean="0"/>
              <a:t> </a:t>
            </a:r>
            <a:r>
              <a:rPr lang="tr-TR" dirty="0" err="1" smtClean="0"/>
              <a:t>using</a:t>
            </a:r>
            <a:r>
              <a:rPr lang="tr-TR" dirty="0" smtClean="0"/>
              <a:t> </a:t>
            </a:r>
            <a:r>
              <a:rPr lang="tr-TR" dirty="0" err="1" smtClean="0"/>
              <a:t>the</a:t>
            </a:r>
            <a:r>
              <a:rPr lang="tr-TR" dirty="0" smtClean="0"/>
              <a:t> </a:t>
            </a:r>
            <a:r>
              <a:rPr lang="tr-TR" dirty="0" err="1" smtClean="0"/>
              <a:t>training</a:t>
            </a:r>
            <a:r>
              <a:rPr lang="tr-TR" dirty="0" smtClean="0"/>
              <a:t> </a:t>
            </a:r>
            <a:r>
              <a:rPr lang="tr-TR" dirty="0" err="1" smtClean="0"/>
              <a:t>dataset</a:t>
            </a:r>
            <a:endParaRPr lang="tr-TR" dirty="0" smtClean="0"/>
          </a:p>
          <a:p>
            <a:pPr algn="just">
              <a:lnSpc>
                <a:spcPct val="120000"/>
              </a:lnSpc>
              <a:spcAft>
                <a:spcPts val="600"/>
              </a:spcAft>
            </a:pPr>
            <a:r>
              <a:rPr lang="tr-TR" dirty="0" err="1"/>
              <a:t>Parameters</a:t>
            </a:r>
            <a:r>
              <a:rPr lang="tr-TR" dirty="0"/>
              <a:t> </a:t>
            </a:r>
            <a:r>
              <a:rPr lang="tr-TR" dirty="0" err="1"/>
              <a:t>are</a:t>
            </a:r>
            <a:r>
              <a:rPr lang="tr-TR" dirty="0"/>
              <a:t> </a:t>
            </a:r>
            <a:r>
              <a:rPr lang="tr-TR" dirty="0" err="1" smtClean="0"/>
              <a:t>optimized</a:t>
            </a:r>
            <a:r>
              <a:rPr lang="tr-TR" dirty="0" smtClean="0"/>
              <a:t> </a:t>
            </a:r>
            <a:r>
              <a:rPr lang="tr-TR" dirty="0" err="1" smtClean="0"/>
              <a:t>maximizing</a:t>
            </a:r>
            <a:r>
              <a:rPr lang="tr-TR" dirty="0" smtClean="0"/>
              <a:t> </a:t>
            </a:r>
            <a:r>
              <a:rPr lang="tr-TR" dirty="0" err="1" smtClean="0"/>
              <a:t>the</a:t>
            </a:r>
            <a:r>
              <a:rPr lang="tr-TR" dirty="0" smtClean="0"/>
              <a:t> </a:t>
            </a:r>
            <a:r>
              <a:rPr lang="tr-TR" dirty="0" err="1" smtClean="0"/>
              <a:t>performance</a:t>
            </a:r>
            <a:r>
              <a:rPr lang="tr-TR" dirty="0" smtClean="0"/>
              <a:t> </a:t>
            </a:r>
            <a:r>
              <a:rPr lang="tr-TR" dirty="0" err="1" smtClean="0"/>
              <a:t>over</a:t>
            </a:r>
            <a:r>
              <a:rPr lang="tr-TR" dirty="0" smtClean="0"/>
              <a:t> </a:t>
            </a:r>
            <a:r>
              <a:rPr lang="tr-TR" dirty="0" err="1" smtClean="0"/>
              <a:t>only</a:t>
            </a:r>
            <a:r>
              <a:rPr lang="tr-TR" dirty="0" smtClean="0"/>
              <a:t> </a:t>
            </a:r>
            <a:r>
              <a:rPr lang="tr-TR" err="1" smtClean="0"/>
              <a:t>validation</a:t>
            </a:r>
            <a:r>
              <a:rPr lang="tr-TR" smtClean="0"/>
              <a:t> dataset</a:t>
            </a:r>
            <a:r>
              <a:rPr lang="en-US" smtClean="0"/>
              <a:t>.</a:t>
            </a:r>
            <a:endParaRPr lang="tr-TR" dirty="0" smtClean="0"/>
          </a:p>
          <a:p>
            <a:pPr lvl="1" algn="just">
              <a:lnSpc>
                <a:spcPct val="120000"/>
              </a:lnSpc>
              <a:spcAft>
                <a:spcPts val="600"/>
              </a:spcAft>
            </a:pPr>
            <a:r>
              <a:rPr lang="tr-TR" dirty="0" err="1" smtClean="0"/>
              <a:t>Prevents</a:t>
            </a:r>
            <a:r>
              <a:rPr lang="tr-TR" dirty="0" smtClean="0"/>
              <a:t> </a:t>
            </a:r>
            <a:r>
              <a:rPr lang="tr-TR" dirty="0" err="1" smtClean="0"/>
              <a:t>overfitting</a:t>
            </a:r>
            <a:endParaRPr lang="tr-TR" dirty="0" smtClean="0"/>
          </a:p>
          <a:p>
            <a:pPr algn="just">
              <a:lnSpc>
                <a:spcPct val="120000"/>
              </a:lnSpc>
              <a:spcAft>
                <a:spcPts val="600"/>
              </a:spcAft>
            </a:pPr>
            <a:r>
              <a:rPr lang="tr-TR" dirty="0" err="1" smtClean="0"/>
              <a:t>With</a:t>
            </a:r>
            <a:r>
              <a:rPr lang="tr-TR" dirty="0" smtClean="0"/>
              <a:t> </a:t>
            </a:r>
            <a:r>
              <a:rPr lang="tr-TR" dirty="0" err="1" smtClean="0"/>
              <a:t>the</a:t>
            </a:r>
            <a:r>
              <a:rPr lang="tr-TR" dirty="0" smtClean="0"/>
              <a:t> </a:t>
            </a:r>
            <a:r>
              <a:rPr lang="tr-TR" dirty="0" err="1" smtClean="0"/>
              <a:t>best</a:t>
            </a:r>
            <a:r>
              <a:rPr lang="tr-TR" dirty="0" smtClean="0"/>
              <a:t> </a:t>
            </a:r>
            <a:r>
              <a:rPr lang="tr-TR" err="1" smtClean="0"/>
              <a:t>parameter</a:t>
            </a:r>
            <a:r>
              <a:rPr lang="tr-TR" smtClean="0"/>
              <a:t> combination</a:t>
            </a:r>
            <a:r>
              <a:rPr lang="en-US" smtClean="0"/>
              <a:t>,</a:t>
            </a:r>
            <a:r>
              <a:rPr lang="tr-TR" smtClean="0"/>
              <a:t> </a:t>
            </a:r>
            <a:r>
              <a:rPr lang="tr-TR" dirty="0" err="1" smtClean="0"/>
              <a:t>performance</a:t>
            </a:r>
            <a:r>
              <a:rPr lang="tr-TR" dirty="0" smtClean="0"/>
              <a:t> </a:t>
            </a:r>
            <a:r>
              <a:rPr lang="tr-TR" dirty="0" err="1" smtClean="0"/>
              <a:t>over</a:t>
            </a:r>
            <a:r>
              <a:rPr lang="tr-TR" dirty="0" smtClean="0"/>
              <a:t> test </a:t>
            </a:r>
            <a:r>
              <a:rPr lang="tr-TR" dirty="0" err="1" smtClean="0"/>
              <a:t>dataset</a:t>
            </a:r>
            <a:r>
              <a:rPr lang="tr-TR" dirty="0" smtClean="0"/>
              <a:t> is </a:t>
            </a:r>
            <a:r>
              <a:rPr lang="tr-TR" dirty="0" err="1" smtClean="0"/>
              <a:t>measured</a:t>
            </a:r>
            <a:r>
              <a:rPr lang="tr-TR" dirty="0" smtClean="0"/>
              <a:t> </a:t>
            </a:r>
            <a:r>
              <a:rPr lang="tr-TR" dirty="0" err="1" smtClean="0"/>
              <a:t>once</a:t>
            </a:r>
            <a:r>
              <a:rPr lang="tr-TR" dirty="0" smtClean="0"/>
              <a:t>, </a:t>
            </a:r>
            <a:r>
              <a:rPr lang="tr-TR" dirty="0" err="1" smtClean="0"/>
              <a:t>and</a:t>
            </a:r>
            <a:r>
              <a:rPr lang="tr-TR" dirty="0" smtClean="0"/>
              <a:t> </a:t>
            </a:r>
            <a:r>
              <a:rPr lang="tr-TR" dirty="0" err="1" smtClean="0"/>
              <a:t>overall</a:t>
            </a:r>
            <a:r>
              <a:rPr lang="tr-TR" dirty="0" smtClean="0"/>
              <a:t> </a:t>
            </a:r>
            <a:r>
              <a:rPr lang="tr-TR" dirty="0" err="1" smtClean="0"/>
              <a:t>accuracy</a:t>
            </a:r>
            <a:r>
              <a:rPr lang="tr-TR" dirty="0" smtClean="0"/>
              <a:t> is </a:t>
            </a:r>
            <a:r>
              <a:rPr lang="tr-TR" dirty="0" err="1" smtClean="0"/>
              <a:t>determined</a:t>
            </a:r>
            <a:r>
              <a:rPr lang="tr-TR" dirty="0" smtClean="0"/>
              <a:t>. </a:t>
            </a:r>
            <a:endParaRPr lang="tr-TR" dirty="0"/>
          </a:p>
        </p:txBody>
      </p:sp>
    </p:spTree>
    <p:extLst>
      <p:ext uri="{BB962C8B-B14F-4D97-AF65-F5344CB8AC3E}">
        <p14:creationId xmlns:p14="http://schemas.microsoft.com/office/powerpoint/2010/main" val="454487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Rectangle 6"/>
          <p:cNvSpPr>
            <a:spLocks noChangeArrowheads="1"/>
          </p:cNvSpPr>
          <p:nvPr/>
        </p:nvSpPr>
        <p:spPr bwMode="auto">
          <a:xfrm>
            <a:off x="325426" y="1868983"/>
            <a:ext cx="5614726" cy="393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70000"/>
              </a:lnSpc>
              <a:spcBef>
                <a:spcPct val="20000"/>
              </a:spcBef>
              <a:buFont typeface="+mj-lt"/>
              <a:buAutoNum type="arabicPeriod"/>
            </a:pPr>
            <a:endParaRPr lang="tr-TR" altLang="zh-TW" sz="2100" dirty="0" smtClean="0">
              <a:cs typeface="Arial" pitchFamily="34" charset="0"/>
            </a:endParaRPr>
          </a:p>
          <a:p>
            <a:pPr marL="457200" indent="-457200">
              <a:lnSpc>
                <a:spcPct val="120000"/>
              </a:lnSpc>
              <a:spcBef>
                <a:spcPct val="20000"/>
              </a:spcBef>
              <a:buFont typeface="+mj-lt"/>
              <a:buAutoNum type="arabicPeriod"/>
            </a:pPr>
            <a:r>
              <a:rPr lang="tr-TR" altLang="zh-TW" sz="2400" dirty="0" err="1">
                <a:cs typeface="Arial" pitchFamily="34" charset="0"/>
              </a:rPr>
              <a:t>Available</a:t>
            </a:r>
            <a:r>
              <a:rPr lang="tr-TR" altLang="zh-TW" sz="2400" dirty="0">
                <a:cs typeface="Arial" pitchFamily="34" charset="0"/>
              </a:rPr>
              <a:t> </a:t>
            </a:r>
            <a:r>
              <a:rPr lang="tr-TR" altLang="zh-TW" sz="2400" dirty="0" err="1">
                <a:cs typeface="Arial" pitchFamily="34" charset="0"/>
              </a:rPr>
              <a:t>dataset</a:t>
            </a:r>
            <a:r>
              <a:rPr lang="tr-TR" altLang="zh-TW" sz="2400" dirty="0">
                <a:cs typeface="Arial" pitchFamily="34" charset="0"/>
              </a:rPr>
              <a:t> is </a:t>
            </a:r>
            <a:r>
              <a:rPr lang="tr-TR" altLang="zh-TW" sz="2400" dirty="0" err="1">
                <a:cs typeface="Arial" pitchFamily="34" charset="0"/>
              </a:rPr>
              <a:t>split</a:t>
            </a:r>
            <a:r>
              <a:rPr lang="tr-TR" altLang="zh-TW" sz="2400" dirty="0">
                <a:cs typeface="Arial" pitchFamily="34" charset="0"/>
              </a:rPr>
              <a:t> </a:t>
            </a:r>
            <a:r>
              <a:rPr lang="tr-TR" altLang="zh-TW" sz="2400" dirty="0" err="1">
                <a:cs typeface="Arial" pitchFamily="34" charset="0"/>
              </a:rPr>
              <a:t>into</a:t>
            </a:r>
            <a:r>
              <a:rPr lang="tr-TR" altLang="zh-TW" sz="2400" dirty="0">
                <a:cs typeface="Arial" pitchFamily="34" charset="0"/>
              </a:rPr>
              <a:t> N </a:t>
            </a:r>
            <a:r>
              <a:rPr lang="tr-TR" altLang="zh-TW" sz="2400" dirty="0" err="1">
                <a:cs typeface="Arial" pitchFamily="34" charset="0"/>
              </a:rPr>
              <a:t>equal</a:t>
            </a:r>
            <a:r>
              <a:rPr lang="tr-TR" altLang="zh-TW" sz="2400" dirty="0">
                <a:cs typeface="Arial" pitchFamily="34" charset="0"/>
              </a:rPr>
              <a:t> </a:t>
            </a:r>
            <a:r>
              <a:rPr lang="tr-TR" altLang="zh-TW" sz="2400" dirty="0" err="1">
                <a:cs typeface="Arial" pitchFamily="34" charset="0"/>
              </a:rPr>
              <a:t>parts</a:t>
            </a:r>
            <a:r>
              <a:rPr lang="tr-TR" altLang="zh-TW" sz="2400" dirty="0">
                <a:cs typeface="Arial" pitchFamily="34" charset="0"/>
              </a:rPr>
              <a:t> </a:t>
            </a:r>
          </a:p>
          <a:p>
            <a:pPr marL="742950" lvl="1" indent="-285750" algn="just">
              <a:lnSpc>
                <a:spcPct val="80000"/>
              </a:lnSpc>
              <a:spcBef>
                <a:spcPct val="20000"/>
              </a:spcBef>
              <a:spcAft>
                <a:spcPts val="600"/>
              </a:spcAft>
              <a:buFont typeface="Arial" pitchFamily="34" charset="0"/>
              <a:buChar char="–"/>
            </a:pPr>
            <a:r>
              <a:rPr lang="tr-TR" altLang="zh-TW" sz="2200" dirty="0" smtClean="0"/>
              <a:t>N is </a:t>
            </a:r>
            <a:r>
              <a:rPr lang="tr-TR" altLang="zh-TW" sz="2200" err="1" smtClean="0"/>
              <a:t>generally</a:t>
            </a:r>
            <a:r>
              <a:rPr lang="tr-TR" altLang="zh-TW" sz="2200" smtClean="0"/>
              <a:t> 10</a:t>
            </a:r>
            <a:r>
              <a:rPr lang="en-US" altLang="zh-TW" sz="2200"/>
              <a:t> </a:t>
            </a:r>
            <a:r>
              <a:rPr lang="en-US" altLang="zh-TW" sz="2200" smtClean="0"/>
              <a:t>or 5</a:t>
            </a:r>
            <a:endParaRPr lang="en-US" altLang="zh-TW" sz="2400" dirty="0">
              <a:ea typeface="新細明體" pitchFamily="18" charset="-120"/>
              <a:cs typeface="Arial" pitchFamily="34" charset="0"/>
            </a:endParaRPr>
          </a:p>
          <a:p>
            <a:pPr marL="457200" indent="-457200">
              <a:lnSpc>
                <a:spcPct val="120000"/>
              </a:lnSpc>
              <a:spcBef>
                <a:spcPct val="20000"/>
              </a:spcBef>
              <a:buFont typeface="+mj-lt"/>
              <a:buAutoNum type="arabicPeriod"/>
            </a:pPr>
            <a:r>
              <a:rPr lang="tr-TR" altLang="zh-TW" sz="2400" dirty="0" err="1" smtClean="0">
                <a:cs typeface="Arial" pitchFamily="34" charset="0"/>
              </a:rPr>
              <a:t>Use</a:t>
            </a:r>
            <a:r>
              <a:rPr lang="tr-TR" altLang="zh-TW" sz="2400" dirty="0" smtClean="0">
                <a:cs typeface="Arial" pitchFamily="34" charset="0"/>
              </a:rPr>
              <a:t> </a:t>
            </a:r>
            <a:r>
              <a:rPr lang="tr-TR" altLang="zh-TW" sz="2400" dirty="0" err="1" smtClean="0">
                <a:cs typeface="Arial" pitchFamily="34" charset="0"/>
              </a:rPr>
              <a:t>one</a:t>
            </a:r>
            <a:r>
              <a:rPr lang="tr-TR" altLang="zh-TW" sz="2400" dirty="0" smtClean="0">
                <a:cs typeface="Arial" pitchFamily="34" charset="0"/>
              </a:rPr>
              <a:t> </a:t>
            </a:r>
            <a:r>
              <a:rPr lang="tr-TR" altLang="zh-TW" sz="2400" dirty="0" err="1" smtClean="0">
                <a:cs typeface="Arial" pitchFamily="34" charset="0"/>
              </a:rPr>
              <a:t>part</a:t>
            </a:r>
            <a:r>
              <a:rPr lang="tr-TR" altLang="zh-TW" sz="2400" dirty="0" smtClean="0">
                <a:cs typeface="Arial" pitchFamily="34" charset="0"/>
              </a:rPr>
              <a:t> </a:t>
            </a:r>
            <a:r>
              <a:rPr lang="tr-TR" altLang="zh-TW" sz="2400" err="1" smtClean="0">
                <a:cs typeface="Arial" pitchFamily="34" charset="0"/>
              </a:rPr>
              <a:t>for</a:t>
            </a:r>
            <a:r>
              <a:rPr lang="tr-TR" altLang="zh-TW" sz="2400" smtClean="0">
                <a:cs typeface="Arial" pitchFamily="34" charset="0"/>
              </a:rPr>
              <a:t> testing</a:t>
            </a:r>
            <a:r>
              <a:rPr lang="en-US" altLang="zh-TW" sz="2400" smtClean="0">
                <a:cs typeface="Arial" pitchFamily="34" charset="0"/>
              </a:rPr>
              <a:t> (validation)</a:t>
            </a:r>
            <a:r>
              <a:rPr lang="tr-TR" altLang="zh-TW" sz="2400" smtClean="0">
                <a:cs typeface="Arial" pitchFamily="34" charset="0"/>
              </a:rPr>
              <a:t> </a:t>
            </a:r>
            <a:r>
              <a:rPr lang="tr-TR" altLang="zh-TW" sz="2400" dirty="0" err="1" smtClean="0">
                <a:cs typeface="Arial" pitchFamily="34" charset="0"/>
              </a:rPr>
              <a:t>and</a:t>
            </a:r>
            <a:r>
              <a:rPr lang="tr-TR" altLang="zh-TW" sz="2400" dirty="0" smtClean="0">
                <a:cs typeface="Arial" pitchFamily="34" charset="0"/>
              </a:rPr>
              <a:t> </a:t>
            </a:r>
            <a:r>
              <a:rPr lang="tr-TR" altLang="zh-TW" sz="2400" dirty="0" err="1" smtClean="0">
                <a:cs typeface="Arial" pitchFamily="34" charset="0"/>
              </a:rPr>
              <a:t>the</a:t>
            </a:r>
            <a:r>
              <a:rPr lang="tr-TR" altLang="zh-TW" sz="2400" dirty="0" smtClean="0">
                <a:cs typeface="Arial" pitchFamily="34" charset="0"/>
              </a:rPr>
              <a:t> </a:t>
            </a:r>
            <a:r>
              <a:rPr lang="tr-TR" altLang="zh-TW" sz="2400" dirty="0" err="1" smtClean="0">
                <a:cs typeface="Arial" pitchFamily="34" charset="0"/>
              </a:rPr>
              <a:t>others</a:t>
            </a:r>
            <a:r>
              <a:rPr lang="tr-TR" altLang="zh-TW" sz="2400" dirty="0" smtClean="0">
                <a:cs typeface="Arial" pitchFamily="34" charset="0"/>
              </a:rPr>
              <a:t> </a:t>
            </a:r>
            <a:r>
              <a:rPr lang="tr-TR" altLang="zh-TW" sz="2400" dirty="0" err="1" smtClean="0">
                <a:cs typeface="Arial" pitchFamily="34" charset="0"/>
              </a:rPr>
              <a:t>for</a:t>
            </a:r>
            <a:r>
              <a:rPr lang="tr-TR" altLang="zh-TW" sz="2400" dirty="0" smtClean="0">
                <a:cs typeface="Arial" pitchFamily="34" charset="0"/>
              </a:rPr>
              <a:t> </a:t>
            </a:r>
            <a:r>
              <a:rPr lang="tr-TR" altLang="zh-TW" sz="2400" dirty="0" err="1" smtClean="0">
                <a:cs typeface="Arial" pitchFamily="34" charset="0"/>
              </a:rPr>
              <a:t>training</a:t>
            </a:r>
            <a:endParaRPr lang="en-US" altLang="zh-TW" sz="2400" dirty="0">
              <a:ea typeface="新細明體" pitchFamily="18" charset="-120"/>
            </a:endParaRPr>
          </a:p>
          <a:p>
            <a:pPr marL="457200" indent="-457200">
              <a:lnSpc>
                <a:spcPct val="120000"/>
              </a:lnSpc>
              <a:spcBef>
                <a:spcPct val="20000"/>
              </a:spcBef>
              <a:buFont typeface="+mj-lt"/>
              <a:buAutoNum type="arabicPeriod"/>
            </a:pPr>
            <a:r>
              <a:rPr lang="tr-TR" altLang="zh-TW" sz="2400" dirty="0" err="1" smtClean="0">
                <a:cs typeface="Arial" pitchFamily="34" charset="0"/>
              </a:rPr>
              <a:t>Repeat</a:t>
            </a:r>
            <a:r>
              <a:rPr lang="tr-TR" altLang="zh-TW" sz="2400" dirty="0" smtClean="0">
                <a:cs typeface="Arial" pitchFamily="34" charset="0"/>
              </a:rPr>
              <a:t> N </a:t>
            </a:r>
            <a:r>
              <a:rPr lang="tr-TR" altLang="zh-TW" sz="2400" dirty="0" err="1" smtClean="0">
                <a:cs typeface="Arial" pitchFamily="34" charset="0"/>
              </a:rPr>
              <a:t>times</a:t>
            </a:r>
            <a:endParaRPr lang="en-US" altLang="zh-TW" sz="3600" dirty="0">
              <a:ea typeface="新細明體" pitchFamily="18" charset="-120"/>
            </a:endParaRPr>
          </a:p>
        </p:txBody>
      </p:sp>
      <p:sp>
        <p:nvSpPr>
          <p:cNvPr id="46084" name="Rectangle 3"/>
          <p:cNvSpPr>
            <a:spLocks noChangeArrowheads="1"/>
          </p:cNvSpPr>
          <p:nvPr/>
        </p:nvSpPr>
        <p:spPr bwMode="auto">
          <a:xfrm>
            <a:off x="6203950" y="64008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p>
        </p:txBody>
      </p:sp>
      <p:pic>
        <p:nvPicPr>
          <p:cNvPr id="46085" name="Picture 4" descr="t"/>
          <p:cNvPicPr>
            <a:picLocks noChangeAspect="1" noChangeArrowheads="1"/>
          </p:cNvPicPr>
          <p:nvPr/>
        </p:nvPicPr>
        <p:blipFill>
          <a:blip r:embed="rId2">
            <a:clrChange>
              <a:clrFrom>
                <a:srgbClr val="D8D8D8"/>
              </a:clrFrom>
              <a:clrTo>
                <a:srgbClr val="D8D8D8">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032128" y="2024161"/>
            <a:ext cx="3027363"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5"/>
          <p:cNvSpPr>
            <a:spLocks noChangeArrowheads="1"/>
          </p:cNvSpPr>
          <p:nvPr/>
        </p:nvSpPr>
        <p:spPr bwMode="auto">
          <a:xfrm>
            <a:off x="1066800" y="357188"/>
            <a:ext cx="7759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tr-TR" altLang="zh-TW" sz="4000" dirty="0" smtClean="0">
                <a:latin typeface="+mj-lt"/>
                <a:ea typeface="+mj-ea"/>
                <a:cs typeface="+mj-cs"/>
              </a:rPr>
              <a:t>N-</a:t>
            </a:r>
            <a:r>
              <a:rPr lang="tr-TR" altLang="zh-TW" sz="4000" dirty="0" err="1" smtClean="0">
                <a:latin typeface="+mj-lt"/>
                <a:ea typeface="+mj-ea"/>
                <a:cs typeface="+mj-cs"/>
              </a:rPr>
              <a:t>Fold</a:t>
            </a:r>
            <a:r>
              <a:rPr lang="tr-TR" altLang="zh-TW" sz="4000" dirty="0" smtClean="0">
                <a:latin typeface="+mj-lt"/>
                <a:ea typeface="+mj-ea"/>
                <a:cs typeface="+mj-cs"/>
              </a:rPr>
              <a:t> Cross </a:t>
            </a:r>
            <a:r>
              <a:rPr lang="tr-TR" altLang="zh-TW" sz="4000" dirty="0" err="1" smtClean="0">
                <a:latin typeface="+mj-lt"/>
                <a:ea typeface="+mj-ea"/>
                <a:cs typeface="+mj-cs"/>
              </a:rPr>
              <a:t>Validation</a:t>
            </a:r>
            <a:endParaRPr lang="en-US" altLang="zh-TW" sz="4000" dirty="0">
              <a:latin typeface="+mj-lt"/>
              <a:ea typeface="+mj-ea"/>
              <a:cs typeface="+mj-cs"/>
            </a:endParaRPr>
          </a:p>
        </p:txBody>
      </p:sp>
      <p:sp>
        <p:nvSpPr>
          <p:cNvPr id="46090" name="Text Box 9"/>
          <p:cNvSpPr txBox="1">
            <a:spLocks noChangeArrowheads="1"/>
          </p:cNvSpPr>
          <p:nvPr/>
        </p:nvSpPr>
        <p:spPr bwMode="auto">
          <a:xfrm>
            <a:off x="5940152" y="3104281"/>
            <a:ext cx="76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TW" dirty="0">
                <a:latin typeface="Tahoma" pitchFamily="34" charset="0"/>
                <a:ea typeface="新細明體" pitchFamily="18" charset="-120"/>
              </a:rPr>
              <a:t>Test</a:t>
            </a:r>
          </a:p>
        </p:txBody>
      </p:sp>
      <p:sp>
        <p:nvSpPr>
          <p:cNvPr id="10" name="Text Box 9"/>
          <p:cNvSpPr txBox="1">
            <a:spLocks noChangeArrowheads="1"/>
          </p:cNvSpPr>
          <p:nvPr/>
        </p:nvSpPr>
        <p:spPr bwMode="auto">
          <a:xfrm>
            <a:off x="8388424" y="4375273"/>
            <a:ext cx="76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TW" dirty="0">
                <a:latin typeface="Tahoma" pitchFamily="34" charset="0"/>
                <a:ea typeface="新細明體" pitchFamily="18" charset="-120"/>
              </a:rPr>
              <a:t>Test</a:t>
            </a:r>
          </a:p>
        </p:txBody>
      </p:sp>
    </p:spTree>
    <p:extLst>
      <p:ext uri="{BB962C8B-B14F-4D97-AF65-F5344CB8AC3E}">
        <p14:creationId xmlns:p14="http://schemas.microsoft.com/office/powerpoint/2010/main" val="2691503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Cross </a:t>
            </a:r>
            <a:r>
              <a:rPr lang="tr-TR" dirty="0" err="1" smtClean="0"/>
              <a:t>Validation</a:t>
            </a:r>
            <a:r>
              <a:rPr lang="tr-TR" dirty="0" smtClean="0"/>
              <a:t> </a:t>
            </a:r>
            <a:r>
              <a:rPr lang="tr-TR" dirty="0" err="1" smtClean="0"/>
              <a:t>Processing</a:t>
            </a:r>
            <a:r>
              <a:rPr lang="tr-TR" dirty="0" smtClean="0"/>
              <a:t> </a:t>
            </a:r>
            <a:r>
              <a:rPr lang="tr-TR" dirty="0" err="1" smtClean="0"/>
              <a:t>Steps</a:t>
            </a:r>
            <a:endParaRPr lang="tr-TR" dirty="0"/>
          </a:p>
        </p:txBody>
      </p:sp>
      <p:sp>
        <p:nvSpPr>
          <p:cNvPr id="3" name="İçerik Yer Tutucusu 2"/>
          <p:cNvSpPr>
            <a:spLocks noGrp="1"/>
          </p:cNvSpPr>
          <p:nvPr>
            <p:ph idx="1"/>
          </p:nvPr>
        </p:nvSpPr>
        <p:spPr>
          <a:xfrm>
            <a:off x="457200" y="1600200"/>
            <a:ext cx="8363272" cy="4925144"/>
          </a:xfrm>
        </p:spPr>
        <p:txBody>
          <a:bodyPr>
            <a:normAutofit fontScale="55000" lnSpcReduction="20000"/>
          </a:bodyPr>
          <a:lstStyle/>
          <a:p>
            <a:pPr marL="514350" indent="-514350">
              <a:lnSpc>
                <a:spcPct val="120000"/>
              </a:lnSpc>
              <a:spcBef>
                <a:spcPts val="0"/>
              </a:spcBef>
              <a:spcAft>
                <a:spcPts val="600"/>
              </a:spcAft>
              <a:buFont typeface="+mj-lt"/>
              <a:buAutoNum type="arabicPeriod"/>
            </a:pPr>
            <a:r>
              <a:rPr lang="tr-TR" dirty="0" err="1" smtClean="0"/>
              <a:t>Split</a:t>
            </a:r>
            <a:r>
              <a:rPr lang="tr-TR" dirty="0" smtClean="0"/>
              <a:t> </a:t>
            </a:r>
            <a:r>
              <a:rPr lang="tr-TR" dirty="0" err="1" smtClean="0"/>
              <a:t>available</a:t>
            </a:r>
            <a:r>
              <a:rPr lang="tr-TR" dirty="0" smtClean="0"/>
              <a:t> </a:t>
            </a:r>
            <a:r>
              <a:rPr lang="tr-TR" dirty="0" err="1" smtClean="0"/>
              <a:t>dataset</a:t>
            </a:r>
            <a:r>
              <a:rPr lang="tr-TR" dirty="0" smtClean="0"/>
              <a:t> as </a:t>
            </a:r>
            <a:r>
              <a:rPr lang="tr-TR" dirty="0" err="1" smtClean="0"/>
              <a:t>train</a:t>
            </a:r>
            <a:r>
              <a:rPr lang="tr-TR" dirty="0" smtClean="0"/>
              <a:t>, </a:t>
            </a:r>
            <a:r>
              <a:rPr lang="tr-TR" dirty="0" err="1" smtClean="0"/>
              <a:t>validation</a:t>
            </a:r>
            <a:r>
              <a:rPr lang="tr-TR" dirty="0" smtClean="0"/>
              <a:t>, </a:t>
            </a:r>
            <a:r>
              <a:rPr lang="tr-TR" dirty="0" err="1" smtClean="0"/>
              <a:t>and</a:t>
            </a:r>
            <a:r>
              <a:rPr lang="tr-TR" dirty="0" smtClean="0"/>
              <a:t> test</a:t>
            </a:r>
          </a:p>
          <a:p>
            <a:pPr marL="514350" indent="-514350">
              <a:lnSpc>
                <a:spcPct val="120000"/>
              </a:lnSpc>
              <a:spcBef>
                <a:spcPts val="0"/>
              </a:spcBef>
              <a:spcAft>
                <a:spcPts val="600"/>
              </a:spcAft>
              <a:buFont typeface="+mj-lt"/>
              <a:buAutoNum type="arabicPeriod"/>
            </a:pPr>
            <a:r>
              <a:rPr lang="tr-TR" dirty="0" err="1" smtClean="0"/>
              <a:t>Decide</a:t>
            </a:r>
            <a:r>
              <a:rPr lang="tr-TR" dirty="0" smtClean="0"/>
              <a:t> model </a:t>
            </a:r>
            <a:r>
              <a:rPr lang="tr-TR" dirty="0" err="1" smtClean="0"/>
              <a:t>and</a:t>
            </a:r>
            <a:r>
              <a:rPr lang="tr-TR" dirty="0" smtClean="0"/>
              <a:t> model </a:t>
            </a:r>
            <a:r>
              <a:rPr lang="tr-TR" dirty="0" err="1" smtClean="0"/>
              <a:t>parameters</a:t>
            </a:r>
            <a:endParaRPr lang="tr-TR" dirty="0" smtClean="0"/>
          </a:p>
          <a:p>
            <a:pPr marL="514350" indent="-514350">
              <a:lnSpc>
                <a:spcPct val="120000"/>
              </a:lnSpc>
              <a:spcBef>
                <a:spcPts val="0"/>
              </a:spcBef>
              <a:spcAft>
                <a:spcPts val="600"/>
              </a:spcAft>
              <a:buFont typeface="+mj-lt"/>
              <a:buAutoNum type="arabicPeriod"/>
            </a:pPr>
            <a:r>
              <a:rPr lang="tr-TR" dirty="0" smtClean="0"/>
              <a:t>Train </a:t>
            </a:r>
            <a:r>
              <a:rPr lang="tr-TR" dirty="0" err="1" smtClean="0"/>
              <a:t>the</a:t>
            </a:r>
            <a:r>
              <a:rPr lang="tr-TR" dirty="0" smtClean="0"/>
              <a:t> model </a:t>
            </a:r>
            <a:r>
              <a:rPr lang="tr-TR" dirty="0" err="1" smtClean="0"/>
              <a:t>using</a:t>
            </a:r>
            <a:r>
              <a:rPr lang="tr-TR" dirty="0" smtClean="0"/>
              <a:t> </a:t>
            </a:r>
            <a:r>
              <a:rPr lang="tr-TR" dirty="0" err="1" smtClean="0"/>
              <a:t>training</a:t>
            </a:r>
            <a:r>
              <a:rPr lang="tr-TR" dirty="0" smtClean="0"/>
              <a:t> </a:t>
            </a:r>
            <a:r>
              <a:rPr lang="tr-TR" dirty="0" err="1" smtClean="0"/>
              <a:t>dataset</a:t>
            </a:r>
            <a:endParaRPr lang="tr-TR" dirty="0" smtClean="0"/>
          </a:p>
          <a:p>
            <a:pPr marL="514350" indent="-514350">
              <a:lnSpc>
                <a:spcPct val="120000"/>
              </a:lnSpc>
              <a:spcBef>
                <a:spcPts val="0"/>
              </a:spcBef>
              <a:spcAft>
                <a:spcPts val="600"/>
              </a:spcAft>
              <a:buFont typeface="+mj-lt"/>
              <a:buAutoNum type="arabicPeriod"/>
            </a:pPr>
            <a:r>
              <a:rPr lang="tr-TR" dirty="0" err="1" smtClean="0"/>
              <a:t>Measure</a:t>
            </a:r>
            <a:r>
              <a:rPr lang="tr-TR" dirty="0" smtClean="0"/>
              <a:t> </a:t>
            </a:r>
            <a:r>
              <a:rPr lang="tr-TR" dirty="0" err="1" smtClean="0"/>
              <a:t>the</a:t>
            </a:r>
            <a:r>
              <a:rPr lang="tr-TR" dirty="0" smtClean="0"/>
              <a:t> </a:t>
            </a:r>
            <a:r>
              <a:rPr lang="tr-TR" dirty="0" err="1" smtClean="0"/>
              <a:t>performance</a:t>
            </a:r>
            <a:r>
              <a:rPr lang="tr-TR" dirty="0" smtClean="0"/>
              <a:t> of </a:t>
            </a:r>
            <a:r>
              <a:rPr lang="tr-TR" dirty="0" err="1" smtClean="0"/>
              <a:t>the</a:t>
            </a:r>
            <a:r>
              <a:rPr lang="tr-TR" dirty="0" smtClean="0"/>
              <a:t> model </a:t>
            </a:r>
            <a:r>
              <a:rPr lang="tr-TR" dirty="0" err="1" smtClean="0"/>
              <a:t>using</a:t>
            </a:r>
            <a:r>
              <a:rPr lang="tr-TR" dirty="0" smtClean="0"/>
              <a:t> </a:t>
            </a:r>
            <a:r>
              <a:rPr lang="tr-TR" dirty="0" err="1" smtClean="0"/>
              <a:t>validation</a:t>
            </a:r>
            <a:r>
              <a:rPr lang="tr-TR" dirty="0" smtClean="0"/>
              <a:t> </a:t>
            </a:r>
            <a:r>
              <a:rPr lang="tr-TR" dirty="0" err="1" smtClean="0"/>
              <a:t>dataset</a:t>
            </a:r>
            <a:endParaRPr lang="tr-TR" dirty="0" smtClean="0"/>
          </a:p>
          <a:p>
            <a:pPr marL="514350" indent="-514350">
              <a:lnSpc>
                <a:spcPct val="120000"/>
              </a:lnSpc>
              <a:spcBef>
                <a:spcPts val="0"/>
              </a:spcBef>
              <a:spcAft>
                <a:spcPts val="600"/>
              </a:spcAft>
              <a:buFont typeface="+mj-lt"/>
              <a:buAutoNum type="arabicPeriod"/>
            </a:pPr>
            <a:r>
              <a:rPr lang="tr-TR" dirty="0" err="1" smtClean="0"/>
              <a:t>Try</a:t>
            </a:r>
            <a:r>
              <a:rPr lang="tr-TR" dirty="0" smtClean="0"/>
              <a:t> </a:t>
            </a:r>
            <a:r>
              <a:rPr lang="tr-TR" dirty="0" err="1" smtClean="0"/>
              <a:t>steps</a:t>
            </a:r>
            <a:r>
              <a:rPr lang="tr-TR" dirty="0" smtClean="0"/>
              <a:t> </a:t>
            </a:r>
            <a:r>
              <a:rPr lang="tr-TR" dirty="0" err="1" smtClean="0"/>
              <a:t>from</a:t>
            </a:r>
            <a:r>
              <a:rPr lang="tr-TR" dirty="0" smtClean="0"/>
              <a:t> 2 </a:t>
            </a:r>
            <a:r>
              <a:rPr lang="tr-TR" dirty="0" err="1" smtClean="0"/>
              <a:t>to</a:t>
            </a:r>
            <a:r>
              <a:rPr lang="tr-TR" dirty="0" smtClean="0"/>
              <a:t> 4 </a:t>
            </a:r>
            <a:r>
              <a:rPr lang="tr-TR" dirty="0" err="1" smtClean="0"/>
              <a:t>for</a:t>
            </a:r>
            <a:r>
              <a:rPr lang="tr-TR" dirty="0" smtClean="0"/>
              <a:t> </a:t>
            </a:r>
            <a:r>
              <a:rPr lang="tr-TR" dirty="0" err="1" smtClean="0"/>
              <a:t>different</a:t>
            </a:r>
            <a:r>
              <a:rPr lang="tr-TR" dirty="0" smtClean="0"/>
              <a:t> </a:t>
            </a:r>
            <a:r>
              <a:rPr lang="tr-TR" dirty="0" err="1" smtClean="0"/>
              <a:t>models</a:t>
            </a:r>
            <a:r>
              <a:rPr lang="tr-TR" dirty="0" smtClean="0"/>
              <a:t> </a:t>
            </a:r>
            <a:r>
              <a:rPr lang="tr-TR" dirty="0" err="1" smtClean="0"/>
              <a:t>and</a:t>
            </a:r>
            <a:r>
              <a:rPr lang="tr-TR" dirty="0" smtClean="0"/>
              <a:t> model </a:t>
            </a:r>
            <a:r>
              <a:rPr lang="tr-TR" dirty="0" err="1" smtClean="0"/>
              <a:t>parameters</a:t>
            </a:r>
            <a:endParaRPr lang="tr-TR" dirty="0" smtClean="0"/>
          </a:p>
          <a:p>
            <a:pPr marL="514350" indent="-514350">
              <a:lnSpc>
                <a:spcPct val="120000"/>
              </a:lnSpc>
              <a:spcBef>
                <a:spcPts val="0"/>
              </a:spcBef>
              <a:spcAft>
                <a:spcPts val="600"/>
              </a:spcAft>
              <a:buFont typeface="+mj-lt"/>
              <a:buAutoNum type="arabicPeriod"/>
            </a:pPr>
            <a:r>
              <a:rPr lang="tr-TR" dirty="0" err="1" smtClean="0"/>
              <a:t>Choose</a:t>
            </a:r>
            <a:r>
              <a:rPr lang="tr-TR" dirty="0" smtClean="0"/>
              <a:t> </a:t>
            </a:r>
            <a:r>
              <a:rPr lang="tr-TR" dirty="0" err="1" smtClean="0"/>
              <a:t>the</a:t>
            </a:r>
            <a:r>
              <a:rPr lang="tr-TR" dirty="0" smtClean="0"/>
              <a:t> model </a:t>
            </a:r>
            <a:r>
              <a:rPr lang="tr-TR" dirty="0" err="1" smtClean="0"/>
              <a:t>and</a:t>
            </a:r>
            <a:r>
              <a:rPr lang="tr-TR" dirty="0" smtClean="0"/>
              <a:t> model </a:t>
            </a:r>
            <a:r>
              <a:rPr lang="tr-TR" dirty="0" err="1" smtClean="0"/>
              <a:t>parameters</a:t>
            </a:r>
            <a:r>
              <a:rPr lang="tr-TR" dirty="0" smtClean="0"/>
              <a:t> </a:t>
            </a:r>
            <a:r>
              <a:rPr lang="tr-TR" dirty="0" err="1" smtClean="0"/>
              <a:t>with</a:t>
            </a:r>
            <a:r>
              <a:rPr lang="tr-TR" dirty="0" smtClean="0"/>
              <a:t> </a:t>
            </a:r>
            <a:r>
              <a:rPr lang="tr-TR" dirty="0" err="1" smtClean="0"/>
              <a:t>the</a:t>
            </a:r>
            <a:r>
              <a:rPr lang="tr-TR" dirty="0" smtClean="0"/>
              <a:t> </a:t>
            </a:r>
            <a:r>
              <a:rPr lang="tr-TR" dirty="0" err="1" smtClean="0"/>
              <a:t>least</a:t>
            </a:r>
            <a:r>
              <a:rPr lang="tr-TR" dirty="0" smtClean="0"/>
              <a:t> </a:t>
            </a:r>
            <a:r>
              <a:rPr lang="tr-TR" dirty="0" err="1" smtClean="0"/>
              <a:t>error</a:t>
            </a:r>
            <a:r>
              <a:rPr lang="tr-TR" dirty="0" smtClean="0"/>
              <a:t> on </a:t>
            </a:r>
            <a:r>
              <a:rPr lang="tr-TR" dirty="0" err="1" smtClean="0"/>
              <a:t>validation</a:t>
            </a:r>
            <a:r>
              <a:rPr lang="tr-TR" dirty="0" smtClean="0"/>
              <a:t> </a:t>
            </a:r>
            <a:r>
              <a:rPr lang="tr-TR" dirty="0" err="1" smtClean="0"/>
              <a:t>dataset</a:t>
            </a:r>
            <a:endParaRPr lang="tr-TR" dirty="0" smtClean="0"/>
          </a:p>
          <a:p>
            <a:pPr marL="514350" indent="-514350">
              <a:lnSpc>
                <a:spcPct val="120000"/>
              </a:lnSpc>
              <a:spcBef>
                <a:spcPts val="0"/>
              </a:spcBef>
              <a:spcAft>
                <a:spcPts val="600"/>
              </a:spcAft>
              <a:buFont typeface="+mj-lt"/>
              <a:buAutoNum type="arabicPeriod"/>
            </a:pPr>
            <a:r>
              <a:rPr lang="tr-TR" dirty="0" smtClean="0"/>
              <a:t>Train </a:t>
            </a:r>
            <a:r>
              <a:rPr lang="tr-TR" dirty="0" err="1" smtClean="0"/>
              <a:t>the</a:t>
            </a:r>
            <a:r>
              <a:rPr lang="tr-TR" dirty="0" smtClean="0"/>
              <a:t> </a:t>
            </a:r>
            <a:r>
              <a:rPr lang="tr-TR" dirty="0" err="1" smtClean="0"/>
              <a:t>chosen</a:t>
            </a:r>
            <a:r>
              <a:rPr lang="tr-TR" dirty="0" smtClean="0"/>
              <a:t> model </a:t>
            </a:r>
            <a:r>
              <a:rPr lang="tr-TR" dirty="0" err="1" smtClean="0"/>
              <a:t>with</a:t>
            </a:r>
            <a:r>
              <a:rPr lang="tr-TR" dirty="0" smtClean="0"/>
              <a:t> </a:t>
            </a:r>
            <a:r>
              <a:rPr lang="tr-TR" dirty="0" err="1" smtClean="0"/>
              <a:t>the</a:t>
            </a:r>
            <a:r>
              <a:rPr lang="tr-TR" dirty="0" smtClean="0"/>
              <a:t> </a:t>
            </a:r>
            <a:r>
              <a:rPr lang="tr-TR" dirty="0" err="1" smtClean="0"/>
              <a:t>chosen</a:t>
            </a:r>
            <a:r>
              <a:rPr lang="tr-TR" dirty="0" smtClean="0"/>
              <a:t> model </a:t>
            </a:r>
            <a:r>
              <a:rPr lang="tr-TR" dirty="0" err="1" smtClean="0"/>
              <a:t>parameters</a:t>
            </a:r>
            <a:r>
              <a:rPr lang="tr-TR" dirty="0" smtClean="0"/>
              <a:t> </a:t>
            </a:r>
            <a:r>
              <a:rPr lang="tr-TR" dirty="0" err="1" smtClean="0"/>
              <a:t>using</a:t>
            </a:r>
            <a:r>
              <a:rPr lang="tr-TR" dirty="0" smtClean="0"/>
              <a:t> </a:t>
            </a:r>
            <a:r>
              <a:rPr lang="tr-TR" u="sng" dirty="0" err="1" smtClean="0"/>
              <a:t>both</a:t>
            </a:r>
            <a:r>
              <a:rPr lang="tr-TR" u="sng" dirty="0" smtClean="0"/>
              <a:t> </a:t>
            </a:r>
            <a:r>
              <a:rPr lang="tr-TR" u="sng" dirty="0" err="1" smtClean="0"/>
              <a:t>the</a:t>
            </a:r>
            <a:r>
              <a:rPr lang="tr-TR" u="sng" dirty="0" smtClean="0"/>
              <a:t> </a:t>
            </a:r>
            <a:r>
              <a:rPr lang="tr-TR" u="sng" dirty="0" err="1" smtClean="0"/>
              <a:t>training</a:t>
            </a:r>
            <a:r>
              <a:rPr lang="tr-TR" u="sng" dirty="0" smtClean="0"/>
              <a:t> </a:t>
            </a:r>
            <a:r>
              <a:rPr lang="tr-TR" u="sng" dirty="0" err="1" smtClean="0"/>
              <a:t>and</a:t>
            </a:r>
            <a:r>
              <a:rPr lang="tr-TR" u="sng" dirty="0" smtClean="0"/>
              <a:t> </a:t>
            </a:r>
            <a:r>
              <a:rPr lang="tr-TR" u="sng" dirty="0" err="1" smtClean="0"/>
              <a:t>validation</a:t>
            </a:r>
            <a:r>
              <a:rPr lang="tr-TR" u="sng" dirty="0" smtClean="0"/>
              <a:t> </a:t>
            </a:r>
            <a:r>
              <a:rPr lang="tr-TR" u="sng" dirty="0" err="1" smtClean="0"/>
              <a:t>dataset</a:t>
            </a:r>
            <a:endParaRPr lang="tr-TR" u="sng" dirty="0" smtClean="0"/>
          </a:p>
          <a:p>
            <a:pPr marL="514350" indent="-514350">
              <a:lnSpc>
                <a:spcPct val="120000"/>
              </a:lnSpc>
              <a:spcBef>
                <a:spcPts val="0"/>
              </a:spcBef>
              <a:spcAft>
                <a:spcPts val="1800"/>
              </a:spcAft>
              <a:buFont typeface="+mj-lt"/>
              <a:buAutoNum type="arabicPeriod"/>
            </a:pPr>
            <a:r>
              <a:rPr lang="tr-TR" dirty="0" smtClean="0"/>
              <a:t>Final </a:t>
            </a:r>
            <a:r>
              <a:rPr lang="tr-TR" dirty="0" err="1" smtClean="0"/>
              <a:t>accuracy</a:t>
            </a:r>
            <a:r>
              <a:rPr lang="tr-TR" dirty="0" smtClean="0"/>
              <a:t> is </a:t>
            </a:r>
            <a:r>
              <a:rPr lang="tr-TR" dirty="0" err="1" smtClean="0"/>
              <a:t>computed</a:t>
            </a:r>
            <a:r>
              <a:rPr lang="tr-TR" dirty="0" smtClean="0"/>
              <a:t> </a:t>
            </a:r>
            <a:r>
              <a:rPr lang="tr-TR" dirty="0" err="1" smtClean="0"/>
              <a:t>evaluating</a:t>
            </a:r>
            <a:r>
              <a:rPr lang="tr-TR" dirty="0" smtClean="0"/>
              <a:t> </a:t>
            </a:r>
            <a:r>
              <a:rPr lang="tr-TR" dirty="0" err="1" smtClean="0"/>
              <a:t>the</a:t>
            </a:r>
            <a:r>
              <a:rPr lang="tr-TR" dirty="0" smtClean="0"/>
              <a:t> model on test </a:t>
            </a:r>
            <a:r>
              <a:rPr lang="tr-TR" dirty="0" err="1" smtClean="0"/>
              <a:t>dataset</a:t>
            </a:r>
            <a:endParaRPr lang="tr-TR" dirty="0" smtClean="0"/>
          </a:p>
          <a:p>
            <a:pPr>
              <a:lnSpc>
                <a:spcPct val="120000"/>
              </a:lnSpc>
              <a:spcBef>
                <a:spcPts val="0"/>
              </a:spcBef>
              <a:spcAft>
                <a:spcPts val="600"/>
              </a:spcAft>
            </a:pPr>
            <a:r>
              <a:rPr lang="tr-TR" dirty="0" smtClean="0"/>
              <a:t>Training </a:t>
            </a:r>
            <a:r>
              <a:rPr lang="tr-TR" dirty="0" err="1" smtClean="0"/>
              <a:t>and</a:t>
            </a:r>
            <a:r>
              <a:rPr lang="tr-TR" dirty="0" smtClean="0"/>
              <a:t> </a:t>
            </a:r>
            <a:r>
              <a:rPr lang="tr-TR" dirty="0" err="1" smtClean="0"/>
              <a:t>validation</a:t>
            </a:r>
            <a:r>
              <a:rPr lang="tr-TR" dirty="0" smtClean="0"/>
              <a:t> </a:t>
            </a:r>
            <a:r>
              <a:rPr lang="tr-TR" dirty="0" err="1" smtClean="0"/>
              <a:t>sets</a:t>
            </a:r>
            <a:r>
              <a:rPr lang="tr-TR" dirty="0" smtClean="0"/>
              <a:t> </a:t>
            </a:r>
            <a:r>
              <a:rPr lang="tr-TR" dirty="0" err="1" smtClean="0"/>
              <a:t>are</a:t>
            </a:r>
            <a:r>
              <a:rPr lang="tr-TR" dirty="0" smtClean="0"/>
              <a:t> </a:t>
            </a:r>
            <a:r>
              <a:rPr lang="tr-TR" dirty="0" err="1" smtClean="0"/>
              <a:t>alternated</a:t>
            </a:r>
            <a:r>
              <a:rPr lang="tr-TR" dirty="0" smtClean="0"/>
              <a:t> N </a:t>
            </a:r>
            <a:r>
              <a:rPr lang="tr-TR" dirty="0" err="1" smtClean="0"/>
              <a:t>times</a:t>
            </a:r>
            <a:r>
              <a:rPr lang="tr-TR" dirty="0" smtClean="0"/>
              <a:t> in N-</a:t>
            </a:r>
            <a:r>
              <a:rPr lang="tr-TR" dirty="0" err="1" smtClean="0"/>
              <a:t>fold</a:t>
            </a:r>
            <a:r>
              <a:rPr lang="tr-TR" dirty="0" smtClean="0"/>
              <a:t> </a:t>
            </a:r>
            <a:r>
              <a:rPr lang="tr-TR" err="1" smtClean="0"/>
              <a:t>cross</a:t>
            </a:r>
            <a:r>
              <a:rPr lang="tr-TR" smtClean="0"/>
              <a:t> validation</a:t>
            </a:r>
            <a:endParaRPr lang="en-US" smtClean="0"/>
          </a:p>
          <a:p>
            <a:pPr lvl="1">
              <a:lnSpc>
                <a:spcPct val="120000"/>
              </a:lnSpc>
              <a:spcBef>
                <a:spcPts val="0"/>
              </a:spcBef>
              <a:spcAft>
                <a:spcPts val="600"/>
              </a:spcAft>
            </a:pPr>
            <a:r>
              <a:rPr lang="en-US" smtClean="0"/>
              <a:t>The averaged performance on N validation datasets determine the best parameters and model</a:t>
            </a:r>
            <a:endParaRPr lang="tr-TR" dirty="0" smtClean="0"/>
          </a:p>
          <a:p>
            <a:pPr lvl="1">
              <a:lnSpc>
                <a:spcPct val="120000"/>
              </a:lnSpc>
              <a:spcBef>
                <a:spcPts val="0"/>
              </a:spcBef>
              <a:spcAft>
                <a:spcPts val="600"/>
              </a:spcAft>
            </a:pPr>
            <a:r>
              <a:rPr lang="tr-TR" dirty="0" err="1" smtClean="0"/>
              <a:t>Steps</a:t>
            </a:r>
            <a:r>
              <a:rPr lang="tr-TR" dirty="0" smtClean="0"/>
              <a:t> 3 </a:t>
            </a:r>
            <a:r>
              <a:rPr lang="tr-TR" dirty="0" err="1" smtClean="0"/>
              <a:t>and</a:t>
            </a:r>
            <a:r>
              <a:rPr lang="tr-TR" dirty="0" smtClean="0"/>
              <a:t> 4 </a:t>
            </a:r>
            <a:r>
              <a:rPr lang="tr-TR" dirty="0" err="1" smtClean="0"/>
              <a:t>are</a:t>
            </a:r>
            <a:r>
              <a:rPr lang="tr-TR" dirty="0" smtClean="0"/>
              <a:t> </a:t>
            </a:r>
            <a:r>
              <a:rPr lang="tr-TR" dirty="0" err="1" smtClean="0"/>
              <a:t>repeated</a:t>
            </a:r>
            <a:r>
              <a:rPr lang="tr-TR" dirty="0" smtClean="0"/>
              <a:t> N </a:t>
            </a:r>
            <a:r>
              <a:rPr lang="tr-TR" dirty="0" err="1" smtClean="0"/>
              <a:t>times</a:t>
            </a:r>
            <a:endParaRPr lang="tr-TR" dirty="0"/>
          </a:p>
        </p:txBody>
      </p:sp>
    </p:spTree>
    <p:extLst>
      <p:ext uri="{BB962C8B-B14F-4D97-AF65-F5344CB8AC3E}">
        <p14:creationId xmlns:p14="http://schemas.microsoft.com/office/powerpoint/2010/main" val="1690211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Cross Validation Processing Steps</a:t>
            </a:r>
            <a:endParaRPr lang="tr-TR" dirty="0"/>
          </a:p>
        </p:txBody>
      </p:sp>
      <p:sp>
        <p:nvSpPr>
          <p:cNvPr id="3" name="İçerik Yer Tutucusu 2"/>
          <p:cNvSpPr>
            <a:spLocks noGrp="1"/>
          </p:cNvSpPr>
          <p:nvPr>
            <p:ph idx="1"/>
          </p:nvPr>
        </p:nvSpPr>
        <p:spPr>
          <a:xfrm>
            <a:off x="2314118" y="2851502"/>
            <a:ext cx="235962" cy="313932"/>
          </a:xfr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pPr marL="0" indent="0">
              <a:lnSpc>
                <a:spcPct val="30000"/>
              </a:lnSpc>
              <a:spcBef>
                <a:spcPts val="0"/>
              </a:spcBef>
              <a:buNone/>
            </a:pPr>
            <a:r>
              <a:rPr lang="tr-TR" sz="1600" dirty="0" smtClean="0"/>
              <a:t>.</a:t>
            </a:r>
            <a:endParaRPr lang="tr-TR" sz="1600" dirty="0"/>
          </a:p>
          <a:p>
            <a:pPr marL="0" indent="0">
              <a:lnSpc>
                <a:spcPct val="30000"/>
              </a:lnSpc>
              <a:spcBef>
                <a:spcPts val="0"/>
              </a:spcBef>
              <a:buNone/>
            </a:pPr>
            <a:r>
              <a:rPr lang="tr-TR" sz="1600" dirty="0" smtClean="0"/>
              <a:t>.</a:t>
            </a:r>
            <a:endParaRPr lang="tr-TR" sz="1600" dirty="0"/>
          </a:p>
          <a:p>
            <a:pPr marL="0" indent="0">
              <a:lnSpc>
                <a:spcPct val="30000"/>
              </a:lnSpc>
              <a:spcBef>
                <a:spcPts val="0"/>
              </a:spcBef>
              <a:buNone/>
            </a:pPr>
            <a:r>
              <a:rPr lang="tr-TR" sz="1600" dirty="0"/>
              <a:t>.</a:t>
            </a:r>
          </a:p>
        </p:txBody>
      </p:sp>
      <p:sp>
        <p:nvSpPr>
          <p:cNvPr id="4" name="Dikdörtgen 3"/>
          <p:cNvSpPr/>
          <p:nvPr/>
        </p:nvSpPr>
        <p:spPr>
          <a:xfrm>
            <a:off x="251520" y="2043974"/>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N-Fold CV</a:t>
            </a:r>
            <a:endParaRPr lang="tr-TR" sz="1600" dirty="0"/>
          </a:p>
        </p:txBody>
      </p:sp>
      <p:cxnSp>
        <p:nvCxnSpPr>
          <p:cNvPr id="7" name="Düz Ok Bağlayıcısı 6"/>
          <p:cNvCxnSpPr>
            <a:stCxn id="49" idx="2"/>
            <a:endCxn id="4" idx="0"/>
          </p:cNvCxnSpPr>
          <p:nvPr/>
        </p:nvCxnSpPr>
        <p:spPr>
          <a:xfrm>
            <a:off x="791580" y="1713964"/>
            <a:ext cx="0" cy="33001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8" name="Düz Ok Bağlayıcısı 7"/>
          <p:cNvCxnSpPr>
            <a:endCxn id="10" idx="1"/>
          </p:cNvCxnSpPr>
          <p:nvPr/>
        </p:nvCxnSpPr>
        <p:spPr>
          <a:xfrm flipV="1">
            <a:off x="1343683" y="2226992"/>
            <a:ext cx="287489" cy="1654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0" name="Dikdörtgen 9"/>
          <p:cNvSpPr/>
          <p:nvPr/>
        </p:nvSpPr>
        <p:spPr>
          <a:xfrm>
            <a:off x="1631172" y="2052120"/>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Training </a:t>
            </a:r>
            <a:r>
              <a:rPr lang="tr-TR" sz="1600" smtClean="0"/>
              <a:t>data </a:t>
            </a:r>
            <a:r>
              <a:rPr lang="tr-TR" sz="1600" dirty="0" smtClean="0"/>
              <a:t>1</a:t>
            </a:r>
            <a:endParaRPr lang="tr-TR" sz="1600" dirty="0"/>
          </a:p>
        </p:txBody>
      </p:sp>
      <p:sp>
        <p:nvSpPr>
          <p:cNvPr id="11" name="Dikdörtgen 10"/>
          <p:cNvSpPr/>
          <p:nvPr/>
        </p:nvSpPr>
        <p:spPr>
          <a:xfrm>
            <a:off x="1631172" y="2527908"/>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a:t>Training </a:t>
            </a:r>
            <a:r>
              <a:rPr lang="tr-TR" sz="1600"/>
              <a:t>data </a:t>
            </a:r>
            <a:r>
              <a:rPr lang="en-US" sz="1600" smtClean="0"/>
              <a:t>2</a:t>
            </a:r>
            <a:endParaRPr lang="tr-TR" sz="1600" dirty="0"/>
          </a:p>
        </p:txBody>
      </p:sp>
      <p:cxnSp>
        <p:nvCxnSpPr>
          <p:cNvPr id="12" name="Düz Ok Bağlayıcısı 11"/>
          <p:cNvCxnSpPr>
            <a:endCxn id="11" idx="1"/>
          </p:cNvCxnSpPr>
          <p:nvPr/>
        </p:nvCxnSpPr>
        <p:spPr>
          <a:xfrm>
            <a:off x="1331640" y="2702780"/>
            <a:ext cx="299532"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3" name="Dikdörtgen 12"/>
          <p:cNvSpPr/>
          <p:nvPr/>
        </p:nvSpPr>
        <p:spPr>
          <a:xfrm>
            <a:off x="3726153" y="1968385"/>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dirty="0" smtClean="0"/>
              <a:t>Learning </a:t>
            </a:r>
            <a:r>
              <a:rPr lang="tr-TR" sz="1600" dirty="0" err="1" smtClean="0"/>
              <a:t>System</a:t>
            </a:r>
            <a:endParaRPr lang="tr-TR" sz="1600" dirty="0"/>
          </a:p>
        </p:txBody>
      </p:sp>
      <p:cxnSp>
        <p:nvCxnSpPr>
          <p:cNvPr id="14" name="Düz Ok Bağlayıcısı 13"/>
          <p:cNvCxnSpPr>
            <a:endCxn id="15" idx="1"/>
          </p:cNvCxnSpPr>
          <p:nvPr/>
        </p:nvCxnSpPr>
        <p:spPr>
          <a:xfrm flipV="1">
            <a:off x="4806273" y="2243532"/>
            <a:ext cx="579505" cy="8657"/>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5" name="Dikdörtgen 14"/>
          <p:cNvSpPr/>
          <p:nvPr/>
        </p:nvSpPr>
        <p:spPr>
          <a:xfrm>
            <a:off x="5385778" y="2068660"/>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err="1" smtClean="0"/>
              <a:t>Classifier</a:t>
            </a:r>
            <a:r>
              <a:rPr lang="tr-TR" sz="1600" smtClean="0"/>
              <a:t> 1</a:t>
            </a:r>
            <a:r>
              <a:rPr lang="en-US" sz="1600" smtClean="0"/>
              <a:t>,1,1</a:t>
            </a:r>
            <a:endParaRPr lang="tr-TR" sz="1600" dirty="0"/>
          </a:p>
        </p:txBody>
      </p:sp>
      <p:sp>
        <p:nvSpPr>
          <p:cNvPr id="16" name="Dikdörtgen 15"/>
          <p:cNvSpPr/>
          <p:nvPr/>
        </p:nvSpPr>
        <p:spPr>
          <a:xfrm>
            <a:off x="5385778" y="2544448"/>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err="1" smtClean="0"/>
              <a:t>Classifier</a:t>
            </a:r>
            <a:r>
              <a:rPr lang="tr-TR" sz="1600" smtClean="0"/>
              <a:t> 2</a:t>
            </a:r>
            <a:r>
              <a:rPr lang="en-US" sz="1600" smtClean="0"/>
              <a:t>,1,1</a:t>
            </a:r>
            <a:endParaRPr lang="tr-TR" sz="1600" dirty="0"/>
          </a:p>
        </p:txBody>
      </p:sp>
      <p:cxnSp>
        <p:nvCxnSpPr>
          <p:cNvPr id="17" name="Düz Ok Bağlayıcısı 16"/>
          <p:cNvCxnSpPr>
            <a:endCxn id="16" idx="1"/>
          </p:cNvCxnSpPr>
          <p:nvPr/>
        </p:nvCxnSpPr>
        <p:spPr>
          <a:xfrm flipV="1">
            <a:off x="4806273" y="2719320"/>
            <a:ext cx="579505" cy="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3" name="Düz Ok Bağlayıcısı 22"/>
          <p:cNvCxnSpPr>
            <a:stCxn id="10" idx="3"/>
          </p:cNvCxnSpPr>
          <p:nvPr/>
        </p:nvCxnSpPr>
        <p:spPr>
          <a:xfrm flipV="1">
            <a:off x="3238155" y="2222139"/>
            <a:ext cx="487998" cy="4853"/>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4" name="Düz Ok Bağlayıcısı 23"/>
          <p:cNvCxnSpPr>
            <a:stCxn id="11" idx="3"/>
          </p:cNvCxnSpPr>
          <p:nvPr/>
        </p:nvCxnSpPr>
        <p:spPr>
          <a:xfrm>
            <a:off x="3238155" y="2702780"/>
            <a:ext cx="487998" cy="818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31" name="Düz Ok Bağlayıcısı 30"/>
          <p:cNvCxnSpPr>
            <a:stCxn id="111" idx="3"/>
            <a:endCxn id="115" idx="1"/>
          </p:cNvCxnSpPr>
          <p:nvPr/>
        </p:nvCxnSpPr>
        <p:spPr>
          <a:xfrm>
            <a:off x="1343683" y="5309584"/>
            <a:ext cx="634553" cy="988"/>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32" name="Metin kutusu 31"/>
          <p:cNvSpPr txBox="1"/>
          <p:nvPr/>
        </p:nvSpPr>
        <p:spPr>
          <a:xfrm>
            <a:off x="7812071" y="4951551"/>
            <a:ext cx="1065292"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r>
              <a:rPr lang="en-US" sz="1600" smtClean="0"/>
              <a:t>Accuracies</a:t>
            </a:r>
            <a:endParaRPr lang="tr-TR" sz="1600" dirty="0"/>
          </a:p>
        </p:txBody>
      </p:sp>
      <p:cxnSp>
        <p:nvCxnSpPr>
          <p:cNvPr id="33" name="Düz Ok Bağlayıcısı 32"/>
          <p:cNvCxnSpPr>
            <a:stCxn id="138" idx="3"/>
          </p:cNvCxnSpPr>
          <p:nvPr/>
        </p:nvCxnSpPr>
        <p:spPr>
          <a:xfrm>
            <a:off x="7812071" y="5310572"/>
            <a:ext cx="781002"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40" name="Düz Ok Bağlayıcısı 39"/>
          <p:cNvCxnSpPr>
            <a:stCxn id="126" idx="3"/>
            <a:endCxn id="138" idx="1"/>
          </p:cNvCxnSpPr>
          <p:nvPr/>
        </p:nvCxnSpPr>
        <p:spPr>
          <a:xfrm>
            <a:off x="5417340" y="5309584"/>
            <a:ext cx="1314611" cy="988"/>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43" name="Metin kutusu 42"/>
          <p:cNvSpPr txBox="1"/>
          <p:nvPr/>
        </p:nvSpPr>
        <p:spPr>
          <a:xfrm>
            <a:off x="5495161" y="5021347"/>
            <a:ext cx="1042273" cy="584775"/>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600"/>
              <a:t>Predicted</a:t>
            </a:r>
            <a:r>
              <a:rPr lang="tr-TR" sz="1600"/>
              <a:t> </a:t>
            </a:r>
            <a:endParaRPr lang="en-US" sz="1600"/>
          </a:p>
          <a:p>
            <a:pPr algn="ctr"/>
            <a:r>
              <a:rPr lang="tr-TR" sz="1600"/>
              <a:t>Labels</a:t>
            </a:r>
            <a:endParaRPr lang="tr-TR" sz="1600" dirty="0"/>
          </a:p>
        </p:txBody>
      </p:sp>
      <p:sp>
        <p:nvSpPr>
          <p:cNvPr id="42" name="İçerik Yer Tutucusu 2"/>
          <p:cNvSpPr txBox="1">
            <a:spLocks/>
          </p:cNvSpPr>
          <p:nvPr/>
        </p:nvSpPr>
        <p:spPr>
          <a:xfrm>
            <a:off x="6033850" y="2904489"/>
            <a:ext cx="276038" cy="480131"/>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pPr>
              <a:lnSpc>
                <a:spcPct val="30000"/>
              </a:lnSpc>
            </a:pPr>
            <a:r>
              <a:rPr lang="tr-TR" sz="2800" dirty="0"/>
              <a:t>.</a:t>
            </a:r>
          </a:p>
          <a:p>
            <a:pPr>
              <a:lnSpc>
                <a:spcPct val="30000"/>
              </a:lnSpc>
            </a:pPr>
            <a:r>
              <a:rPr lang="tr-TR" sz="2800" dirty="0"/>
              <a:t>.</a:t>
            </a:r>
          </a:p>
          <a:p>
            <a:pPr>
              <a:lnSpc>
                <a:spcPct val="30000"/>
              </a:lnSpc>
            </a:pPr>
            <a:r>
              <a:rPr lang="tr-TR" sz="2800" dirty="0"/>
              <a:t>.</a:t>
            </a:r>
          </a:p>
        </p:txBody>
      </p:sp>
      <p:sp>
        <p:nvSpPr>
          <p:cNvPr id="35" name="Dikdörtgen 34"/>
          <p:cNvSpPr/>
          <p:nvPr/>
        </p:nvSpPr>
        <p:spPr>
          <a:xfrm>
            <a:off x="3460620" y="1259269"/>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Model types T</a:t>
            </a:r>
            <a:endParaRPr lang="tr-TR" sz="1600" dirty="0"/>
          </a:p>
        </p:txBody>
      </p:sp>
      <p:cxnSp>
        <p:nvCxnSpPr>
          <p:cNvPr id="36" name="Düz Ok Bağlayıcısı 35"/>
          <p:cNvCxnSpPr>
            <a:stCxn id="35" idx="2"/>
            <a:endCxn id="13" idx="0"/>
          </p:cNvCxnSpPr>
          <p:nvPr/>
        </p:nvCxnSpPr>
        <p:spPr>
          <a:xfrm>
            <a:off x="4264112" y="1609012"/>
            <a:ext cx="2101" cy="359373"/>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38" name="Dikdörtgen 37"/>
          <p:cNvSpPr/>
          <p:nvPr/>
        </p:nvSpPr>
        <p:spPr>
          <a:xfrm>
            <a:off x="3307164" y="3360922"/>
            <a:ext cx="1914110"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Model parameters P</a:t>
            </a:r>
            <a:endParaRPr lang="tr-TR" sz="1600" dirty="0"/>
          </a:p>
        </p:txBody>
      </p:sp>
      <p:cxnSp>
        <p:nvCxnSpPr>
          <p:cNvPr id="41" name="Düz Ok Bağlayıcısı 40"/>
          <p:cNvCxnSpPr>
            <a:stCxn id="38" idx="0"/>
            <a:endCxn id="13" idx="2"/>
          </p:cNvCxnSpPr>
          <p:nvPr/>
        </p:nvCxnSpPr>
        <p:spPr>
          <a:xfrm flipV="1">
            <a:off x="4264219" y="2976497"/>
            <a:ext cx="1994" cy="384425"/>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45" name="Dikdörtgen 44"/>
          <p:cNvSpPr/>
          <p:nvPr/>
        </p:nvSpPr>
        <p:spPr>
          <a:xfrm>
            <a:off x="1628608" y="3135248"/>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a:t>Training </a:t>
            </a:r>
            <a:r>
              <a:rPr lang="tr-TR" sz="1600"/>
              <a:t>data </a:t>
            </a:r>
            <a:r>
              <a:rPr lang="en-US" sz="1600" smtClean="0"/>
              <a:t>N</a:t>
            </a:r>
            <a:endParaRPr lang="tr-TR" sz="1600" dirty="0"/>
          </a:p>
        </p:txBody>
      </p:sp>
      <p:sp>
        <p:nvSpPr>
          <p:cNvPr id="46" name="Dikdörtgen 45"/>
          <p:cNvSpPr/>
          <p:nvPr/>
        </p:nvSpPr>
        <p:spPr>
          <a:xfrm>
            <a:off x="5385778" y="3370946"/>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err="1" smtClean="0"/>
              <a:t>Classifier</a:t>
            </a:r>
            <a:r>
              <a:rPr lang="tr-TR" sz="1600" smtClean="0"/>
              <a:t> </a:t>
            </a:r>
            <a:r>
              <a:rPr lang="en-US" sz="1600" smtClean="0"/>
              <a:t>N,T,P</a:t>
            </a:r>
            <a:endParaRPr lang="tr-TR" sz="1600" dirty="0"/>
          </a:p>
        </p:txBody>
      </p:sp>
      <p:sp>
        <p:nvSpPr>
          <p:cNvPr id="49" name="Dikdörtgen 48"/>
          <p:cNvSpPr/>
          <p:nvPr/>
        </p:nvSpPr>
        <p:spPr>
          <a:xfrm>
            <a:off x="251520" y="1259270"/>
            <a:ext cx="1080120" cy="454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a:t>Training Data</a:t>
            </a:r>
            <a:endParaRPr lang="tr-TR" sz="1600" dirty="0"/>
          </a:p>
        </p:txBody>
      </p:sp>
      <p:sp>
        <p:nvSpPr>
          <p:cNvPr id="59" name="İçerik Yer Tutucusu 2"/>
          <p:cNvSpPr txBox="1">
            <a:spLocks/>
          </p:cNvSpPr>
          <p:nvPr/>
        </p:nvSpPr>
        <p:spPr>
          <a:xfrm>
            <a:off x="8007290" y="2880576"/>
            <a:ext cx="276038" cy="480131"/>
          </a:xfrm>
          <a:prstGeom prst="rect">
            <a:avLst/>
          </a:prstGeom>
          <a:noFill/>
          <a:ln w="9525" cap="flat" cmpd="sng" algn="ctr">
            <a:noFill/>
            <a:prstDash val="solid"/>
          </a:ln>
        </p:spPr>
        <p:style>
          <a:lnRef idx="1">
            <a:schemeClr val="dk1"/>
          </a:lnRef>
          <a:fillRef idx="2">
            <a:schemeClr val="dk1"/>
          </a:fillRef>
          <a:effectRef idx="1">
            <a:schemeClr val="dk1"/>
          </a:effectRef>
          <a:fontRef idx="minor">
            <a:schemeClr val="dk1"/>
          </a:fontRef>
        </p:style>
        <p:txBody>
          <a:bodyPr vert="horz" wrap="non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30000"/>
              </a:lnSpc>
              <a:spcBef>
                <a:spcPts val="0"/>
              </a:spcBef>
              <a:buFont typeface="Arial" pitchFamily="34" charset="0"/>
              <a:buNone/>
            </a:pPr>
            <a:r>
              <a:rPr lang="tr-TR" sz="2800" smtClean="0"/>
              <a:t>.</a:t>
            </a:r>
          </a:p>
          <a:p>
            <a:pPr marL="0" indent="0">
              <a:lnSpc>
                <a:spcPct val="30000"/>
              </a:lnSpc>
              <a:spcBef>
                <a:spcPts val="0"/>
              </a:spcBef>
              <a:buFont typeface="Arial" pitchFamily="34" charset="0"/>
              <a:buNone/>
            </a:pPr>
            <a:r>
              <a:rPr lang="tr-TR" sz="2800" smtClean="0"/>
              <a:t>.</a:t>
            </a:r>
          </a:p>
          <a:p>
            <a:pPr marL="0" indent="0">
              <a:lnSpc>
                <a:spcPct val="30000"/>
              </a:lnSpc>
              <a:spcBef>
                <a:spcPts val="0"/>
              </a:spcBef>
              <a:buFont typeface="Arial" pitchFamily="34" charset="0"/>
              <a:buNone/>
            </a:pPr>
            <a:r>
              <a:rPr lang="tr-TR" sz="2800" smtClean="0"/>
              <a:t>.</a:t>
            </a:r>
            <a:endParaRPr lang="tr-TR" sz="2800" dirty="0"/>
          </a:p>
        </p:txBody>
      </p:sp>
      <p:cxnSp>
        <p:nvCxnSpPr>
          <p:cNvPr id="62" name="Düz Ok Bağlayıcısı 61"/>
          <p:cNvCxnSpPr>
            <a:stCxn id="63" idx="1"/>
            <a:endCxn id="15" idx="3"/>
          </p:cNvCxnSpPr>
          <p:nvPr/>
        </p:nvCxnSpPr>
        <p:spPr>
          <a:xfrm flipH="1" flipV="1">
            <a:off x="7041962" y="2243532"/>
            <a:ext cx="437874" cy="8657"/>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63" name="Dikdörtgen 62"/>
          <p:cNvSpPr/>
          <p:nvPr/>
        </p:nvSpPr>
        <p:spPr>
          <a:xfrm>
            <a:off x="7479836" y="2077317"/>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Validation </a:t>
            </a:r>
            <a:r>
              <a:rPr lang="tr-TR" sz="1600" smtClean="0"/>
              <a:t>data </a:t>
            </a:r>
            <a:r>
              <a:rPr lang="tr-TR" sz="1600" dirty="0" smtClean="0"/>
              <a:t>1</a:t>
            </a:r>
            <a:endParaRPr lang="tr-TR" sz="1600" dirty="0"/>
          </a:p>
        </p:txBody>
      </p:sp>
      <p:sp>
        <p:nvSpPr>
          <p:cNvPr id="64" name="Dikdörtgen 63"/>
          <p:cNvSpPr/>
          <p:nvPr/>
        </p:nvSpPr>
        <p:spPr>
          <a:xfrm>
            <a:off x="7466047" y="2556252"/>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a:t>Validation</a:t>
            </a:r>
            <a:r>
              <a:rPr lang="en-US" sz="1600" smtClean="0"/>
              <a:t> </a:t>
            </a:r>
            <a:r>
              <a:rPr lang="tr-TR" sz="1600"/>
              <a:t>data </a:t>
            </a:r>
            <a:r>
              <a:rPr lang="en-US" sz="1600" smtClean="0"/>
              <a:t>2</a:t>
            </a:r>
            <a:endParaRPr lang="tr-TR" sz="1600" dirty="0"/>
          </a:p>
        </p:txBody>
      </p:sp>
      <p:cxnSp>
        <p:nvCxnSpPr>
          <p:cNvPr id="65" name="Düz Ok Bağlayıcısı 64"/>
          <p:cNvCxnSpPr>
            <a:stCxn id="64" idx="1"/>
            <a:endCxn id="16" idx="3"/>
          </p:cNvCxnSpPr>
          <p:nvPr/>
        </p:nvCxnSpPr>
        <p:spPr>
          <a:xfrm flipH="1" flipV="1">
            <a:off x="7041962" y="2719320"/>
            <a:ext cx="424085" cy="11804"/>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66" name="Dikdörtgen 65"/>
          <p:cNvSpPr/>
          <p:nvPr/>
        </p:nvSpPr>
        <p:spPr>
          <a:xfrm>
            <a:off x="7479835" y="3364976"/>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Validation </a:t>
            </a:r>
            <a:r>
              <a:rPr lang="tr-TR" sz="1600"/>
              <a:t>data </a:t>
            </a:r>
            <a:r>
              <a:rPr lang="en-US" sz="1600" smtClean="0"/>
              <a:t>N</a:t>
            </a:r>
            <a:endParaRPr lang="tr-TR" sz="1600" dirty="0"/>
          </a:p>
        </p:txBody>
      </p:sp>
      <p:cxnSp>
        <p:nvCxnSpPr>
          <p:cNvPr id="76" name="Düz Ok Bağlayıcısı 75"/>
          <p:cNvCxnSpPr>
            <a:stCxn id="64" idx="1"/>
          </p:cNvCxnSpPr>
          <p:nvPr/>
        </p:nvCxnSpPr>
        <p:spPr>
          <a:xfrm flipH="1">
            <a:off x="7111523" y="2731124"/>
            <a:ext cx="354524" cy="49971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79" name="Düz Ok Bağlayıcısı 78"/>
          <p:cNvCxnSpPr>
            <a:stCxn id="63" idx="1"/>
          </p:cNvCxnSpPr>
          <p:nvPr/>
        </p:nvCxnSpPr>
        <p:spPr>
          <a:xfrm flipH="1">
            <a:off x="7086937" y="2252189"/>
            <a:ext cx="392899" cy="724308"/>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88" name="Düz Ok Bağlayıcısı 87"/>
          <p:cNvCxnSpPr>
            <a:stCxn id="66" idx="1"/>
            <a:endCxn id="46" idx="3"/>
          </p:cNvCxnSpPr>
          <p:nvPr/>
        </p:nvCxnSpPr>
        <p:spPr>
          <a:xfrm flipH="1">
            <a:off x="7041962" y="3539848"/>
            <a:ext cx="437873" cy="597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91" name="Düz Ok Bağlayıcısı 90"/>
          <p:cNvCxnSpPr/>
          <p:nvPr/>
        </p:nvCxnSpPr>
        <p:spPr>
          <a:xfrm flipH="1" flipV="1">
            <a:off x="7021837" y="3350634"/>
            <a:ext cx="458569" cy="119712"/>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102" name="Dirsek Bağlayıcısı 101"/>
          <p:cNvCxnSpPr>
            <a:stCxn id="4" idx="1"/>
            <a:endCxn id="63" idx="0"/>
          </p:cNvCxnSpPr>
          <p:nvPr/>
        </p:nvCxnSpPr>
        <p:spPr>
          <a:xfrm rot="10800000" flipH="1">
            <a:off x="251520" y="2077318"/>
            <a:ext cx="8031808" cy="470713"/>
          </a:xfrm>
          <a:prstGeom prst="bentConnector4">
            <a:avLst>
              <a:gd name="adj1" fmla="val -2846"/>
              <a:gd name="adj2" fmla="val 155648"/>
            </a:avLst>
          </a:prstGeom>
          <a:ln>
            <a:tailEnd type="arrow"/>
          </a:ln>
        </p:spPr>
        <p:style>
          <a:lnRef idx="1">
            <a:schemeClr val="dk1"/>
          </a:lnRef>
          <a:fillRef idx="2">
            <a:schemeClr val="dk1"/>
          </a:fillRef>
          <a:effectRef idx="1">
            <a:schemeClr val="dk1"/>
          </a:effectRef>
          <a:fontRef idx="minor">
            <a:schemeClr val="dk1"/>
          </a:fontRef>
        </p:style>
      </p:cxnSp>
      <p:sp>
        <p:nvSpPr>
          <p:cNvPr id="111" name="Dikdörtgen 110"/>
          <p:cNvSpPr/>
          <p:nvPr/>
        </p:nvSpPr>
        <p:spPr>
          <a:xfrm>
            <a:off x="263563" y="4953630"/>
            <a:ext cx="1080120" cy="7119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smtClean="0"/>
              <a:t>Training</a:t>
            </a:r>
            <a:r>
              <a:rPr lang="en-US" sz="1600" smtClean="0"/>
              <a:t> + Validation</a:t>
            </a:r>
            <a:r>
              <a:rPr lang="tr-TR" sz="1600" smtClean="0"/>
              <a:t> </a:t>
            </a:r>
            <a:r>
              <a:rPr lang="tr-TR" sz="1600"/>
              <a:t>Data</a:t>
            </a:r>
            <a:endParaRPr lang="tr-TR" sz="1600" dirty="0"/>
          </a:p>
        </p:txBody>
      </p:sp>
      <p:sp>
        <p:nvSpPr>
          <p:cNvPr id="115" name="Dikdörtgen 114"/>
          <p:cNvSpPr/>
          <p:nvPr/>
        </p:nvSpPr>
        <p:spPr>
          <a:xfrm>
            <a:off x="1978236" y="4806516"/>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dirty="0" smtClean="0"/>
              <a:t>Learning </a:t>
            </a:r>
            <a:r>
              <a:rPr lang="tr-TR" sz="1600" dirty="0" err="1" smtClean="0"/>
              <a:t>System</a:t>
            </a:r>
            <a:endParaRPr lang="tr-TR" sz="1600" dirty="0"/>
          </a:p>
        </p:txBody>
      </p:sp>
      <p:sp>
        <p:nvSpPr>
          <p:cNvPr id="122" name="Dikdörtgen 121"/>
          <p:cNvSpPr/>
          <p:nvPr/>
        </p:nvSpPr>
        <p:spPr>
          <a:xfrm>
            <a:off x="1823228" y="4071331"/>
            <a:ext cx="1606983"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Best Model Type</a:t>
            </a:r>
            <a:endParaRPr lang="tr-TR" sz="1600" dirty="0"/>
          </a:p>
        </p:txBody>
      </p:sp>
      <p:cxnSp>
        <p:nvCxnSpPr>
          <p:cNvPr id="123" name="Düz Ok Bağlayıcısı 122"/>
          <p:cNvCxnSpPr>
            <a:stCxn id="122" idx="2"/>
          </p:cNvCxnSpPr>
          <p:nvPr/>
        </p:nvCxnSpPr>
        <p:spPr>
          <a:xfrm>
            <a:off x="2626720" y="4421074"/>
            <a:ext cx="2101" cy="359373"/>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24" name="Dikdörtgen 123"/>
          <p:cNvSpPr/>
          <p:nvPr/>
        </p:nvSpPr>
        <p:spPr>
          <a:xfrm>
            <a:off x="1391218" y="6184067"/>
            <a:ext cx="2254156"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Best Model Parameters</a:t>
            </a:r>
            <a:endParaRPr lang="tr-TR" sz="1600" dirty="0"/>
          </a:p>
        </p:txBody>
      </p:sp>
      <p:cxnSp>
        <p:nvCxnSpPr>
          <p:cNvPr id="125" name="Düz Ok Bağlayıcısı 124"/>
          <p:cNvCxnSpPr>
            <a:stCxn id="124" idx="0"/>
            <a:endCxn id="115" idx="2"/>
          </p:cNvCxnSpPr>
          <p:nvPr/>
        </p:nvCxnSpPr>
        <p:spPr>
          <a:xfrm flipV="1">
            <a:off x="2518296" y="5814628"/>
            <a:ext cx="0" cy="369439"/>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26" name="Dikdörtgen 125"/>
          <p:cNvSpPr/>
          <p:nvPr/>
        </p:nvSpPr>
        <p:spPr>
          <a:xfrm>
            <a:off x="3615088" y="5133333"/>
            <a:ext cx="1802252" cy="35250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sz="1600" smtClean="0"/>
              <a:t>Classifier</a:t>
            </a:r>
            <a:r>
              <a:rPr lang="en-US" sz="1600" smtClean="0"/>
              <a:t> T</a:t>
            </a:r>
            <a:r>
              <a:rPr lang="en-US" sz="1600" baseline="-25000" smtClean="0"/>
              <a:t>best</a:t>
            </a:r>
            <a:r>
              <a:rPr lang="en-US" sz="1600" smtClean="0"/>
              <a:t>, P</a:t>
            </a:r>
            <a:r>
              <a:rPr lang="en-US" sz="1600" baseline="-25000"/>
              <a:t>best</a:t>
            </a:r>
            <a:endParaRPr lang="tr-TR" sz="1600" dirty="0"/>
          </a:p>
        </p:txBody>
      </p:sp>
      <p:cxnSp>
        <p:nvCxnSpPr>
          <p:cNvPr id="127" name="Düz Ok Bağlayıcısı 126"/>
          <p:cNvCxnSpPr>
            <a:stCxn id="115" idx="3"/>
            <a:endCxn id="126" idx="1"/>
          </p:cNvCxnSpPr>
          <p:nvPr/>
        </p:nvCxnSpPr>
        <p:spPr>
          <a:xfrm flipV="1">
            <a:off x="3058356" y="5309584"/>
            <a:ext cx="556732" cy="988"/>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131" name="Düz Ok Bağlayıcısı 130"/>
          <p:cNvCxnSpPr>
            <a:stCxn id="134" idx="2"/>
            <a:endCxn id="126" idx="0"/>
          </p:cNvCxnSpPr>
          <p:nvPr/>
        </p:nvCxnSpPr>
        <p:spPr>
          <a:xfrm>
            <a:off x="4514606" y="4719079"/>
            <a:ext cx="1608" cy="414254"/>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34" name="Dikdörtgen 133"/>
          <p:cNvSpPr/>
          <p:nvPr/>
        </p:nvSpPr>
        <p:spPr>
          <a:xfrm>
            <a:off x="3974546" y="4264385"/>
            <a:ext cx="1080120" cy="454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Test</a:t>
            </a:r>
            <a:r>
              <a:rPr lang="tr-TR" sz="1600" smtClean="0"/>
              <a:t> </a:t>
            </a:r>
            <a:r>
              <a:rPr lang="tr-TR" sz="1600"/>
              <a:t>Data</a:t>
            </a:r>
            <a:endParaRPr lang="tr-TR" sz="1600" dirty="0"/>
          </a:p>
        </p:txBody>
      </p:sp>
      <p:sp>
        <p:nvSpPr>
          <p:cNvPr id="138" name="Dikdörtgen 137"/>
          <p:cNvSpPr/>
          <p:nvPr/>
        </p:nvSpPr>
        <p:spPr>
          <a:xfrm>
            <a:off x="6731951" y="4806516"/>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smtClean="0"/>
              <a:t>Evaluation</a:t>
            </a:r>
            <a:r>
              <a:rPr lang="tr-TR" sz="1600" smtClean="0"/>
              <a:t> </a:t>
            </a:r>
            <a:r>
              <a:rPr lang="tr-TR" sz="1600" dirty="0" err="1" smtClean="0"/>
              <a:t>System</a:t>
            </a:r>
            <a:endParaRPr lang="tr-TR" sz="1600" dirty="0"/>
          </a:p>
        </p:txBody>
      </p:sp>
      <p:sp>
        <p:nvSpPr>
          <p:cNvPr id="143" name="Metin kutusu 142"/>
          <p:cNvSpPr txBox="1"/>
          <p:nvPr/>
        </p:nvSpPr>
        <p:spPr>
          <a:xfrm>
            <a:off x="5835401" y="4187146"/>
            <a:ext cx="756938" cy="584775"/>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600" smtClean="0"/>
              <a:t>Actual</a:t>
            </a:r>
            <a:r>
              <a:rPr lang="tr-TR" sz="1600" smtClean="0"/>
              <a:t> </a:t>
            </a:r>
            <a:endParaRPr lang="en-US" sz="1600" smtClean="0"/>
          </a:p>
          <a:p>
            <a:pPr algn="ctr"/>
            <a:r>
              <a:rPr lang="tr-TR" sz="1600" smtClean="0"/>
              <a:t>Labels</a:t>
            </a:r>
            <a:endParaRPr lang="tr-TR" sz="1600" dirty="0"/>
          </a:p>
        </p:txBody>
      </p:sp>
      <p:cxnSp>
        <p:nvCxnSpPr>
          <p:cNvPr id="144" name="Dirsek Bağlayıcısı 143"/>
          <p:cNvCxnSpPr>
            <a:stCxn id="134" idx="3"/>
            <a:endCxn id="138" idx="0"/>
          </p:cNvCxnSpPr>
          <p:nvPr/>
        </p:nvCxnSpPr>
        <p:spPr>
          <a:xfrm>
            <a:off x="5054666" y="4491732"/>
            <a:ext cx="2217345" cy="314784"/>
          </a:xfrm>
          <a:prstGeom prst="bentConnector2">
            <a:avLst/>
          </a:prstGeom>
          <a:ln>
            <a:tailEnd type="arrow"/>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31456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6"/>
                                        </p:tgtEl>
                                        <p:attrNameLst>
                                          <p:attrName>fillcolor</p:attrName>
                                        </p:attrNameLst>
                                      </p:cBhvr>
                                      <p:to>
                                        <a:schemeClr val="accent2"/>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2000" fill="hold"/>
                                        <p:tgtEl>
                                          <p:spTgt spid="15"/>
                                        </p:tgtEl>
                                        <p:attrNameLst>
                                          <p:attrName>fillcolor</p:attrName>
                                        </p:attrNameLst>
                                      </p:cBhvr>
                                      <p:to>
                                        <a:schemeClr val="accent2"/>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barn(inVertical)">
                                      <p:cBhvr>
                                        <p:cTn id="17" dur="500"/>
                                        <p:tgtEl>
                                          <p:spTgt spid="126"/>
                                        </p:tgtEl>
                                      </p:cBhvr>
                                    </p:animEffect>
                                  </p:childTnLst>
                                </p:cTn>
                              </p:par>
                              <p:par>
                                <p:cTn id="18" presetID="16" presetClass="entr" presetSubtype="21"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par>
                                <p:cTn id="24" presetID="16" presetClass="entr" presetSubtype="21"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arn(inVertical)">
                                      <p:cBhvr>
                                        <p:cTn id="26" dur="500"/>
                                        <p:tgtEl>
                                          <p:spTgt spid="33"/>
                                        </p:tgtEl>
                                      </p:cBhvr>
                                    </p:animEffect>
                                  </p:childTnLst>
                                </p:cTn>
                              </p:par>
                              <p:par>
                                <p:cTn id="27" presetID="16" presetClass="entr" presetSubtype="21"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arn(inVertical)">
                                      <p:cBhvr>
                                        <p:cTn id="29" dur="500"/>
                                        <p:tgtEl>
                                          <p:spTgt spid="4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arn(inVertical)">
                                      <p:cBhvr>
                                        <p:cTn id="32" dur="500"/>
                                        <p:tgtEl>
                                          <p:spTgt spid="4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barn(inVertical)">
                                      <p:cBhvr>
                                        <p:cTn id="35" dur="500"/>
                                        <p:tgtEl>
                                          <p:spTgt spid="11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barn(inVertical)">
                                      <p:cBhvr>
                                        <p:cTn id="38" dur="500"/>
                                        <p:tgtEl>
                                          <p:spTgt spid="11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barn(inVertical)">
                                      <p:cBhvr>
                                        <p:cTn id="41" dur="500"/>
                                        <p:tgtEl>
                                          <p:spTgt spid="122"/>
                                        </p:tgtEl>
                                      </p:cBhvr>
                                    </p:animEffect>
                                  </p:childTnLst>
                                </p:cTn>
                              </p:par>
                              <p:par>
                                <p:cTn id="42" presetID="16" presetClass="entr" presetSubtype="21" fill="hold" nodeType="with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barn(inVertical)">
                                      <p:cBhvr>
                                        <p:cTn id="44" dur="500"/>
                                        <p:tgtEl>
                                          <p:spTgt spid="123"/>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barn(inVertical)">
                                      <p:cBhvr>
                                        <p:cTn id="47" dur="500"/>
                                        <p:tgtEl>
                                          <p:spTgt spid="124"/>
                                        </p:tgtEl>
                                      </p:cBhvr>
                                    </p:animEffect>
                                  </p:childTnLst>
                                </p:cTn>
                              </p:par>
                              <p:par>
                                <p:cTn id="48" presetID="16" presetClass="entr" presetSubtype="21"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barn(inVertical)">
                                      <p:cBhvr>
                                        <p:cTn id="50" dur="500"/>
                                        <p:tgtEl>
                                          <p:spTgt spid="125"/>
                                        </p:tgtEl>
                                      </p:cBhvr>
                                    </p:animEffect>
                                  </p:childTnLst>
                                </p:cTn>
                              </p:par>
                              <p:par>
                                <p:cTn id="51" presetID="16" presetClass="entr" presetSubtype="21"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barn(inVertical)">
                                      <p:cBhvr>
                                        <p:cTn id="53" dur="500"/>
                                        <p:tgtEl>
                                          <p:spTgt spid="127"/>
                                        </p:tgtEl>
                                      </p:cBhvr>
                                    </p:animEffect>
                                  </p:childTnLst>
                                </p:cTn>
                              </p:par>
                              <p:par>
                                <p:cTn id="54" presetID="16" presetClass="entr" presetSubtype="21" fill="hold" nodeType="with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barn(inVertical)">
                                      <p:cBhvr>
                                        <p:cTn id="56" dur="500"/>
                                        <p:tgtEl>
                                          <p:spTgt spid="131"/>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animEffect transition="in" filter="barn(inVertical)">
                                      <p:cBhvr>
                                        <p:cTn id="59" dur="500"/>
                                        <p:tgtEl>
                                          <p:spTgt spid="13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barn(inVertical)">
                                      <p:cBhvr>
                                        <p:cTn id="62" dur="500"/>
                                        <p:tgtEl>
                                          <p:spTgt spid="13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barn(inVertical)">
                                      <p:cBhvr>
                                        <p:cTn id="65" dur="500"/>
                                        <p:tgtEl>
                                          <p:spTgt spid="143"/>
                                        </p:tgtEl>
                                      </p:cBhvr>
                                    </p:animEffect>
                                  </p:childTnLst>
                                </p:cTn>
                              </p:par>
                              <p:par>
                                <p:cTn id="66" presetID="16" presetClass="entr" presetSubtype="21" fill="hold" nodeType="with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barn(inVertical)">
                                      <p:cBhvr>
                                        <p:cTn id="6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2" grpId="0"/>
      <p:bldP spid="43" grpId="0"/>
      <p:bldP spid="111" grpId="0" animBg="1"/>
      <p:bldP spid="115" grpId="0" animBg="1"/>
      <p:bldP spid="122" grpId="0" animBg="1"/>
      <p:bldP spid="124" grpId="0" animBg="1"/>
      <p:bldP spid="126" grpId="0" animBg="1"/>
      <p:bldP spid="134" grpId="0" animBg="1"/>
      <p:bldP spid="138" grpId="0" animBg="1"/>
      <p:bldP spid="1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Overfitting</a:t>
            </a:r>
            <a:endParaRPr lang="tr-TR" dirty="0"/>
          </a:p>
        </p:txBody>
      </p:sp>
      <p:sp>
        <p:nvSpPr>
          <p:cNvPr id="3" name="İçerik Yer Tutucusu 2"/>
          <p:cNvSpPr>
            <a:spLocks noGrp="1"/>
          </p:cNvSpPr>
          <p:nvPr>
            <p:ph idx="1"/>
          </p:nvPr>
        </p:nvSpPr>
        <p:spPr/>
        <p:txBody>
          <a:bodyPr>
            <a:normAutofit/>
          </a:bodyPr>
          <a:lstStyle/>
          <a:p>
            <a:pPr>
              <a:lnSpc>
                <a:spcPct val="110000"/>
              </a:lnSpc>
            </a:pPr>
            <a:r>
              <a:rPr lang="tr-TR" sz="2800" dirty="0" smtClean="0"/>
              <a:t>Overfitting problem</a:t>
            </a:r>
          </a:p>
          <a:p>
            <a:pPr lvl="1" algn="just">
              <a:lnSpc>
                <a:spcPct val="110000"/>
              </a:lnSpc>
            </a:pPr>
            <a:r>
              <a:rPr lang="tr-TR" sz="2400" dirty="0" smtClean="0"/>
              <a:t>Learning </a:t>
            </a:r>
            <a:r>
              <a:rPr lang="tr-TR" sz="2400" dirty="0" err="1" smtClean="0"/>
              <a:t>the</a:t>
            </a:r>
            <a:r>
              <a:rPr lang="tr-TR" sz="2400" dirty="0" smtClean="0"/>
              <a:t> </a:t>
            </a:r>
            <a:r>
              <a:rPr lang="tr-TR" sz="2400" dirty="0" err="1" smtClean="0"/>
              <a:t>hypothesis</a:t>
            </a:r>
            <a:r>
              <a:rPr lang="tr-TR" sz="2400" dirty="0" smtClean="0"/>
              <a:t> </a:t>
            </a:r>
            <a:r>
              <a:rPr lang="tr-TR" sz="2400" dirty="0" err="1" smtClean="0"/>
              <a:t>parameters</a:t>
            </a:r>
            <a:r>
              <a:rPr lang="tr-TR" sz="2400" dirty="0" smtClean="0"/>
              <a:t> </a:t>
            </a:r>
            <a:r>
              <a:rPr lang="tr-TR" sz="2400" dirty="0" err="1" smtClean="0"/>
              <a:t>so</a:t>
            </a:r>
            <a:r>
              <a:rPr lang="tr-TR" sz="2400" dirty="0" smtClean="0"/>
              <a:t> </a:t>
            </a:r>
            <a:r>
              <a:rPr lang="tr-TR" sz="2400" dirty="0" err="1" smtClean="0"/>
              <a:t>that</a:t>
            </a:r>
            <a:r>
              <a:rPr lang="tr-TR" sz="2400" dirty="0" smtClean="0"/>
              <a:t> </a:t>
            </a:r>
            <a:r>
              <a:rPr lang="tr-TR" sz="2400" dirty="0" err="1" smtClean="0"/>
              <a:t>hypothesis</a:t>
            </a:r>
            <a:r>
              <a:rPr lang="tr-TR" sz="2400" dirty="0" smtClean="0"/>
              <a:t> </a:t>
            </a:r>
            <a:r>
              <a:rPr lang="tr-TR" sz="2400" dirty="0" err="1" smtClean="0"/>
              <a:t>fits</a:t>
            </a:r>
            <a:r>
              <a:rPr lang="tr-TR" sz="2400" dirty="0" smtClean="0"/>
              <a:t> </a:t>
            </a:r>
            <a:r>
              <a:rPr lang="tr-TR" sz="2400" dirty="0" err="1" smtClean="0"/>
              <a:t>the</a:t>
            </a:r>
            <a:r>
              <a:rPr lang="tr-TR" sz="2400" dirty="0" smtClean="0"/>
              <a:t> </a:t>
            </a:r>
            <a:r>
              <a:rPr lang="tr-TR" sz="2400" dirty="0" err="1" smtClean="0"/>
              <a:t>training</a:t>
            </a:r>
            <a:r>
              <a:rPr lang="tr-TR" sz="2400" dirty="0" smtClean="0"/>
              <a:t> </a:t>
            </a:r>
            <a:r>
              <a:rPr lang="tr-TR" sz="2400" dirty="0" err="1" smtClean="0"/>
              <a:t>dataset</a:t>
            </a:r>
            <a:r>
              <a:rPr lang="tr-TR" sz="2400" dirty="0" smtClean="0"/>
              <a:t> </a:t>
            </a:r>
            <a:r>
              <a:rPr lang="tr-TR" sz="2400" dirty="0" err="1" smtClean="0"/>
              <a:t>too</a:t>
            </a:r>
            <a:r>
              <a:rPr lang="tr-TR" sz="2400" dirty="0" smtClean="0"/>
              <a:t> </a:t>
            </a:r>
            <a:r>
              <a:rPr lang="tr-TR" sz="2400" dirty="0" err="1" smtClean="0"/>
              <a:t>much</a:t>
            </a:r>
            <a:endParaRPr lang="tr-TR" sz="2400" dirty="0" smtClean="0"/>
          </a:p>
          <a:p>
            <a:pPr lvl="1" algn="just">
              <a:lnSpc>
                <a:spcPct val="110000"/>
              </a:lnSpc>
            </a:pPr>
            <a:r>
              <a:rPr lang="tr-TR" sz="2400" dirty="0" err="1" smtClean="0"/>
              <a:t>Then</a:t>
            </a:r>
            <a:r>
              <a:rPr lang="tr-TR" sz="2400" dirty="0" smtClean="0"/>
              <a:t> </a:t>
            </a:r>
            <a:r>
              <a:rPr lang="tr-TR" sz="2400" dirty="0" err="1" smtClean="0"/>
              <a:t>prediction</a:t>
            </a:r>
            <a:r>
              <a:rPr lang="tr-TR" sz="2400" dirty="0" smtClean="0"/>
              <a:t> </a:t>
            </a:r>
            <a:r>
              <a:rPr lang="tr-TR" sz="2400" dirty="0" err="1" smtClean="0"/>
              <a:t>performance</a:t>
            </a:r>
            <a:r>
              <a:rPr lang="tr-TR" sz="2400" dirty="0" smtClean="0"/>
              <a:t> </a:t>
            </a:r>
            <a:r>
              <a:rPr lang="tr-TR" sz="2400" dirty="0" err="1" smtClean="0"/>
              <a:t>over</a:t>
            </a:r>
            <a:r>
              <a:rPr lang="tr-TR" sz="2400" dirty="0" smtClean="0"/>
              <a:t> test </a:t>
            </a:r>
            <a:r>
              <a:rPr lang="tr-TR" sz="2400" dirty="0" err="1" smtClean="0"/>
              <a:t>dataset</a:t>
            </a:r>
            <a:r>
              <a:rPr lang="tr-TR" sz="2400" dirty="0"/>
              <a:t> </a:t>
            </a:r>
            <a:r>
              <a:rPr lang="tr-TR" sz="2400" dirty="0" err="1" smtClean="0"/>
              <a:t>falls</a:t>
            </a:r>
            <a:r>
              <a:rPr lang="tr-TR" sz="2400" dirty="0" smtClean="0"/>
              <a:t> </a:t>
            </a:r>
            <a:r>
              <a:rPr lang="tr-TR" sz="2400" dirty="0" err="1" smtClean="0"/>
              <a:t>down</a:t>
            </a:r>
            <a:endParaRPr lang="tr-TR" sz="2400" dirty="0"/>
          </a:p>
          <a:p>
            <a:pPr>
              <a:lnSpc>
                <a:spcPct val="110000"/>
              </a:lnSpc>
            </a:pPr>
            <a:r>
              <a:rPr lang="tr-TR" sz="2800" dirty="0" err="1" smtClean="0"/>
              <a:t>Mostly</a:t>
            </a:r>
            <a:r>
              <a:rPr lang="tr-TR" sz="2800" dirty="0" smtClean="0"/>
              <a:t> it is </a:t>
            </a:r>
            <a:r>
              <a:rPr lang="tr-TR" sz="2800" dirty="0" err="1" smtClean="0"/>
              <a:t>the</a:t>
            </a:r>
            <a:r>
              <a:rPr lang="tr-TR" sz="2800" dirty="0" smtClean="0"/>
              <a:t> </a:t>
            </a:r>
            <a:r>
              <a:rPr lang="tr-TR" sz="2800" dirty="0" err="1" smtClean="0"/>
              <a:t>reason</a:t>
            </a:r>
            <a:r>
              <a:rPr lang="tr-TR" sz="2800" dirty="0" smtClean="0"/>
              <a:t> of </a:t>
            </a:r>
            <a:r>
              <a:rPr lang="tr-TR" sz="2800" dirty="0" err="1" smtClean="0"/>
              <a:t>poor</a:t>
            </a:r>
            <a:r>
              <a:rPr lang="tr-TR" sz="2800" dirty="0" smtClean="0"/>
              <a:t> </a:t>
            </a:r>
            <a:r>
              <a:rPr lang="tr-TR" sz="2800" dirty="0" err="1" smtClean="0"/>
              <a:t>performance</a:t>
            </a:r>
            <a:r>
              <a:rPr lang="tr-TR" sz="2800" dirty="0" smtClean="0"/>
              <a:t> in </a:t>
            </a:r>
            <a:r>
              <a:rPr lang="tr-TR" sz="2800" dirty="0" err="1" smtClean="0"/>
              <a:t>learning</a:t>
            </a:r>
            <a:r>
              <a:rPr lang="tr-TR" sz="2800" dirty="0" smtClean="0"/>
              <a:t> </a:t>
            </a:r>
            <a:r>
              <a:rPr lang="tr-TR" sz="2800" dirty="0" err="1" smtClean="0"/>
              <a:t>systems</a:t>
            </a:r>
            <a:endParaRPr lang="tr-TR" sz="2800" dirty="0" smtClean="0"/>
          </a:p>
          <a:p>
            <a:pPr>
              <a:lnSpc>
                <a:spcPct val="110000"/>
              </a:lnSpc>
            </a:pPr>
            <a:r>
              <a:rPr lang="tr-TR" sz="2800" dirty="0" err="1" smtClean="0"/>
              <a:t>Possible</a:t>
            </a:r>
            <a:r>
              <a:rPr lang="tr-TR" sz="2800" dirty="0" smtClean="0"/>
              <a:t> </a:t>
            </a:r>
            <a:r>
              <a:rPr lang="tr-TR" sz="2800" dirty="0" err="1" smtClean="0"/>
              <a:t>for</a:t>
            </a:r>
            <a:r>
              <a:rPr lang="tr-TR" sz="2800" dirty="0" smtClean="0"/>
              <a:t> </a:t>
            </a:r>
            <a:r>
              <a:rPr lang="tr-TR" sz="2800" dirty="0" err="1" smtClean="0"/>
              <a:t>both</a:t>
            </a:r>
            <a:r>
              <a:rPr lang="tr-TR" sz="2800" dirty="0" smtClean="0"/>
              <a:t> </a:t>
            </a:r>
            <a:r>
              <a:rPr lang="tr-TR" sz="2800" dirty="0" err="1" smtClean="0"/>
              <a:t>regression</a:t>
            </a:r>
            <a:r>
              <a:rPr lang="tr-TR" sz="2800" dirty="0" smtClean="0"/>
              <a:t> </a:t>
            </a:r>
            <a:r>
              <a:rPr lang="tr-TR" sz="2800" dirty="0" err="1" smtClean="0"/>
              <a:t>and</a:t>
            </a:r>
            <a:r>
              <a:rPr lang="tr-TR" sz="2800" dirty="0" smtClean="0"/>
              <a:t> </a:t>
            </a:r>
            <a:r>
              <a:rPr lang="tr-TR" sz="2800" dirty="0" err="1"/>
              <a:t>classification</a:t>
            </a:r>
            <a:r>
              <a:rPr lang="tr-TR" sz="2800" dirty="0"/>
              <a:t> </a:t>
            </a:r>
            <a:r>
              <a:rPr lang="tr-TR" sz="2800" dirty="0" err="1" smtClean="0"/>
              <a:t>problems</a:t>
            </a:r>
            <a:endParaRPr lang="tr-TR" sz="2800" dirty="0"/>
          </a:p>
        </p:txBody>
      </p:sp>
    </p:spTree>
    <p:extLst>
      <p:ext uri="{BB962C8B-B14F-4D97-AF65-F5344CB8AC3E}">
        <p14:creationId xmlns:p14="http://schemas.microsoft.com/office/powerpoint/2010/main" val="173347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AdaBoost</a:t>
            </a:r>
            <a:r>
              <a:rPr lang="tr-TR" dirty="0" smtClean="0"/>
              <a:t> Training</a:t>
            </a:r>
            <a:endParaRPr lang="tr-TR" dirty="0"/>
          </a:p>
        </p:txBody>
      </p:sp>
      <p:sp>
        <p:nvSpPr>
          <p:cNvPr id="3" name="İçerik Yer Tutucusu 2"/>
          <p:cNvSpPr>
            <a:spLocks noGrp="1"/>
          </p:cNvSpPr>
          <p:nvPr>
            <p:ph idx="1"/>
          </p:nvPr>
        </p:nvSpPr>
        <p:spPr>
          <a:xfrm>
            <a:off x="457200" y="1600200"/>
            <a:ext cx="8229600" cy="4781128"/>
          </a:xfrm>
        </p:spPr>
        <p:txBody>
          <a:bodyPr>
            <a:normAutofit fontScale="70000" lnSpcReduction="20000"/>
          </a:bodyPr>
          <a:lstStyle/>
          <a:p>
            <a:pPr>
              <a:spcAft>
                <a:spcPts val="600"/>
              </a:spcAft>
            </a:pPr>
            <a:r>
              <a:rPr lang="tr-TR" dirty="0" err="1" smtClean="0"/>
              <a:t>Bootstrapping</a:t>
            </a:r>
            <a:r>
              <a:rPr lang="tr-TR" dirty="0" smtClean="0"/>
              <a:t> </a:t>
            </a:r>
            <a:r>
              <a:rPr lang="tr-TR" dirty="0" err="1" smtClean="0"/>
              <a:t>method</a:t>
            </a:r>
            <a:endParaRPr lang="tr-TR" dirty="0" smtClean="0"/>
          </a:p>
          <a:p>
            <a:pPr lvl="1">
              <a:lnSpc>
                <a:spcPct val="120000"/>
              </a:lnSpc>
              <a:spcAft>
                <a:spcPts val="600"/>
              </a:spcAft>
            </a:pPr>
            <a:r>
              <a:rPr lang="tr-TR" dirty="0" smtClean="0"/>
              <a:t>Data set </a:t>
            </a:r>
            <a:r>
              <a:rPr lang="tr-TR" dirty="0" err="1" smtClean="0"/>
              <a:t>for</a:t>
            </a:r>
            <a:r>
              <a:rPr lang="tr-TR" dirty="0" smtClean="0"/>
              <a:t> </a:t>
            </a:r>
            <a:r>
              <a:rPr lang="tr-TR" dirty="0" err="1" smtClean="0"/>
              <a:t>training</a:t>
            </a:r>
            <a:r>
              <a:rPr lang="tr-TR" dirty="0" smtClean="0"/>
              <a:t> </a:t>
            </a:r>
            <a:r>
              <a:rPr lang="tr-TR" dirty="0" err="1" smtClean="0"/>
              <a:t>the</a:t>
            </a:r>
            <a:r>
              <a:rPr lang="tr-TR" dirty="0" smtClean="0"/>
              <a:t> model is </a:t>
            </a:r>
            <a:r>
              <a:rPr lang="tr-TR" dirty="0" err="1" smtClean="0"/>
              <a:t>augmented</a:t>
            </a:r>
            <a:r>
              <a:rPr lang="tr-TR" dirty="0" smtClean="0"/>
              <a:t> </a:t>
            </a:r>
            <a:r>
              <a:rPr lang="tr-TR" dirty="0" err="1" smtClean="0"/>
              <a:t>replicating</a:t>
            </a:r>
            <a:r>
              <a:rPr lang="tr-TR" dirty="0" smtClean="0"/>
              <a:t> </a:t>
            </a:r>
            <a:r>
              <a:rPr lang="tr-TR" dirty="0" err="1" smtClean="0"/>
              <a:t>the</a:t>
            </a:r>
            <a:r>
              <a:rPr lang="tr-TR" dirty="0" smtClean="0"/>
              <a:t> </a:t>
            </a:r>
            <a:r>
              <a:rPr lang="tr-TR" dirty="0" err="1" smtClean="0"/>
              <a:t>samples</a:t>
            </a:r>
            <a:r>
              <a:rPr lang="tr-TR" dirty="0" smtClean="0"/>
              <a:t> </a:t>
            </a:r>
            <a:r>
              <a:rPr lang="tr-TR" dirty="0" err="1" smtClean="0"/>
              <a:t>within</a:t>
            </a:r>
            <a:r>
              <a:rPr lang="tr-TR" dirty="0" smtClean="0"/>
              <a:t> </a:t>
            </a:r>
            <a:r>
              <a:rPr lang="tr-TR" dirty="0" err="1" smtClean="0"/>
              <a:t>dataset</a:t>
            </a:r>
            <a:endParaRPr lang="tr-TR" dirty="0" smtClean="0"/>
          </a:p>
          <a:p>
            <a:pPr>
              <a:spcAft>
                <a:spcPts val="600"/>
              </a:spcAft>
            </a:pPr>
            <a:r>
              <a:rPr lang="tr-TR" dirty="0" err="1" smtClean="0"/>
              <a:t>Bagging</a:t>
            </a:r>
            <a:r>
              <a:rPr lang="tr-TR" dirty="0" smtClean="0">
                <a:sym typeface="Wingdings" pitchFamily="2" charset="2"/>
              </a:rPr>
              <a:t> </a:t>
            </a:r>
            <a:r>
              <a:rPr lang="tr-TR" dirty="0" err="1" smtClean="0">
                <a:sym typeface="Wingdings" pitchFamily="2" charset="2"/>
              </a:rPr>
              <a:t>Bootstrap</a:t>
            </a:r>
            <a:r>
              <a:rPr lang="tr-TR" dirty="0" smtClean="0">
                <a:sym typeface="Wingdings" pitchFamily="2" charset="2"/>
              </a:rPr>
              <a:t> </a:t>
            </a:r>
            <a:r>
              <a:rPr lang="tr-TR" dirty="0" err="1" smtClean="0">
                <a:sym typeface="Wingdings" pitchFamily="2" charset="2"/>
              </a:rPr>
              <a:t>aggregation</a:t>
            </a:r>
            <a:endParaRPr lang="tr-TR" dirty="0" smtClean="0"/>
          </a:p>
          <a:p>
            <a:pPr>
              <a:spcAft>
                <a:spcPts val="600"/>
              </a:spcAft>
            </a:pPr>
            <a:r>
              <a:rPr lang="tr-TR" dirty="0" err="1" smtClean="0"/>
              <a:t>AdaBoost</a:t>
            </a:r>
            <a:r>
              <a:rPr lang="tr-TR" dirty="0" smtClean="0"/>
              <a:t> </a:t>
            </a:r>
            <a:r>
              <a:rPr lang="tr-TR" dirty="0" err="1" smtClean="0"/>
              <a:t>Algorithm</a:t>
            </a:r>
            <a:r>
              <a:rPr lang="tr-TR" dirty="0" smtClean="0"/>
              <a:t>:</a:t>
            </a:r>
          </a:p>
          <a:p>
            <a:pPr marL="0" indent="0">
              <a:spcAft>
                <a:spcPts val="600"/>
              </a:spcAft>
              <a:buNone/>
            </a:pPr>
            <a:r>
              <a:rPr lang="tr-TR" sz="2900" dirty="0"/>
              <a:t>             </a:t>
            </a:r>
            <a:r>
              <a:rPr lang="tr-TR" sz="2900" dirty="0" smtClean="0"/>
              <a:t> M: </a:t>
            </a:r>
            <a:r>
              <a:rPr lang="tr-TR" sz="2900" dirty="0" err="1"/>
              <a:t>number</a:t>
            </a:r>
            <a:r>
              <a:rPr lang="tr-TR" sz="2900" dirty="0"/>
              <a:t> of </a:t>
            </a:r>
            <a:r>
              <a:rPr lang="tr-TR" sz="2900" dirty="0" err="1"/>
              <a:t>different</a:t>
            </a:r>
            <a:r>
              <a:rPr lang="tr-TR" sz="2900" dirty="0"/>
              <a:t> </a:t>
            </a:r>
            <a:r>
              <a:rPr lang="tr-TR" sz="2900" dirty="0" err="1"/>
              <a:t>models</a:t>
            </a:r>
            <a:endParaRPr lang="tr-TR" sz="2900" dirty="0"/>
          </a:p>
          <a:p>
            <a:pPr lvl="1">
              <a:spcAft>
                <a:spcPts val="600"/>
              </a:spcAft>
            </a:pPr>
            <a:r>
              <a:rPr lang="tr-TR" dirty="0" err="1" smtClean="0"/>
              <a:t>for</a:t>
            </a:r>
            <a:r>
              <a:rPr lang="tr-TR" dirty="0" smtClean="0"/>
              <a:t> m=1 </a:t>
            </a:r>
            <a:r>
              <a:rPr lang="tr-TR" dirty="0" err="1" smtClean="0"/>
              <a:t>to</a:t>
            </a:r>
            <a:r>
              <a:rPr lang="tr-TR" dirty="0" smtClean="0"/>
              <a:t> M</a:t>
            </a:r>
          </a:p>
          <a:p>
            <a:pPr marL="914400" lvl="2" indent="0">
              <a:spcAft>
                <a:spcPts val="600"/>
              </a:spcAft>
              <a:buNone/>
            </a:pPr>
            <a:r>
              <a:rPr lang="tr-TR" dirty="0" smtClean="0"/>
              <a:t>Select </a:t>
            </a:r>
            <a:r>
              <a:rPr lang="tr-TR" dirty="0" err="1" smtClean="0"/>
              <a:t>subset</a:t>
            </a:r>
            <a:r>
              <a:rPr lang="tr-TR" dirty="0" smtClean="0"/>
              <a:t> </a:t>
            </a:r>
            <a:r>
              <a:rPr lang="tr-TR" dirty="0" err="1" smtClean="0"/>
              <a:t>S</a:t>
            </a:r>
            <a:r>
              <a:rPr lang="tr-TR" baseline="-25000" dirty="0" err="1" smtClean="0"/>
              <a:t>m</a:t>
            </a:r>
            <a:r>
              <a:rPr lang="tr-TR" dirty="0" smtClean="0"/>
              <a:t> </a:t>
            </a:r>
            <a:r>
              <a:rPr lang="tr-TR" dirty="0" err="1" smtClean="0"/>
              <a:t>from</a:t>
            </a:r>
            <a:r>
              <a:rPr lang="tr-TR" dirty="0" smtClean="0"/>
              <a:t> </a:t>
            </a:r>
            <a:r>
              <a:rPr lang="tr-TR" dirty="0" err="1" smtClean="0"/>
              <a:t>dataset</a:t>
            </a:r>
            <a:r>
              <a:rPr lang="tr-TR" dirty="0" smtClean="0"/>
              <a:t> </a:t>
            </a:r>
            <a:r>
              <a:rPr lang="tr-TR" dirty="0" err="1" smtClean="0"/>
              <a:t>using</a:t>
            </a:r>
            <a:r>
              <a:rPr lang="tr-TR" dirty="0" smtClean="0"/>
              <a:t> </a:t>
            </a:r>
            <a:r>
              <a:rPr lang="tr-TR" dirty="0" err="1" smtClean="0"/>
              <a:t>bootstrap</a:t>
            </a:r>
            <a:r>
              <a:rPr lang="tr-TR" dirty="0" smtClean="0"/>
              <a:t> </a:t>
            </a:r>
            <a:r>
              <a:rPr lang="tr-TR" dirty="0" err="1" smtClean="0"/>
              <a:t>method</a:t>
            </a:r>
            <a:endParaRPr lang="tr-TR" dirty="0" smtClean="0"/>
          </a:p>
          <a:p>
            <a:pPr marL="914400" lvl="2" indent="0">
              <a:spcAft>
                <a:spcPts val="600"/>
              </a:spcAft>
              <a:buNone/>
            </a:pPr>
            <a:r>
              <a:rPr lang="tr-TR" dirty="0" smtClean="0"/>
              <a:t>Train </a:t>
            </a:r>
            <a:r>
              <a:rPr lang="tr-TR" dirty="0" err="1" smtClean="0"/>
              <a:t>classifier</a:t>
            </a:r>
            <a:r>
              <a:rPr lang="tr-TR" dirty="0" smtClean="0"/>
              <a:t> C</a:t>
            </a:r>
            <a:r>
              <a:rPr lang="tr-TR" baseline="-25000" dirty="0" smtClean="0"/>
              <a:t>m</a:t>
            </a:r>
            <a:r>
              <a:rPr lang="tr-TR" dirty="0" smtClean="0"/>
              <a:t> </a:t>
            </a:r>
            <a:r>
              <a:rPr lang="tr-TR" dirty="0" err="1" smtClean="0"/>
              <a:t>using</a:t>
            </a:r>
            <a:r>
              <a:rPr lang="tr-TR" dirty="0" smtClean="0"/>
              <a:t> </a:t>
            </a:r>
            <a:r>
              <a:rPr lang="tr-TR" dirty="0" err="1" smtClean="0"/>
              <a:t>the</a:t>
            </a:r>
            <a:r>
              <a:rPr lang="tr-TR" dirty="0" smtClean="0"/>
              <a:t> </a:t>
            </a:r>
            <a:r>
              <a:rPr lang="tr-TR" dirty="0" err="1" smtClean="0"/>
              <a:t>subset</a:t>
            </a:r>
            <a:r>
              <a:rPr lang="tr-TR" dirty="0"/>
              <a:t>  </a:t>
            </a:r>
            <a:r>
              <a:rPr lang="tr-TR" dirty="0" err="1" smtClean="0"/>
              <a:t>S</a:t>
            </a:r>
            <a:r>
              <a:rPr lang="tr-TR" baseline="-25000" dirty="0" err="1" smtClean="0"/>
              <a:t>m</a:t>
            </a:r>
            <a:endParaRPr lang="tr-TR" dirty="0" smtClean="0"/>
          </a:p>
          <a:p>
            <a:pPr lvl="1">
              <a:spcAft>
                <a:spcPts val="600"/>
              </a:spcAft>
            </a:pPr>
            <a:r>
              <a:rPr lang="tr-TR" dirty="0" err="1" smtClean="0"/>
              <a:t>For</a:t>
            </a:r>
            <a:r>
              <a:rPr lang="tr-TR" dirty="0" smtClean="0"/>
              <a:t> </a:t>
            </a:r>
            <a:r>
              <a:rPr lang="tr-TR" dirty="0" err="1" smtClean="0"/>
              <a:t>each</a:t>
            </a:r>
            <a:r>
              <a:rPr lang="tr-TR" dirty="0" smtClean="0"/>
              <a:t> test </a:t>
            </a:r>
            <a:r>
              <a:rPr lang="tr-TR" dirty="0" err="1" smtClean="0"/>
              <a:t>sample</a:t>
            </a:r>
            <a:endParaRPr lang="tr-TR" dirty="0" smtClean="0"/>
          </a:p>
          <a:p>
            <a:pPr marL="914400" lvl="2" indent="0">
              <a:spcAft>
                <a:spcPts val="600"/>
              </a:spcAft>
              <a:buNone/>
            </a:pPr>
            <a:r>
              <a:rPr lang="tr-TR" smtClean="0"/>
              <a:t>for </a:t>
            </a:r>
            <a:r>
              <a:rPr lang="tr-TR" dirty="0"/>
              <a:t>m=1 </a:t>
            </a:r>
            <a:r>
              <a:rPr lang="tr-TR" err="1"/>
              <a:t>to</a:t>
            </a:r>
            <a:r>
              <a:rPr lang="tr-TR"/>
              <a:t> </a:t>
            </a:r>
            <a:r>
              <a:rPr lang="tr-TR" smtClean="0"/>
              <a:t>M</a:t>
            </a:r>
            <a:r>
              <a:rPr lang="en-US" smtClean="0"/>
              <a:t> o</a:t>
            </a:r>
            <a:r>
              <a:rPr lang="tr-TR" smtClean="0"/>
              <a:t>btain </a:t>
            </a:r>
            <a:r>
              <a:rPr lang="tr-TR"/>
              <a:t>class label of C</a:t>
            </a:r>
            <a:r>
              <a:rPr lang="tr-TR" baseline="-25000"/>
              <a:t>m</a:t>
            </a:r>
            <a:r>
              <a:rPr lang="tr-TR"/>
              <a:t> classifier for the test sample </a:t>
            </a:r>
            <a:endParaRPr lang="tr-TR" dirty="0" smtClean="0"/>
          </a:p>
          <a:p>
            <a:pPr marL="914400" lvl="2" indent="0">
              <a:spcAft>
                <a:spcPts val="600"/>
              </a:spcAft>
              <a:buNone/>
            </a:pPr>
            <a:r>
              <a:rPr lang="tr-TR" dirty="0" err="1" smtClean="0"/>
              <a:t>The</a:t>
            </a:r>
            <a:r>
              <a:rPr lang="tr-TR" dirty="0" smtClean="0"/>
              <a:t> </a:t>
            </a:r>
            <a:r>
              <a:rPr lang="tr-TR" dirty="0" err="1" smtClean="0"/>
              <a:t>class</a:t>
            </a:r>
            <a:r>
              <a:rPr lang="tr-TR" dirty="0" smtClean="0"/>
              <a:t> </a:t>
            </a:r>
            <a:r>
              <a:rPr lang="tr-TR" dirty="0" err="1" smtClean="0"/>
              <a:t>label</a:t>
            </a:r>
            <a:r>
              <a:rPr lang="tr-TR" dirty="0" smtClean="0"/>
              <a:t> </a:t>
            </a:r>
            <a:r>
              <a:rPr lang="tr-TR" dirty="0" err="1" smtClean="0"/>
              <a:t>with</a:t>
            </a:r>
            <a:r>
              <a:rPr lang="tr-TR" dirty="0" smtClean="0"/>
              <a:t> </a:t>
            </a:r>
            <a:r>
              <a:rPr lang="tr-TR" dirty="0" err="1" smtClean="0"/>
              <a:t>the</a:t>
            </a:r>
            <a:r>
              <a:rPr lang="tr-TR" dirty="0" smtClean="0"/>
              <a:t> </a:t>
            </a:r>
            <a:r>
              <a:rPr lang="tr-TR" dirty="0" err="1" smtClean="0"/>
              <a:t>highest</a:t>
            </a:r>
            <a:r>
              <a:rPr lang="tr-TR" dirty="0"/>
              <a:t> rate is </a:t>
            </a:r>
            <a:r>
              <a:rPr lang="tr-TR" dirty="0" err="1" smtClean="0"/>
              <a:t>assigned</a:t>
            </a:r>
            <a:r>
              <a:rPr lang="tr-TR" dirty="0" smtClean="0"/>
              <a:t> </a:t>
            </a:r>
            <a:r>
              <a:rPr lang="tr-TR" dirty="0" err="1" smtClean="0"/>
              <a:t>to</a:t>
            </a:r>
            <a:r>
              <a:rPr lang="tr-TR" dirty="0" smtClean="0"/>
              <a:t> </a:t>
            </a:r>
            <a:r>
              <a:rPr lang="tr-TR" dirty="0" err="1" smtClean="0"/>
              <a:t>the</a:t>
            </a:r>
            <a:r>
              <a:rPr lang="tr-TR" dirty="0" smtClean="0"/>
              <a:t> test </a:t>
            </a:r>
            <a:r>
              <a:rPr lang="tr-TR" dirty="0" err="1" smtClean="0"/>
              <a:t>sample</a:t>
            </a:r>
            <a:endParaRPr lang="tr-TR" dirty="0" smtClean="0"/>
          </a:p>
          <a:p>
            <a:pPr marL="914400" lvl="2" indent="0">
              <a:spcAft>
                <a:spcPts val="600"/>
              </a:spcAft>
              <a:buNone/>
            </a:pPr>
            <a:r>
              <a:rPr lang="tr-TR" dirty="0" smtClean="0"/>
              <a:t> </a:t>
            </a:r>
            <a:endParaRPr lang="tr-TR" dirty="0"/>
          </a:p>
        </p:txBody>
      </p:sp>
    </p:spTree>
    <p:extLst>
      <p:ext uri="{BB962C8B-B14F-4D97-AF65-F5344CB8AC3E}">
        <p14:creationId xmlns:p14="http://schemas.microsoft.com/office/powerpoint/2010/main" val="3137125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AdaBoost</a:t>
            </a:r>
            <a:r>
              <a:rPr lang="tr-TR" dirty="0"/>
              <a:t> Training</a:t>
            </a:r>
          </a:p>
        </p:txBody>
      </p:sp>
      <p:sp>
        <p:nvSpPr>
          <p:cNvPr id="3" name="İçerik Yer Tutucusu 2"/>
          <p:cNvSpPr>
            <a:spLocks noGrp="1"/>
          </p:cNvSpPr>
          <p:nvPr>
            <p:ph idx="1"/>
          </p:nvPr>
        </p:nvSpPr>
        <p:spPr>
          <a:xfrm>
            <a:off x="3905679" y="3058663"/>
            <a:ext cx="288862" cy="606961"/>
          </a:xfr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pPr marL="0" indent="0">
              <a:lnSpc>
                <a:spcPct val="30000"/>
              </a:lnSpc>
              <a:spcBef>
                <a:spcPts val="0"/>
              </a:spcBef>
              <a:buNone/>
            </a:pPr>
            <a:r>
              <a:rPr lang="tr-TR" dirty="0" smtClean="0"/>
              <a:t>.</a:t>
            </a:r>
            <a:endParaRPr lang="tr-TR" dirty="0"/>
          </a:p>
          <a:p>
            <a:pPr marL="0" indent="0">
              <a:lnSpc>
                <a:spcPct val="30000"/>
              </a:lnSpc>
              <a:spcBef>
                <a:spcPts val="0"/>
              </a:spcBef>
              <a:buNone/>
            </a:pPr>
            <a:r>
              <a:rPr lang="tr-TR" dirty="0" smtClean="0"/>
              <a:t>.</a:t>
            </a:r>
            <a:endParaRPr lang="tr-TR" dirty="0"/>
          </a:p>
          <a:p>
            <a:pPr marL="0" indent="0">
              <a:lnSpc>
                <a:spcPct val="30000"/>
              </a:lnSpc>
              <a:spcBef>
                <a:spcPts val="0"/>
              </a:spcBef>
              <a:buNone/>
            </a:pPr>
            <a:r>
              <a:rPr lang="tr-TR" dirty="0"/>
              <a:t>.</a:t>
            </a:r>
          </a:p>
        </p:txBody>
      </p:sp>
      <p:sp>
        <p:nvSpPr>
          <p:cNvPr id="4" name="Dikdörtgen 3"/>
          <p:cNvSpPr/>
          <p:nvPr/>
        </p:nvSpPr>
        <p:spPr>
          <a:xfrm>
            <a:off x="1400207" y="2225424"/>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Bagging</a:t>
            </a:r>
            <a:endParaRPr lang="tr-TR" dirty="0"/>
          </a:p>
        </p:txBody>
      </p:sp>
      <p:sp>
        <p:nvSpPr>
          <p:cNvPr id="5" name="Metin kutusu 4"/>
          <p:cNvSpPr txBox="1"/>
          <p:nvPr/>
        </p:nvSpPr>
        <p:spPr>
          <a:xfrm>
            <a:off x="174" y="2398209"/>
            <a:ext cx="1415837"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r>
              <a:rPr lang="tr-TR" dirty="0"/>
              <a:t>Training Data</a:t>
            </a:r>
          </a:p>
        </p:txBody>
      </p:sp>
      <p:cxnSp>
        <p:nvCxnSpPr>
          <p:cNvPr id="7" name="Düz Ok Bağlayıcısı 6"/>
          <p:cNvCxnSpPr/>
          <p:nvPr/>
        </p:nvCxnSpPr>
        <p:spPr>
          <a:xfrm>
            <a:off x="81256" y="2767541"/>
            <a:ext cx="1318951"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8" name="Düz Ok Bağlayıcısı 7"/>
          <p:cNvCxnSpPr>
            <a:endCxn id="10" idx="1"/>
          </p:cNvCxnSpPr>
          <p:nvPr/>
        </p:nvCxnSpPr>
        <p:spPr>
          <a:xfrm flipV="1">
            <a:off x="2515837" y="2408004"/>
            <a:ext cx="471987" cy="8657"/>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0" name="Dikdörtgen 9"/>
          <p:cNvSpPr/>
          <p:nvPr/>
        </p:nvSpPr>
        <p:spPr>
          <a:xfrm>
            <a:off x="2987824" y="2233132"/>
            <a:ext cx="2169859"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Bootstrapped</a:t>
            </a:r>
            <a:r>
              <a:rPr lang="tr-TR" dirty="0" smtClean="0"/>
              <a:t> data 1</a:t>
            </a:r>
            <a:endParaRPr lang="tr-TR" dirty="0"/>
          </a:p>
        </p:txBody>
      </p:sp>
      <p:sp>
        <p:nvSpPr>
          <p:cNvPr id="11" name="Dikdörtgen 10"/>
          <p:cNvSpPr/>
          <p:nvPr/>
        </p:nvSpPr>
        <p:spPr>
          <a:xfrm>
            <a:off x="2987824" y="2708920"/>
            <a:ext cx="2169858"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a:t>Bootstrapped</a:t>
            </a:r>
            <a:r>
              <a:rPr lang="tr-TR" dirty="0"/>
              <a:t> data </a:t>
            </a:r>
            <a:r>
              <a:rPr lang="tr-TR" dirty="0" smtClean="0"/>
              <a:t>2</a:t>
            </a:r>
            <a:endParaRPr lang="tr-TR" dirty="0"/>
          </a:p>
        </p:txBody>
      </p:sp>
      <p:cxnSp>
        <p:nvCxnSpPr>
          <p:cNvPr id="12" name="Düz Ok Bağlayıcısı 11"/>
          <p:cNvCxnSpPr>
            <a:endCxn id="11" idx="1"/>
          </p:cNvCxnSpPr>
          <p:nvPr/>
        </p:nvCxnSpPr>
        <p:spPr>
          <a:xfrm flipV="1">
            <a:off x="2515837" y="2883792"/>
            <a:ext cx="471987" cy="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3" name="Dikdörtgen 12"/>
          <p:cNvSpPr/>
          <p:nvPr/>
        </p:nvSpPr>
        <p:spPr>
          <a:xfrm>
            <a:off x="5576671" y="2132856"/>
            <a:ext cx="1080120"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smtClean="0"/>
              <a:t>Learning </a:t>
            </a:r>
            <a:r>
              <a:rPr lang="tr-TR" dirty="0" err="1" smtClean="0"/>
              <a:t>System</a:t>
            </a:r>
            <a:endParaRPr lang="tr-TR" dirty="0"/>
          </a:p>
        </p:txBody>
      </p:sp>
      <p:cxnSp>
        <p:nvCxnSpPr>
          <p:cNvPr id="14" name="Düz Ok Bağlayıcısı 13"/>
          <p:cNvCxnSpPr>
            <a:endCxn id="15" idx="1"/>
          </p:cNvCxnSpPr>
          <p:nvPr/>
        </p:nvCxnSpPr>
        <p:spPr>
          <a:xfrm flipV="1">
            <a:off x="6656791" y="2408003"/>
            <a:ext cx="579505" cy="8657"/>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15" name="Dikdörtgen 14"/>
          <p:cNvSpPr/>
          <p:nvPr/>
        </p:nvSpPr>
        <p:spPr>
          <a:xfrm>
            <a:off x="7236296" y="2233131"/>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Classifier</a:t>
            </a:r>
            <a:r>
              <a:rPr lang="tr-TR" dirty="0" smtClean="0"/>
              <a:t> 1</a:t>
            </a:r>
            <a:endParaRPr lang="tr-TR" dirty="0"/>
          </a:p>
        </p:txBody>
      </p:sp>
      <p:sp>
        <p:nvSpPr>
          <p:cNvPr id="16" name="Dikdörtgen 15"/>
          <p:cNvSpPr/>
          <p:nvPr/>
        </p:nvSpPr>
        <p:spPr>
          <a:xfrm>
            <a:off x="7236296" y="2708919"/>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Classifier</a:t>
            </a:r>
            <a:r>
              <a:rPr lang="tr-TR" dirty="0" smtClean="0"/>
              <a:t> 2</a:t>
            </a:r>
            <a:endParaRPr lang="tr-TR" dirty="0"/>
          </a:p>
        </p:txBody>
      </p:sp>
      <p:cxnSp>
        <p:nvCxnSpPr>
          <p:cNvPr id="17" name="Düz Ok Bağlayıcısı 16"/>
          <p:cNvCxnSpPr>
            <a:endCxn id="16" idx="1"/>
          </p:cNvCxnSpPr>
          <p:nvPr/>
        </p:nvCxnSpPr>
        <p:spPr>
          <a:xfrm flipV="1">
            <a:off x="6656791" y="2883791"/>
            <a:ext cx="579505" cy="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3" name="Düz Ok Bağlayıcısı 22"/>
          <p:cNvCxnSpPr>
            <a:stCxn id="10" idx="3"/>
          </p:cNvCxnSpPr>
          <p:nvPr/>
        </p:nvCxnSpPr>
        <p:spPr>
          <a:xfrm>
            <a:off x="5157683" y="2408004"/>
            <a:ext cx="422429" cy="8657"/>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24" name="Düz Ok Bağlayıcısı 23"/>
          <p:cNvCxnSpPr>
            <a:stCxn id="11" idx="3"/>
          </p:cNvCxnSpPr>
          <p:nvPr/>
        </p:nvCxnSpPr>
        <p:spPr>
          <a:xfrm>
            <a:off x="5157682" y="2883792"/>
            <a:ext cx="422430" cy="1"/>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27" name="Dikdörtgen 26"/>
          <p:cNvSpPr/>
          <p:nvPr/>
        </p:nvSpPr>
        <p:spPr>
          <a:xfrm>
            <a:off x="2938623" y="4261906"/>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Classifier</a:t>
            </a:r>
            <a:r>
              <a:rPr lang="tr-TR" dirty="0" smtClean="0"/>
              <a:t> 1</a:t>
            </a:r>
            <a:endParaRPr lang="tr-TR" dirty="0"/>
          </a:p>
        </p:txBody>
      </p:sp>
      <p:sp>
        <p:nvSpPr>
          <p:cNvPr id="28" name="Dikdörtgen 27"/>
          <p:cNvSpPr/>
          <p:nvPr/>
        </p:nvSpPr>
        <p:spPr>
          <a:xfrm>
            <a:off x="2938623" y="4737694"/>
            <a:ext cx="1656184" cy="3497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Classifier</a:t>
            </a:r>
            <a:r>
              <a:rPr lang="tr-TR" dirty="0" smtClean="0"/>
              <a:t> 2</a:t>
            </a:r>
            <a:endParaRPr lang="tr-TR" dirty="0"/>
          </a:p>
        </p:txBody>
      </p:sp>
      <p:sp>
        <p:nvSpPr>
          <p:cNvPr id="30" name="Metin kutusu 29"/>
          <p:cNvSpPr txBox="1"/>
          <p:nvPr/>
        </p:nvSpPr>
        <p:spPr>
          <a:xfrm>
            <a:off x="1619672" y="4077240"/>
            <a:ext cx="1044710"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r>
              <a:rPr lang="tr-TR" dirty="0"/>
              <a:t>Test Data</a:t>
            </a:r>
          </a:p>
        </p:txBody>
      </p:sp>
      <p:cxnSp>
        <p:nvCxnSpPr>
          <p:cNvPr id="31" name="Düz Ok Bağlayıcısı 30"/>
          <p:cNvCxnSpPr/>
          <p:nvPr/>
        </p:nvCxnSpPr>
        <p:spPr>
          <a:xfrm>
            <a:off x="1619672" y="4446572"/>
            <a:ext cx="1318951"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32" name="Metin kutusu 31"/>
          <p:cNvSpPr txBox="1"/>
          <p:nvPr/>
        </p:nvSpPr>
        <p:spPr>
          <a:xfrm>
            <a:off x="1619672" y="4549938"/>
            <a:ext cx="1044710"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r>
              <a:rPr lang="tr-TR" dirty="0"/>
              <a:t>Test Data</a:t>
            </a:r>
          </a:p>
        </p:txBody>
      </p:sp>
      <p:cxnSp>
        <p:nvCxnSpPr>
          <p:cNvPr id="33" name="Düz Ok Bağlayıcısı 32"/>
          <p:cNvCxnSpPr/>
          <p:nvPr/>
        </p:nvCxnSpPr>
        <p:spPr>
          <a:xfrm>
            <a:off x="1619672" y="4919270"/>
            <a:ext cx="1318951"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34" name="Dikdörtgen 33"/>
          <p:cNvSpPr/>
          <p:nvPr/>
        </p:nvSpPr>
        <p:spPr>
          <a:xfrm>
            <a:off x="5080614" y="4221974"/>
            <a:ext cx="1080120" cy="20561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tr-TR" dirty="0" err="1" smtClean="0"/>
              <a:t>Voting</a:t>
            </a:r>
            <a:r>
              <a:rPr lang="tr-TR" dirty="0" smtClean="0"/>
              <a:t> </a:t>
            </a:r>
            <a:r>
              <a:rPr lang="tr-TR" dirty="0" err="1" smtClean="0"/>
              <a:t>System</a:t>
            </a:r>
            <a:endParaRPr lang="tr-TR" dirty="0"/>
          </a:p>
        </p:txBody>
      </p:sp>
      <p:cxnSp>
        <p:nvCxnSpPr>
          <p:cNvPr id="37" name="Düz Ok Bağlayıcısı 36"/>
          <p:cNvCxnSpPr/>
          <p:nvPr/>
        </p:nvCxnSpPr>
        <p:spPr>
          <a:xfrm flipV="1">
            <a:off x="4594807" y="4912565"/>
            <a:ext cx="485807" cy="6705"/>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39" name="Düz Ok Bağlayıcısı 38"/>
          <p:cNvCxnSpPr/>
          <p:nvPr/>
        </p:nvCxnSpPr>
        <p:spPr>
          <a:xfrm flipV="1">
            <a:off x="4594807" y="4453749"/>
            <a:ext cx="485807" cy="6705"/>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cxnSp>
        <p:nvCxnSpPr>
          <p:cNvPr id="40" name="Düz Ok Bağlayıcısı 39"/>
          <p:cNvCxnSpPr/>
          <p:nvPr/>
        </p:nvCxnSpPr>
        <p:spPr>
          <a:xfrm>
            <a:off x="6160734" y="5068948"/>
            <a:ext cx="1296144" cy="0"/>
          </a:xfrm>
          <a:prstGeom prst="straightConnector1">
            <a:avLst/>
          </a:prstGeom>
          <a:ln>
            <a:tailEnd type="arrow"/>
          </a:ln>
        </p:spPr>
        <p:style>
          <a:lnRef idx="1">
            <a:schemeClr val="dk1"/>
          </a:lnRef>
          <a:fillRef idx="2">
            <a:schemeClr val="dk1"/>
          </a:fillRef>
          <a:effectRef idx="1">
            <a:schemeClr val="dk1"/>
          </a:effectRef>
          <a:fontRef idx="minor">
            <a:schemeClr val="dk1"/>
          </a:fontRef>
        </p:style>
      </p:cxnSp>
      <p:sp>
        <p:nvSpPr>
          <p:cNvPr id="43" name="Metin kutusu 42"/>
          <p:cNvSpPr txBox="1"/>
          <p:nvPr/>
        </p:nvSpPr>
        <p:spPr>
          <a:xfrm>
            <a:off x="6229301" y="4598972"/>
            <a:ext cx="1292341" cy="369332"/>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tr-TR" dirty="0" smtClean="0"/>
              <a:t>Class </a:t>
            </a:r>
            <a:r>
              <a:rPr lang="tr-TR" dirty="0" err="1" smtClean="0"/>
              <a:t>Labels</a:t>
            </a:r>
            <a:endParaRPr lang="tr-TR" dirty="0"/>
          </a:p>
        </p:txBody>
      </p:sp>
      <p:sp>
        <p:nvSpPr>
          <p:cNvPr id="42" name="İçerik Yer Tutucusu 2"/>
          <p:cNvSpPr txBox="1">
            <a:spLocks/>
          </p:cNvSpPr>
          <p:nvPr/>
        </p:nvSpPr>
        <p:spPr>
          <a:xfrm>
            <a:off x="7884368" y="3068960"/>
            <a:ext cx="288862" cy="535531"/>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pPr>
              <a:lnSpc>
                <a:spcPct val="30000"/>
              </a:lnSpc>
            </a:pPr>
            <a:r>
              <a:rPr lang="tr-TR" sz="3200" dirty="0"/>
              <a:t>.</a:t>
            </a:r>
          </a:p>
          <a:p>
            <a:pPr>
              <a:lnSpc>
                <a:spcPct val="30000"/>
              </a:lnSpc>
            </a:pPr>
            <a:r>
              <a:rPr lang="tr-TR" sz="3200" dirty="0"/>
              <a:t>.</a:t>
            </a:r>
          </a:p>
          <a:p>
            <a:pPr>
              <a:lnSpc>
                <a:spcPct val="30000"/>
              </a:lnSpc>
            </a:pPr>
            <a:r>
              <a:rPr lang="tr-TR" sz="3200" dirty="0"/>
              <a:t>.</a:t>
            </a:r>
          </a:p>
        </p:txBody>
      </p:sp>
      <p:sp>
        <p:nvSpPr>
          <p:cNvPr id="44" name="İçerik Yer Tutucusu 2"/>
          <p:cNvSpPr txBox="1">
            <a:spLocks/>
          </p:cNvSpPr>
          <p:nvPr/>
        </p:nvSpPr>
        <p:spPr>
          <a:xfrm>
            <a:off x="3622284" y="5085184"/>
            <a:ext cx="288862" cy="535531"/>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defPPr>
              <a:defRPr lang="tr-TR"/>
            </a:defPPr>
          </a:lstStyle>
          <a:p>
            <a:pPr>
              <a:lnSpc>
                <a:spcPct val="30000"/>
              </a:lnSpc>
            </a:pPr>
            <a:r>
              <a:rPr lang="tr-TR" sz="3200" dirty="0"/>
              <a:t>.</a:t>
            </a:r>
          </a:p>
          <a:p>
            <a:pPr>
              <a:lnSpc>
                <a:spcPct val="30000"/>
              </a:lnSpc>
            </a:pPr>
            <a:r>
              <a:rPr lang="tr-TR" sz="3200" dirty="0"/>
              <a:t>.</a:t>
            </a:r>
          </a:p>
          <a:p>
            <a:pPr>
              <a:lnSpc>
                <a:spcPct val="30000"/>
              </a:lnSpc>
            </a:pPr>
            <a:r>
              <a:rPr lang="tr-TR" sz="3200" dirty="0"/>
              <a:t>.</a:t>
            </a:r>
          </a:p>
        </p:txBody>
      </p:sp>
    </p:spTree>
    <p:extLst>
      <p:ext uri="{BB962C8B-B14F-4D97-AF65-F5344CB8AC3E}">
        <p14:creationId xmlns:p14="http://schemas.microsoft.com/office/powerpoint/2010/main" val="1823464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restaurant-dtl-curve"/>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8804" t="8063" b="3634"/>
          <a:stretch/>
        </p:blipFill>
        <p:spPr bwMode="auto">
          <a:xfrm>
            <a:off x="2483768" y="3984065"/>
            <a:ext cx="4176464" cy="2829311"/>
          </a:xfrm>
          <a:prstGeom prst="rect">
            <a:avLst/>
          </a:prstGeom>
          <a:noFill/>
          <a:extLst>
            <a:ext uri="{909E8E84-426E-40DD-AFC4-6F175D3DCCD1}">
              <a14:hiddenFill xmlns:a14="http://schemas.microsoft.com/office/drawing/2010/main">
                <a:solidFill>
                  <a:srgbClr val="FFFFFF"/>
                </a:solidFill>
              </a14:hiddenFill>
            </a:ext>
          </a:extLst>
        </p:spPr>
      </p:pic>
      <p:sp>
        <p:nvSpPr>
          <p:cNvPr id="27650" name="Rectangle 2"/>
          <p:cNvSpPr>
            <a:spLocks noGrp="1" noChangeArrowheads="1"/>
          </p:cNvSpPr>
          <p:nvPr>
            <p:ph type="title"/>
          </p:nvPr>
        </p:nvSpPr>
        <p:spPr/>
        <p:txBody>
          <a:bodyPr/>
          <a:lstStyle/>
          <a:p>
            <a:r>
              <a:rPr lang="en-US" dirty="0"/>
              <a:t>Performance </a:t>
            </a:r>
            <a:r>
              <a:rPr lang="tr-TR" dirty="0" smtClean="0"/>
              <a:t>M</a:t>
            </a:r>
            <a:r>
              <a:rPr lang="en-US" dirty="0" err="1" smtClean="0"/>
              <a:t>easurement</a:t>
            </a:r>
            <a:endParaRPr lang="en-US" dirty="0"/>
          </a:p>
        </p:txBody>
      </p:sp>
      <p:sp>
        <p:nvSpPr>
          <p:cNvPr id="27651" name="Rectangle 3"/>
          <p:cNvSpPr>
            <a:spLocks noGrp="1" noChangeArrowheads="1"/>
          </p:cNvSpPr>
          <p:nvPr>
            <p:ph type="body" idx="1"/>
          </p:nvPr>
        </p:nvSpPr>
        <p:spPr>
          <a:xfrm>
            <a:off x="457200" y="1600200"/>
            <a:ext cx="8229600" cy="2404864"/>
          </a:xfrm>
        </p:spPr>
        <p:txBody>
          <a:bodyPr/>
          <a:lstStyle/>
          <a:p>
            <a:r>
              <a:rPr lang="en-US" sz="2400" dirty="0"/>
              <a:t>How do we know that </a:t>
            </a:r>
            <a:r>
              <a:rPr lang="en-US" sz="2400" i="1" dirty="0"/>
              <a:t>h </a:t>
            </a:r>
            <a:r>
              <a:rPr lang="en-US" sz="2400" i="1" dirty="0">
                <a:cs typeface="Arial" charset="0"/>
              </a:rPr>
              <a:t>≈ </a:t>
            </a:r>
            <a:r>
              <a:rPr lang="en-US" sz="2400" i="1" dirty="0"/>
              <a:t>f </a:t>
            </a:r>
            <a:r>
              <a:rPr lang="en-US" sz="2400" dirty="0"/>
              <a:t>?</a:t>
            </a:r>
          </a:p>
          <a:p>
            <a:pPr marL="990600" lvl="1" indent="-533400">
              <a:buFontTx/>
              <a:buAutoNum type="arabicPeriod"/>
            </a:pPr>
            <a:r>
              <a:rPr lang="en-US" sz="1800" dirty="0"/>
              <a:t>Use theorems of computational/statistical </a:t>
            </a:r>
            <a:r>
              <a:rPr lang="en-US" sz="1800" dirty="0" smtClean="0"/>
              <a:t>learning</a:t>
            </a:r>
            <a:r>
              <a:rPr lang="tr-TR" sz="1800" dirty="0" smtClean="0"/>
              <a:t> </a:t>
            </a:r>
            <a:r>
              <a:rPr lang="en-US" sz="1800" dirty="0" smtClean="0"/>
              <a:t>theory</a:t>
            </a:r>
            <a:endParaRPr lang="en-US" sz="1800" dirty="0"/>
          </a:p>
          <a:p>
            <a:pPr marL="990600" lvl="1" indent="-533400">
              <a:buFontTx/>
              <a:buAutoNum type="arabicPeriod"/>
            </a:pPr>
            <a:r>
              <a:rPr lang="en-US" sz="1800" dirty="0"/>
              <a:t>Try </a:t>
            </a:r>
            <a:r>
              <a:rPr lang="en-US" sz="1800" i="1" dirty="0"/>
              <a:t>h</a:t>
            </a:r>
            <a:r>
              <a:rPr lang="en-US" sz="1800" dirty="0"/>
              <a:t> on a new test set of examples</a:t>
            </a:r>
          </a:p>
          <a:p>
            <a:pPr lvl="2"/>
            <a:r>
              <a:rPr lang="en-US" sz="1600" dirty="0" smtClean="0"/>
              <a:t>use </a:t>
            </a:r>
            <a:r>
              <a:rPr lang="en-US" sz="1600" dirty="0"/>
              <a:t>same distribution over example space as training </a:t>
            </a:r>
            <a:r>
              <a:rPr lang="en-US" sz="1600" dirty="0" smtClean="0"/>
              <a:t>set</a:t>
            </a:r>
            <a:endParaRPr lang="tr-TR" sz="1600" dirty="0" smtClean="0"/>
          </a:p>
          <a:p>
            <a:pPr lvl="2"/>
            <a:r>
              <a:rPr lang="tr-TR" sz="1600" dirty="0" err="1" smtClean="0"/>
              <a:t>shuffle</a:t>
            </a:r>
            <a:r>
              <a:rPr lang="tr-TR" sz="1600" dirty="0" smtClean="0"/>
              <a:t> </a:t>
            </a:r>
            <a:r>
              <a:rPr lang="tr-TR" sz="1600" dirty="0" err="1" smtClean="0"/>
              <a:t>the</a:t>
            </a:r>
            <a:r>
              <a:rPr lang="tr-TR" sz="1600" dirty="0" smtClean="0"/>
              <a:t> data </a:t>
            </a:r>
            <a:r>
              <a:rPr lang="tr-TR" sz="1600" dirty="0" err="1" smtClean="0"/>
              <a:t>before</a:t>
            </a:r>
            <a:r>
              <a:rPr lang="tr-TR" sz="1600" dirty="0" smtClean="0"/>
              <a:t> </a:t>
            </a:r>
            <a:r>
              <a:rPr lang="tr-TR" sz="1600" dirty="0" err="1" smtClean="0"/>
              <a:t>separating</a:t>
            </a:r>
            <a:r>
              <a:rPr lang="tr-TR" sz="1600" dirty="0" smtClean="0"/>
              <a:t> it </a:t>
            </a:r>
            <a:r>
              <a:rPr lang="tr-TR" sz="1600" dirty="0" err="1" smtClean="0"/>
              <a:t>for</a:t>
            </a:r>
            <a:r>
              <a:rPr lang="tr-TR" sz="1600" dirty="0" smtClean="0"/>
              <a:t> </a:t>
            </a:r>
            <a:r>
              <a:rPr lang="tr-TR" sz="1600" dirty="0" err="1" smtClean="0"/>
              <a:t>train</a:t>
            </a:r>
            <a:r>
              <a:rPr lang="tr-TR" sz="1600" dirty="0" smtClean="0"/>
              <a:t> </a:t>
            </a:r>
            <a:r>
              <a:rPr lang="tr-TR" sz="1600" dirty="0" err="1" smtClean="0"/>
              <a:t>and</a:t>
            </a:r>
            <a:r>
              <a:rPr lang="tr-TR" sz="1600" dirty="0" smtClean="0"/>
              <a:t> test</a:t>
            </a:r>
          </a:p>
          <a:p>
            <a:pPr lvl="2"/>
            <a:endParaRPr lang="en-US" sz="1600" dirty="0"/>
          </a:p>
          <a:p>
            <a:pPr marL="609600" indent="-609600" algn="ctr">
              <a:buFontTx/>
              <a:buNone/>
            </a:pPr>
            <a:r>
              <a:rPr lang="en-US" sz="2000" dirty="0"/>
              <a:t>Learning curve = % correct on test set as a function of training set size</a:t>
            </a:r>
          </a:p>
          <a:p>
            <a:pPr marL="609600" indent="-609600">
              <a:buFontTx/>
              <a:buNone/>
            </a:pPr>
            <a:endParaRPr lang="en-US" sz="2000" dirty="0"/>
          </a:p>
        </p:txBody>
      </p:sp>
    </p:spTree>
    <p:extLst>
      <p:ext uri="{BB962C8B-B14F-4D97-AF65-F5344CB8AC3E}">
        <p14:creationId xmlns:p14="http://schemas.microsoft.com/office/powerpoint/2010/main" val="3736252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mtClean="0"/>
              <a:t>Learning </a:t>
            </a:r>
            <a:r>
              <a:rPr lang="tr-TR" dirty="0" err="1" smtClean="0"/>
              <a:t>Curve</a:t>
            </a:r>
            <a:endParaRPr lang="tr-TR" dirty="0"/>
          </a:p>
        </p:txBody>
      </p:sp>
      <p:sp>
        <p:nvSpPr>
          <p:cNvPr id="3" name="İçerik Yer Tutucusu 2"/>
          <p:cNvSpPr>
            <a:spLocks noGrp="1"/>
          </p:cNvSpPr>
          <p:nvPr>
            <p:ph idx="1"/>
          </p:nvPr>
        </p:nvSpPr>
        <p:spPr>
          <a:xfrm>
            <a:off x="457200" y="1600201"/>
            <a:ext cx="8229600" cy="2980927"/>
          </a:xfrm>
        </p:spPr>
        <p:txBody>
          <a:bodyPr>
            <a:normAutofit fontScale="77500" lnSpcReduction="20000"/>
          </a:bodyPr>
          <a:lstStyle/>
          <a:p>
            <a:pPr>
              <a:lnSpc>
                <a:spcPct val="120000"/>
              </a:lnSpc>
            </a:pPr>
            <a:r>
              <a:rPr lang="tr-TR" dirty="0" err="1"/>
              <a:t>depends</a:t>
            </a:r>
            <a:r>
              <a:rPr lang="tr-TR" dirty="0"/>
              <a:t> on</a:t>
            </a:r>
          </a:p>
          <a:p>
            <a:pPr lvl="1">
              <a:lnSpc>
                <a:spcPct val="120000"/>
              </a:lnSpc>
            </a:pPr>
            <a:r>
              <a:rPr lang="en-US" dirty="0" smtClean="0"/>
              <a:t>realizable vs</a:t>
            </a:r>
            <a:r>
              <a:rPr lang="en-US" dirty="0"/>
              <a:t>. </a:t>
            </a:r>
            <a:r>
              <a:rPr lang="en-US" dirty="0" smtClean="0"/>
              <a:t>non-realizable</a:t>
            </a:r>
            <a:endParaRPr lang="tr-TR" dirty="0" smtClean="0"/>
          </a:p>
          <a:p>
            <a:pPr lvl="2">
              <a:lnSpc>
                <a:spcPct val="120000"/>
              </a:lnSpc>
            </a:pPr>
            <a:r>
              <a:rPr lang="tr-TR" dirty="0" err="1" smtClean="0"/>
              <a:t>realizable</a:t>
            </a:r>
            <a:r>
              <a:rPr lang="tr-TR" dirty="0" smtClean="0"/>
              <a:t> </a:t>
            </a:r>
            <a:r>
              <a:rPr lang="tr-TR" dirty="0" err="1" smtClean="0"/>
              <a:t>means</a:t>
            </a:r>
            <a:r>
              <a:rPr lang="tr-TR" dirty="0" smtClean="0"/>
              <a:t> </a:t>
            </a:r>
            <a:r>
              <a:rPr lang="tr-TR" dirty="0" err="1" smtClean="0"/>
              <a:t>that</a:t>
            </a:r>
            <a:r>
              <a:rPr lang="tr-TR" dirty="0" smtClean="0"/>
              <a:t> </a:t>
            </a:r>
            <a:r>
              <a:rPr lang="en-US" dirty="0" smtClean="0"/>
              <a:t>target function</a:t>
            </a:r>
            <a:r>
              <a:rPr lang="tr-TR" dirty="0" smtClean="0"/>
              <a:t> </a:t>
            </a:r>
            <a:r>
              <a:rPr lang="en-US" dirty="0" smtClean="0"/>
              <a:t>can</a:t>
            </a:r>
            <a:r>
              <a:rPr lang="tr-TR" dirty="0" smtClean="0"/>
              <a:t> be</a:t>
            </a:r>
            <a:r>
              <a:rPr lang="en-US" dirty="0" smtClean="0"/>
              <a:t> express</a:t>
            </a:r>
            <a:r>
              <a:rPr lang="tr-TR" dirty="0" err="1" smtClean="0"/>
              <a:t>ed</a:t>
            </a:r>
            <a:endParaRPr lang="en-US" dirty="0"/>
          </a:p>
          <a:p>
            <a:pPr lvl="2">
              <a:lnSpc>
                <a:spcPct val="120000"/>
              </a:lnSpc>
            </a:pPr>
            <a:r>
              <a:rPr lang="en-US" dirty="0"/>
              <a:t>non-</a:t>
            </a:r>
            <a:r>
              <a:rPr lang="en-US" dirty="0" err="1"/>
              <a:t>realizability</a:t>
            </a:r>
            <a:r>
              <a:rPr lang="en-US" dirty="0"/>
              <a:t> can be due to </a:t>
            </a:r>
            <a:r>
              <a:rPr lang="en-US"/>
              <a:t>missing </a:t>
            </a:r>
            <a:r>
              <a:rPr lang="en-US" smtClean="0"/>
              <a:t>features</a:t>
            </a:r>
            <a:r>
              <a:rPr lang="tr-TR" smtClean="0"/>
              <a:t> </a:t>
            </a:r>
            <a:r>
              <a:rPr lang="en-US" dirty="0" smtClean="0"/>
              <a:t>or </a:t>
            </a:r>
            <a:r>
              <a:rPr lang="en-US" dirty="0"/>
              <a:t>restricted hypothesis class </a:t>
            </a:r>
            <a:endParaRPr lang="tr-TR" dirty="0" smtClean="0"/>
          </a:p>
          <a:p>
            <a:pPr lvl="3">
              <a:lnSpc>
                <a:spcPct val="120000"/>
              </a:lnSpc>
            </a:pPr>
            <a:r>
              <a:rPr lang="en-US" dirty="0" smtClean="0"/>
              <a:t>e.g</a:t>
            </a:r>
            <a:r>
              <a:rPr lang="en-US" dirty="0"/>
              <a:t>., </a:t>
            </a:r>
            <a:r>
              <a:rPr lang="en-US" dirty="0" err="1"/>
              <a:t>thresholded</a:t>
            </a:r>
            <a:r>
              <a:rPr lang="en-US" dirty="0"/>
              <a:t> linear </a:t>
            </a:r>
            <a:r>
              <a:rPr lang="en-US" dirty="0" smtClean="0"/>
              <a:t>function</a:t>
            </a:r>
            <a:endParaRPr lang="en-US" dirty="0"/>
          </a:p>
          <a:p>
            <a:pPr lvl="1">
              <a:lnSpc>
                <a:spcPct val="120000"/>
              </a:lnSpc>
            </a:pPr>
            <a:r>
              <a:rPr lang="en-US" dirty="0" smtClean="0"/>
              <a:t>redundant </a:t>
            </a:r>
            <a:r>
              <a:rPr lang="en-US" dirty="0"/>
              <a:t>expressiveness </a:t>
            </a:r>
            <a:endParaRPr lang="tr-TR" dirty="0" smtClean="0"/>
          </a:p>
          <a:p>
            <a:pPr lvl="2">
              <a:lnSpc>
                <a:spcPct val="120000"/>
              </a:lnSpc>
            </a:pPr>
            <a:r>
              <a:rPr lang="en-US" dirty="0" smtClean="0"/>
              <a:t>e.g</a:t>
            </a:r>
            <a:r>
              <a:rPr lang="en-US" dirty="0"/>
              <a:t>., loads of </a:t>
            </a:r>
            <a:r>
              <a:rPr lang="en-US"/>
              <a:t>irrelevant </a:t>
            </a:r>
            <a:r>
              <a:rPr lang="en-US" smtClean="0"/>
              <a:t>features</a:t>
            </a:r>
            <a:endParaRPr lang="tr-TR" dirty="0"/>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907704" y="4581128"/>
            <a:ext cx="5123726" cy="223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18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5"/>
          <p:cNvSpPr txBox="1">
            <a:spLocks noChangeArrowheads="1"/>
          </p:cNvSpPr>
          <p:nvPr/>
        </p:nvSpPr>
        <p:spPr bwMode="auto">
          <a:xfrm rot="1846">
            <a:off x="968702" y="4426517"/>
            <a:ext cx="1896417"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tr-TR"/>
            </a:defPPr>
          </a:lstStyle>
          <a:p>
            <a:r>
              <a:rPr lang="tr-TR" dirty="0"/>
              <a:t>Model </a:t>
            </a:r>
            <a:r>
              <a:rPr lang="tr-TR" dirty="0" err="1"/>
              <a:t>Complexity</a:t>
            </a:r>
            <a:endParaRPr lang="en-US" dirty="0"/>
          </a:p>
        </p:txBody>
      </p:sp>
      <p:pic>
        <p:nvPicPr>
          <p:cNvPr id="4915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2355346"/>
            <a:ext cx="3124200" cy="1971675"/>
          </a:xfrm>
          <a:prstGeom prst="rect">
            <a:avLst/>
          </a:prstGeom>
          <a:solidFill>
            <a:schemeClr val="bg1">
              <a:lumMod val="85000"/>
            </a:schemeClr>
          </a:solidFill>
          <a:ln>
            <a:noFill/>
          </a:ln>
          <a:extLst/>
        </p:spPr>
      </p:pic>
      <p:sp>
        <p:nvSpPr>
          <p:cNvPr id="49157" name="Text Box 12"/>
          <p:cNvSpPr txBox="1">
            <a:spLocks noChangeArrowheads="1"/>
          </p:cNvSpPr>
          <p:nvPr/>
        </p:nvSpPr>
        <p:spPr bwMode="auto">
          <a:xfrm>
            <a:off x="3937593" y="2488828"/>
            <a:ext cx="502689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eaLnBrk="1" hangingPunct="1">
              <a:spcBef>
                <a:spcPts val="600"/>
              </a:spcBef>
              <a:spcAft>
                <a:spcPts val="600"/>
              </a:spcAft>
              <a:buFont typeface="Arial" pitchFamily="34" charset="0"/>
              <a:buChar char="•"/>
            </a:pPr>
            <a:r>
              <a:rPr lang="tr-TR" dirty="0" smtClean="0">
                <a:latin typeface="+mj-lt"/>
              </a:rPr>
              <a:t>As </a:t>
            </a:r>
            <a:r>
              <a:rPr lang="tr-TR" dirty="0" err="1" smtClean="0">
                <a:latin typeface="+mj-lt"/>
              </a:rPr>
              <a:t>the</a:t>
            </a:r>
            <a:r>
              <a:rPr lang="tr-TR" dirty="0" smtClean="0">
                <a:latin typeface="+mj-lt"/>
              </a:rPr>
              <a:t> model </a:t>
            </a:r>
            <a:r>
              <a:rPr lang="tr-TR" dirty="0" err="1" smtClean="0">
                <a:latin typeface="+mj-lt"/>
              </a:rPr>
              <a:t>complexity</a:t>
            </a:r>
            <a:r>
              <a:rPr lang="tr-TR" dirty="0" smtClean="0">
                <a:latin typeface="+mj-lt"/>
              </a:rPr>
              <a:t> </a:t>
            </a:r>
            <a:r>
              <a:rPr lang="tr-TR" dirty="0" err="1" smtClean="0">
                <a:latin typeface="+mj-lt"/>
              </a:rPr>
              <a:t>increases</a:t>
            </a:r>
            <a:r>
              <a:rPr lang="tr-TR" dirty="0" smtClean="0">
                <a:latin typeface="+mj-lt"/>
              </a:rPr>
              <a:t>,</a:t>
            </a:r>
          </a:p>
          <a:p>
            <a:pPr lvl="1" eaLnBrk="1" hangingPunct="1">
              <a:lnSpc>
                <a:spcPct val="70000"/>
              </a:lnSpc>
              <a:spcBef>
                <a:spcPts val="600"/>
              </a:spcBef>
              <a:spcAft>
                <a:spcPts val="600"/>
              </a:spcAft>
              <a:buFont typeface="Arial" pitchFamily="34" charset="0"/>
              <a:buChar char="–"/>
            </a:pPr>
            <a:r>
              <a:rPr lang="tr-TR" sz="2000" dirty="0" err="1">
                <a:latin typeface="+mn-lt"/>
              </a:rPr>
              <a:t>error</a:t>
            </a:r>
            <a:r>
              <a:rPr lang="tr-TR" sz="2000" dirty="0">
                <a:latin typeface="+mn-lt"/>
              </a:rPr>
              <a:t> in </a:t>
            </a:r>
            <a:r>
              <a:rPr lang="tr-TR" sz="2000" dirty="0" err="1">
                <a:latin typeface="+mn-lt"/>
              </a:rPr>
              <a:t>training</a:t>
            </a:r>
            <a:r>
              <a:rPr lang="tr-TR" sz="2000" dirty="0">
                <a:latin typeface="+mn-lt"/>
              </a:rPr>
              <a:t> data set </a:t>
            </a:r>
            <a:r>
              <a:rPr lang="tr-TR" sz="2000" dirty="0" err="1">
                <a:latin typeface="+mn-lt"/>
              </a:rPr>
              <a:t>gradually</a:t>
            </a:r>
            <a:r>
              <a:rPr lang="tr-TR" sz="2000" dirty="0">
                <a:latin typeface="+mn-lt"/>
              </a:rPr>
              <a:t> </a:t>
            </a:r>
            <a:r>
              <a:rPr lang="tr-TR" sz="2000" dirty="0" err="1">
                <a:latin typeface="+mn-lt"/>
              </a:rPr>
              <a:t>falls</a:t>
            </a:r>
            <a:r>
              <a:rPr lang="tr-TR" sz="2000" dirty="0">
                <a:latin typeface="+mn-lt"/>
              </a:rPr>
              <a:t>, </a:t>
            </a:r>
          </a:p>
          <a:p>
            <a:pPr lvl="1" eaLnBrk="1" hangingPunct="1">
              <a:lnSpc>
                <a:spcPct val="70000"/>
              </a:lnSpc>
              <a:spcBef>
                <a:spcPts val="600"/>
              </a:spcBef>
              <a:spcAft>
                <a:spcPts val="600"/>
              </a:spcAft>
              <a:buFont typeface="Arial" pitchFamily="34" charset="0"/>
              <a:buChar char="–"/>
            </a:pPr>
            <a:r>
              <a:rPr lang="tr-TR" sz="2000" dirty="0" smtClean="0">
                <a:latin typeface="+mn-lt"/>
              </a:rPr>
              <a:t>but </a:t>
            </a:r>
            <a:r>
              <a:rPr lang="tr-TR" sz="2000" dirty="0" err="1">
                <a:latin typeface="+mn-lt"/>
              </a:rPr>
              <a:t>error</a:t>
            </a:r>
            <a:r>
              <a:rPr lang="tr-TR" sz="2000" dirty="0">
                <a:latin typeface="+mn-lt"/>
              </a:rPr>
              <a:t> in test data set </a:t>
            </a:r>
            <a:r>
              <a:rPr lang="tr-TR" sz="2000" dirty="0" err="1">
                <a:latin typeface="+mn-lt"/>
              </a:rPr>
              <a:t>rises</a:t>
            </a:r>
            <a:r>
              <a:rPr lang="tr-TR" sz="2000" dirty="0">
                <a:latin typeface="+mn-lt"/>
              </a:rPr>
              <a:t> </a:t>
            </a:r>
            <a:r>
              <a:rPr lang="tr-TR" sz="2000" dirty="0" err="1">
                <a:latin typeface="+mn-lt"/>
              </a:rPr>
              <a:t>after</a:t>
            </a:r>
            <a:r>
              <a:rPr lang="tr-TR" sz="2000" dirty="0">
                <a:latin typeface="+mn-lt"/>
              </a:rPr>
              <a:t> </a:t>
            </a:r>
            <a:r>
              <a:rPr lang="tr-TR" sz="2000" dirty="0" err="1">
                <a:latin typeface="+mn-lt"/>
              </a:rPr>
              <a:t>some</a:t>
            </a:r>
            <a:r>
              <a:rPr lang="tr-TR" sz="2000" dirty="0">
                <a:latin typeface="+mn-lt"/>
              </a:rPr>
              <a:t> </a:t>
            </a:r>
            <a:r>
              <a:rPr lang="tr-TR" sz="2000" dirty="0" err="1" smtClean="0">
                <a:latin typeface="+mn-lt"/>
              </a:rPr>
              <a:t>point</a:t>
            </a:r>
            <a:endParaRPr lang="tr-TR" dirty="0">
              <a:latin typeface="+mj-lt"/>
            </a:endParaRPr>
          </a:p>
          <a:p>
            <a:pPr marL="342900" indent="-342900" eaLnBrk="1" hangingPunct="1">
              <a:spcBef>
                <a:spcPts val="600"/>
              </a:spcBef>
              <a:spcAft>
                <a:spcPts val="600"/>
              </a:spcAft>
              <a:buFont typeface="Arial" pitchFamily="34" charset="0"/>
              <a:buChar char="•"/>
            </a:pPr>
            <a:r>
              <a:rPr lang="tr-TR" dirty="0">
                <a:latin typeface="+mj-lt"/>
              </a:rPr>
              <a:t>Optimal </a:t>
            </a:r>
            <a:r>
              <a:rPr lang="tr-TR" dirty="0" err="1">
                <a:latin typeface="+mj-lt"/>
              </a:rPr>
              <a:t>point</a:t>
            </a:r>
            <a:r>
              <a:rPr lang="tr-TR" dirty="0">
                <a:latin typeface="+mj-lt"/>
              </a:rPr>
              <a:t> </a:t>
            </a:r>
            <a:r>
              <a:rPr lang="tr-TR" dirty="0" err="1">
                <a:latin typeface="+mj-lt"/>
              </a:rPr>
              <a:t>where</a:t>
            </a:r>
            <a:r>
              <a:rPr lang="tr-TR" dirty="0">
                <a:latin typeface="+mj-lt"/>
              </a:rPr>
              <a:t> </a:t>
            </a:r>
            <a:r>
              <a:rPr lang="tr-TR" dirty="0" err="1">
                <a:latin typeface="+mj-lt"/>
              </a:rPr>
              <a:t>exact</a:t>
            </a:r>
            <a:r>
              <a:rPr lang="tr-TR" dirty="0">
                <a:latin typeface="+mj-lt"/>
              </a:rPr>
              <a:t> fit is </a:t>
            </a:r>
            <a:r>
              <a:rPr lang="tr-TR" dirty="0" err="1">
                <a:latin typeface="+mj-lt"/>
              </a:rPr>
              <a:t>found</a:t>
            </a:r>
            <a:r>
              <a:rPr lang="tr-TR" dirty="0">
                <a:latin typeface="+mj-lt"/>
              </a:rPr>
              <a:t> is </a:t>
            </a:r>
            <a:r>
              <a:rPr lang="tr-TR" dirty="0" err="1">
                <a:latin typeface="+mj-lt"/>
              </a:rPr>
              <a:t>different</a:t>
            </a:r>
            <a:r>
              <a:rPr lang="tr-TR" dirty="0">
                <a:latin typeface="+mj-lt"/>
              </a:rPr>
              <a:t> </a:t>
            </a:r>
            <a:r>
              <a:rPr lang="tr-TR" dirty="0" err="1">
                <a:latin typeface="+mj-lt"/>
              </a:rPr>
              <a:t>for</a:t>
            </a:r>
            <a:r>
              <a:rPr lang="tr-TR" dirty="0">
                <a:latin typeface="+mj-lt"/>
              </a:rPr>
              <a:t> </a:t>
            </a:r>
            <a:r>
              <a:rPr lang="tr-TR" dirty="0" err="1">
                <a:latin typeface="+mj-lt"/>
              </a:rPr>
              <a:t>each</a:t>
            </a:r>
            <a:r>
              <a:rPr lang="tr-TR" dirty="0">
                <a:latin typeface="+mj-lt"/>
              </a:rPr>
              <a:t> data </a:t>
            </a:r>
            <a:r>
              <a:rPr lang="tr-TR" dirty="0" smtClean="0">
                <a:latin typeface="+mj-lt"/>
              </a:rPr>
              <a:t>set</a:t>
            </a:r>
            <a:endParaRPr lang="en-US" dirty="0">
              <a:latin typeface="+mj-lt"/>
            </a:endParaRPr>
          </a:p>
        </p:txBody>
      </p:sp>
      <p:sp>
        <p:nvSpPr>
          <p:cNvPr id="49158" name="Line 14"/>
          <p:cNvSpPr>
            <a:spLocks noChangeShapeType="1"/>
          </p:cNvSpPr>
          <p:nvPr/>
        </p:nvSpPr>
        <p:spPr bwMode="auto">
          <a:xfrm flipH="1">
            <a:off x="1116013" y="2065253"/>
            <a:ext cx="1071648" cy="1874417"/>
          </a:xfrm>
          <a:prstGeom prst="line">
            <a:avLst/>
          </a:prstGeom>
          <a:ln>
            <a:headEnd/>
            <a:tailEnd type="triangle" w="med" len="med"/>
          </a:ln>
          <a:extLst/>
        </p:spPr>
        <p:style>
          <a:lnRef idx="2">
            <a:schemeClr val="accent1"/>
          </a:lnRef>
          <a:fillRef idx="0">
            <a:schemeClr val="accent1"/>
          </a:fillRef>
          <a:effectRef idx="1">
            <a:schemeClr val="accent1"/>
          </a:effectRef>
          <a:fontRef idx="minor">
            <a:schemeClr val="tx1"/>
          </a:fontRef>
        </p:style>
        <p:txBody>
          <a:bodyPr/>
          <a:lstStyle/>
          <a:p>
            <a:endParaRPr lang="tr-TR"/>
          </a:p>
        </p:txBody>
      </p:sp>
      <p:sp>
        <p:nvSpPr>
          <p:cNvPr id="49160" name="Text Box 5"/>
          <p:cNvSpPr txBox="1">
            <a:spLocks noChangeArrowheads="1"/>
          </p:cNvSpPr>
          <p:nvPr/>
        </p:nvSpPr>
        <p:spPr bwMode="auto">
          <a:xfrm rot="-5400000">
            <a:off x="-158650" y="3128736"/>
            <a:ext cx="655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tr-TR" sz="1800" dirty="0" err="1" smtClean="0">
                <a:latin typeface="+mn-lt"/>
              </a:rPr>
              <a:t>Error</a:t>
            </a:r>
            <a:endParaRPr lang="en-US" sz="1800" dirty="0">
              <a:latin typeface="+mn-lt"/>
            </a:endParaRPr>
          </a:p>
        </p:txBody>
      </p:sp>
      <p:sp>
        <p:nvSpPr>
          <p:cNvPr id="9" name="Text Box 5"/>
          <p:cNvSpPr txBox="1">
            <a:spLocks noChangeArrowheads="1"/>
          </p:cNvSpPr>
          <p:nvPr/>
        </p:nvSpPr>
        <p:spPr bwMode="auto">
          <a:xfrm rot="1846">
            <a:off x="169067" y="5231581"/>
            <a:ext cx="8867427" cy="830997"/>
          </a:xfrm>
          <a:prstGeom prst="rect">
            <a:avLst/>
          </a:prstGeom>
          <a:noFill/>
          <a:ln w="9525">
            <a:noFill/>
            <a:miter lim="800000"/>
            <a:headEnd/>
            <a:tailEnd/>
          </a:ln>
        </p:spPr>
        <p:txBody>
          <a:bodyPr wrap="square">
            <a:spAutoFit/>
          </a:bodyPr>
          <a:lstStyle>
            <a:defPPr>
              <a:defRPr lang="tr-TR"/>
            </a:defPPr>
          </a:lstStyle>
          <a:p>
            <a:pPr marL="342900" indent="-342900">
              <a:spcBef>
                <a:spcPts val="600"/>
              </a:spcBef>
              <a:spcAft>
                <a:spcPts val="600"/>
              </a:spcAft>
              <a:buFont typeface="Arial" pitchFamily="34" charset="0"/>
              <a:buChar char="•"/>
            </a:pPr>
            <a:r>
              <a:rPr lang="tr-TR" sz="2400" dirty="0" err="1">
                <a:latin typeface="+mj-lt"/>
              </a:rPr>
              <a:t>Trade-off</a:t>
            </a:r>
            <a:r>
              <a:rPr lang="tr-TR" sz="2400" dirty="0">
                <a:latin typeface="+mj-lt"/>
              </a:rPr>
              <a:t> </a:t>
            </a:r>
            <a:r>
              <a:rPr lang="tr-TR" sz="2400" dirty="0" err="1">
                <a:latin typeface="+mj-lt"/>
              </a:rPr>
              <a:t>between</a:t>
            </a:r>
            <a:r>
              <a:rPr lang="tr-TR" sz="2400" dirty="0">
                <a:latin typeface="+mj-lt"/>
              </a:rPr>
              <a:t>:</a:t>
            </a:r>
          </a:p>
          <a:p>
            <a:pPr marL="742950" lvl="1" indent="-285750">
              <a:lnSpc>
                <a:spcPct val="70000"/>
              </a:lnSpc>
              <a:spcBef>
                <a:spcPts val="600"/>
              </a:spcBef>
              <a:spcAft>
                <a:spcPts val="600"/>
              </a:spcAft>
              <a:buFont typeface="Arial" pitchFamily="34" charset="0"/>
              <a:buChar char="–"/>
            </a:pPr>
            <a:r>
              <a:rPr lang="tr-TR" sz="2000" dirty="0" err="1"/>
              <a:t>Overfitting</a:t>
            </a:r>
            <a:r>
              <a:rPr lang="tr-TR" sz="2000" dirty="0"/>
              <a:t> (</a:t>
            </a:r>
            <a:r>
              <a:rPr lang="tr-TR" sz="2000" dirty="0" err="1"/>
              <a:t>overtraining</a:t>
            </a:r>
            <a:r>
              <a:rPr lang="tr-TR" sz="2000" dirty="0"/>
              <a:t> </a:t>
            </a:r>
            <a:r>
              <a:rPr lang="tr-TR" sz="2000" dirty="0" err="1"/>
              <a:t>or</a:t>
            </a:r>
            <a:r>
              <a:rPr lang="tr-TR" sz="2000" dirty="0"/>
              <a:t> </a:t>
            </a:r>
            <a:r>
              <a:rPr lang="tr-TR" sz="2000" dirty="0" err="1"/>
              <a:t>memorising</a:t>
            </a:r>
            <a:r>
              <a:rPr lang="tr-TR" sz="2000" dirty="0"/>
              <a:t>) </a:t>
            </a:r>
            <a:r>
              <a:rPr lang="tr-TR" sz="2000" err="1"/>
              <a:t>versus</a:t>
            </a:r>
            <a:r>
              <a:rPr lang="tr-TR" sz="2000"/>
              <a:t> </a:t>
            </a:r>
            <a:r>
              <a:rPr lang="en-US" sz="2000" smtClean="0"/>
              <a:t>underfitting (</a:t>
            </a:r>
            <a:r>
              <a:rPr lang="tr-TR" sz="2000" smtClean="0"/>
              <a:t>generalization</a:t>
            </a:r>
            <a:r>
              <a:rPr lang="en-US" sz="2000" smtClean="0"/>
              <a:t>)</a:t>
            </a:r>
            <a:endParaRPr lang="en-US" sz="2000" dirty="0"/>
          </a:p>
        </p:txBody>
      </p:sp>
      <p:sp>
        <p:nvSpPr>
          <p:cNvPr id="14" name="Line 14"/>
          <p:cNvSpPr>
            <a:spLocks noChangeShapeType="1"/>
          </p:cNvSpPr>
          <p:nvPr/>
        </p:nvSpPr>
        <p:spPr bwMode="auto">
          <a:xfrm flipH="1">
            <a:off x="899592" y="2249361"/>
            <a:ext cx="432048" cy="1350530"/>
          </a:xfrm>
          <a:prstGeom prst="line">
            <a:avLst/>
          </a:prstGeom>
          <a:ln>
            <a:headEnd/>
            <a:tailEnd type="triangle" w="med" len="med"/>
          </a:ln>
          <a:extLst/>
        </p:spPr>
        <p:style>
          <a:lnRef idx="2">
            <a:schemeClr val="accent1"/>
          </a:lnRef>
          <a:fillRef idx="0">
            <a:schemeClr val="accent1"/>
          </a:fillRef>
          <a:effectRef idx="1">
            <a:schemeClr val="accent1"/>
          </a:effectRef>
          <a:fontRef idx="minor">
            <a:schemeClr val="tx1"/>
          </a:fontRef>
        </p:style>
        <p:txBody>
          <a:bodyPr/>
          <a:lstStyle/>
          <a:p>
            <a:endParaRPr lang="tr-TR"/>
          </a:p>
        </p:txBody>
      </p:sp>
      <p:sp>
        <p:nvSpPr>
          <p:cNvPr id="15" name="Text Box 5"/>
          <p:cNvSpPr txBox="1">
            <a:spLocks noChangeArrowheads="1"/>
          </p:cNvSpPr>
          <p:nvPr/>
        </p:nvSpPr>
        <p:spPr bwMode="auto">
          <a:xfrm rot="1846">
            <a:off x="827442" y="1742089"/>
            <a:ext cx="1089323" cy="646331"/>
          </a:xfrm>
          <a:prstGeom prst="rect">
            <a:avLst/>
          </a:prstGeom>
          <a:noFill/>
          <a:ln w="9525">
            <a:noFill/>
            <a:miter lim="800000"/>
            <a:headEnd/>
            <a:tailEnd/>
          </a:ln>
        </p:spPr>
        <p:txBody>
          <a:bodyPr wrap="square">
            <a:spAutoFit/>
          </a:bodyPr>
          <a:lstStyle>
            <a:defPPr>
              <a:defRPr lang="tr-TR"/>
            </a:defPPr>
          </a:lstStyle>
          <a:p>
            <a:r>
              <a:rPr lang="tr-TR" dirty="0"/>
              <a:t>High </a:t>
            </a:r>
            <a:r>
              <a:rPr lang="tr-TR" dirty="0" err="1"/>
              <a:t>bias</a:t>
            </a:r>
            <a:r>
              <a:rPr lang="tr-TR" dirty="0"/>
              <a:t> </a:t>
            </a:r>
          </a:p>
          <a:p>
            <a:r>
              <a:rPr lang="tr-TR" dirty="0"/>
              <a:t>(</a:t>
            </a:r>
            <a:r>
              <a:rPr lang="tr-TR" dirty="0" err="1"/>
              <a:t>underfit</a:t>
            </a:r>
            <a:r>
              <a:rPr lang="tr-TR" dirty="0"/>
              <a:t>)</a:t>
            </a:r>
            <a:endParaRPr lang="en-US" dirty="0"/>
          </a:p>
        </p:txBody>
      </p:sp>
      <p:sp>
        <p:nvSpPr>
          <p:cNvPr id="16" name="Line 14"/>
          <p:cNvSpPr>
            <a:spLocks noChangeShapeType="1"/>
          </p:cNvSpPr>
          <p:nvPr/>
        </p:nvSpPr>
        <p:spPr bwMode="auto">
          <a:xfrm flipH="1">
            <a:off x="2891563" y="2281882"/>
            <a:ext cx="350474" cy="918413"/>
          </a:xfrm>
          <a:prstGeom prst="line">
            <a:avLst/>
          </a:prstGeom>
          <a:ln>
            <a:headEnd/>
            <a:tailEnd type="triangle" w="med" len="med"/>
          </a:ln>
          <a:extLst/>
        </p:spPr>
        <p:style>
          <a:lnRef idx="2">
            <a:schemeClr val="accent1"/>
          </a:lnRef>
          <a:fillRef idx="0">
            <a:schemeClr val="accent1"/>
          </a:fillRef>
          <a:effectRef idx="1">
            <a:schemeClr val="accent1"/>
          </a:effectRef>
          <a:fontRef idx="minor">
            <a:schemeClr val="tx1"/>
          </a:fontRef>
        </p:style>
        <p:txBody>
          <a:bodyPr/>
          <a:lstStyle/>
          <a:p>
            <a:endParaRPr lang="tr-TR"/>
          </a:p>
        </p:txBody>
      </p:sp>
      <p:sp>
        <p:nvSpPr>
          <p:cNvPr id="17" name="Text Box 5"/>
          <p:cNvSpPr txBox="1">
            <a:spLocks noChangeArrowheads="1"/>
          </p:cNvSpPr>
          <p:nvPr/>
        </p:nvSpPr>
        <p:spPr bwMode="auto">
          <a:xfrm rot="1846">
            <a:off x="2475438" y="1650210"/>
            <a:ext cx="1730965" cy="646331"/>
          </a:xfrm>
          <a:prstGeom prst="rect">
            <a:avLst/>
          </a:prstGeom>
          <a:noFill/>
          <a:ln w="9525">
            <a:noFill/>
            <a:miter lim="800000"/>
            <a:headEnd/>
            <a:tailEnd/>
          </a:ln>
        </p:spPr>
        <p:txBody>
          <a:bodyPr wrap="square">
            <a:spAutoFit/>
          </a:bodyPr>
          <a:lstStyle/>
          <a:p>
            <a:pPr algn="ctr">
              <a:defRPr/>
            </a:pPr>
            <a:r>
              <a:rPr lang="tr-TR" dirty="0" smtClean="0"/>
              <a:t>High </a:t>
            </a:r>
            <a:r>
              <a:rPr lang="tr-TR" dirty="0" err="1" smtClean="0"/>
              <a:t>variance</a:t>
            </a:r>
            <a:endParaRPr lang="tr-TR" dirty="0" smtClean="0"/>
          </a:p>
          <a:p>
            <a:pPr algn="ctr">
              <a:defRPr/>
            </a:pPr>
            <a:r>
              <a:rPr lang="tr-TR" dirty="0" smtClean="0"/>
              <a:t>(</a:t>
            </a:r>
            <a:r>
              <a:rPr lang="tr-TR" dirty="0" err="1" smtClean="0"/>
              <a:t>overfit</a:t>
            </a:r>
            <a:r>
              <a:rPr lang="tr-TR" dirty="0" smtClean="0"/>
              <a:t>)</a:t>
            </a:r>
            <a:endParaRPr lang="en-US" dirty="0"/>
          </a:p>
        </p:txBody>
      </p:sp>
      <p:sp>
        <p:nvSpPr>
          <p:cNvPr id="12" name="Rectangle 2"/>
          <p:cNvSpPr txBox="1">
            <a:spLocks noChangeArrowheads="1"/>
          </p:cNvSpPr>
          <p:nvPr/>
        </p:nvSpPr>
        <p:spPr>
          <a:xfrm>
            <a:off x="457200" y="274638"/>
            <a:ext cx="822960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tr-TR" smtClean="0"/>
              <a:t>Error </a:t>
            </a:r>
            <a:r>
              <a:rPr lang="tr-TR" dirty="0" smtClean="0"/>
              <a:t>Analysis</a:t>
            </a:r>
            <a:endParaRPr lang="en-US" dirty="0"/>
          </a:p>
        </p:txBody>
      </p:sp>
      <p:sp>
        <p:nvSpPr>
          <p:cNvPr id="13" name="Text Box 5"/>
          <p:cNvSpPr txBox="1">
            <a:spLocks noChangeArrowheads="1"/>
          </p:cNvSpPr>
          <p:nvPr/>
        </p:nvSpPr>
        <p:spPr bwMode="auto">
          <a:xfrm rot="1846">
            <a:off x="1785895" y="1557129"/>
            <a:ext cx="1252620" cy="369332"/>
          </a:xfrm>
          <a:prstGeom prst="rect">
            <a:avLst/>
          </a:prstGeom>
          <a:noFill/>
          <a:ln w="9525">
            <a:noFill/>
            <a:miter lim="800000"/>
            <a:headEnd/>
            <a:tailEnd/>
          </a:ln>
        </p:spPr>
        <p:txBody>
          <a:bodyPr wrap="square">
            <a:spAutoFit/>
          </a:bodyPr>
          <a:lstStyle>
            <a:defPPr>
              <a:defRPr lang="tr-TR"/>
            </a:defPPr>
          </a:lstStyle>
          <a:p>
            <a:r>
              <a:rPr lang="tr-TR" dirty="0" err="1"/>
              <a:t>Exact</a:t>
            </a:r>
            <a:r>
              <a:rPr lang="tr-TR" dirty="0"/>
              <a:t> fit</a:t>
            </a:r>
            <a:endParaRPr lang="en-US" dirty="0"/>
          </a:p>
        </p:txBody>
      </p:sp>
    </p:spTree>
    <p:extLst>
      <p:ext uri="{BB962C8B-B14F-4D97-AF65-F5344CB8AC3E}">
        <p14:creationId xmlns:p14="http://schemas.microsoft.com/office/powerpoint/2010/main" val="179856561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Evaluation Metrics</a:t>
            </a:r>
            <a:endParaRPr lang="en-US" dirty="0"/>
          </a:p>
        </p:txBody>
      </p:sp>
      <p:sp>
        <p:nvSpPr>
          <p:cNvPr id="27651" name="Rectangle 3"/>
          <p:cNvSpPr>
            <a:spLocks noGrp="1" noChangeArrowheads="1"/>
          </p:cNvSpPr>
          <p:nvPr>
            <p:ph type="body" idx="1"/>
          </p:nvPr>
        </p:nvSpPr>
        <p:spPr>
          <a:xfrm>
            <a:off x="457200" y="1600200"/>
            <a:ext cx="8229600" cy="4349080"/>
          </a:xfrm>
        </p:spPr>
        <p:txBody>
          <a:bodyPr>
            <a:normAutofit fontScale="85000" lnSpcReduction="10000"/>
          </a:bodyPr>
          <a:lstStyle/>
          <a:p>
            <a:pPr>
              <a:lnSpc>
                <a:spcPct val="120000"/>
              </a:lnSpc>
            </a:pPr>
            <a:r>
              <a:rPr lang="en-US" sz="2800" smtClean="0"/>
              <a:t>For a binary classifier performance is measured depending on</a:t>
            </a:r>
            <a:endParaRPr lang="tr-TR" sz="2800"/>
          </a:p>
          <a:p>
            <a:pPr lvl="1">
              <a:lnSpc>
                <a:spcPct val="120000"/>
              </a:lnSpc>
            </a:pPr>
            <a:r>
              <a:rPr lang="en-US" sz="2400" smtClean="0"/>
              <a:t>True or False positives and True or False negatives </a:t>
            </a:r>
            <a:endParaRPr lang="tr-TR" sz="2400"/>
          </a:p>
          <a:p>
            <a:pPr>
              <a:lnSpc>
                <a:spcPct val="120000"/>
              </a:lnSpc>
            </a:pPr>
            <a:r>
              <a:rPr lang="en-US" sz="2800" smtClean="0"/>
              <a:t>The classification threshold affects performance</a:t>
            </a:r>
          </a:p>
          <a:p>
            <a:pPr lvl="1">
              <a:lnSpc>
                <a:spcPct val="120000"/>
              </a:lnSpc>
            </a:pPr>
            <a:r>
              <a:rPr lang="en-US" sz="2400" smtClean="0"/>
              <a:t>True positives</a:t>
            </a:r>
          </a:p>
          <a:p>
            <a:pPr lvl="2">
              <a:lnSpc>
                <a:spcPct val="120000"/>
              </a:lnSpc>
            </a:pPr>
            <a:r>
              <a:rPr lang="en-US" sz="2000" smtClean="0"/>
              <a:t># of samples for which predicted label = 1 and actual label = 1</a:t>
            </a:r>
            <a:endParaRPr lang="en-US" sz="2000"/>
          </a:p>
          <a:p>
            <a:pPr lvl="1">
              <a:lnSpc>
                <a:spcPct val="120000"/>
              </a:lnSpc>
            </a:pPr>
            <a:r>
              <a:rPr lang="en-US" sz="2400" smtClean="0"/>
              <a:t>False positives</a:t>
            </a:r>
          </a:p>
          <a:p>
            <a:pPr lvl="2">
              <a:lnSpc>
                <a:spcPct val="120000"/>
              </a:lnSpc>
            </a:pPr>
            <a:r>
              <a:rPr lang="en-US" sz="2000"/>
              <a:t># of samples for which predicted label = 1 and actual label = </a:t>
            </a:r>
            <a:r>
              <a:rPr lang="en-US" sz="2000" smtClean="0"/>
              <a:t>0</a:t>
            </a:r>
          </a:p>
          <a:p>
            <a:pPr lvl="1">
              <a:lnSpc>
                <a:spcPct val="120000"/>
              </a:lnSpc>
            </a:pPr>
            <a:r>
              <a:rPr lang="en-US" sz="2400" smtClean="0"/>
              <a:t>True negatives</a:t>
            </a:r>
          </a:p>
          <a:p>
            <a:pPr lvl="2">
              <a:lnSpc>
                <a:spcPct val="120000"/>
              </a:lnSpc>
            </a:pPr>
            <a:r>
              <a:rPr lang="en-US" sz="2000"/>
              <a:t># of samples for which predicted label = </a:t>
            </a:r>
            <a:r>
              <a:rPr lang="en-US" sz="2000" smtClean="0"/>
              <a:t>0 </a:t>
            </a:r>
            <a:r>
              <a:rPr lang="en-US" sz="2000"/>
              <a:t>and actual label = </a:t>
            </a:r>
            <a:r>
              <a:rPr lang="en-US" sz="2000" smtClean="0"/>
              <a:t>0</a:t>
            </a:r>
            <a:endParaRPr lang="en-US" sz="2000"/>
          </a:p>
          <a:p>
            <a:pPr lvl="1">
              <a:lnSpc>
                <a:spcPct val="120000"/>
              </a:lnSpc>
            </a:pPr>
            <a:r>
              <a:rPr lang="en-US" sz="2400"/>
              <a:t>False </a:t>
            </a:r>
            <a:r>
              <a:rPr lang="en-US" sz="2400" smtClean="0"/>
              <a:t>negatives</a:t>
            </a:r>
          </a:p>
          <a:p>
            <a:pPr lvl="2">
              <a:lnSpc>
                <a:spcPct val="120000"/>
              </a:lnSpc>
            </a:pPr>
            <a:r>
              <a:rPr lang="en-US" sz="2000"/>
              <a:t># of samples for which predicted label = </a:t>
            </a:r>
            <a:r>
              <a:rPr lang="en-US" sz="2000" smtClean="0"/>
              <a:t>0 </a:t>
            </a:r>
            <a:r>
              <a:rPr lang="en-US" sz="2000"/>
              <a:t>and actual label = </a:t>
            </a:r>
            <a:r>
              <a:rPr lang="en-US" sz="2000" smtClean="0"/>
              <a:t>1</a:t>
            </a:r>
            <a:endParaRPr lang="en-US" sz="2400"/>
          </a:p>
          <a:p>
            <a:pPr>
              <a:lnSpc>
                <a:spcPct val="120000"/>
              </a:lnSpc>
              <a:buFontTx/>
              <a:buNone/>
            </a:pPr>
            <a:endParaRPr lang="en-US" sz="2000"/>
          </a:p>
          <a:p>
            <a:pPr marL="609600" indent="-609600">
              <a:lnSpc>
                <a:spcPct val="120000"/>
              </a:lnSpc>
              <a:buFontTx/>
              <a:buNone/>
            </a:pPr>
            <a:endParaRPr lang="en-US" sz="2000" dirty="0"/>
          </a:p>
        </p:txBody>
      </p:sp>
    </p:spTree>
    <p:extLst>
      <p:ext uri="{BB962C8B-B14F-4D97-AF65-F5344CB8AC3E}">
        <p14:creationId xmlns:p14="http://schemas.microsoft.com/office/powerpoint/2010/main" val="1789015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962150" y="2809875"/>
            <a:ext cx="7181850" cy="4048125"/>
          </a:xfrm>
          <a:prstGeom prst="rect">
            <a:avLst/>
          </a:prstGeom>
        </p:spPr>
      </p:pic>
      <p:sp>
        <p:nvSpPr>
          <p:cNvPr id="27650" name="Rectangle 2"/>
          <p:cNvSpPr>
            <a:spLocks noGrp="1" noChangeArrowheads="1"/>
          </p:cNvSpPr>
          <p:nvPr>
            <p:ph type="title"/>
          </p:nvPr>
        </p:nvSpPr>
        <p:spPr/>
        <p:txBody>
          <a:bodyPr/>
          <a:lstStyle/>
          <a:p>
            <a:r>
              <a:rPr lang="en-US" smtClean="0"/>
              <a:t>Evaluation Metrics</a:t>
            </a:r>
            <a:endParaRPr lang="en-US" dirty="0"/>
          </a:p>
        </p:txBody>
      </p:sp>
      <p:sp>
        <p:nvSpPr>
          <p:cNvPr id="27651" name="Rectangle 3"/>
          <p:cNvSpPr>
            <a:spLocks noGrp="1" noChangeArrowheads="1"/>
          </p:cNvSpPr>
          <p:nvPr>
            <p:ph type="body" idx="1"/>
          </p:nvPr>
        </p:nvSpPr>
        <p:spPr>
          <a:xfrm>
            <a:off x="457200" y="1600200"/>
            <a:ext cx="8229600" cy="3124944"/>
          </a:xfrm>
        </p:spPr>
        <p:txBody>
          <a:bodyPr>
            <a:noAutofit/>
          </a:bodyPr>
          <a:lstStyle/>
          <a:p>
            <a:pPr>
              <a:lnSpc>
                <a:spcPct val="120000"/>
              </a:lnSpc>
              <a:spcBef>
                <a:spcPts val="0"/>
              </a:spcBef>
            </a:pPr>
            <a:r>
              <a:rPr lang="en-US" sz="2000" smtClean="0"/>
              <a:t>Related metrics: </a:t>
            </a:r>
          </a:p>
          <a:p>
            <a:pPr lvl="1">
              <a:lnSpc>
                <a:spcPct val="120000"/>
              </a:lnSpc>
              <a:spcBef>
                <a:spcPts val="0"/>
              </a:spcBef>
            </a:pPr>
            <a:r>
              <a:rPr lang="en-US" sz="1800" smtClean="0"/>
              <a:t>Sensitivity (TP rate, Recall)</a:t>
            </a:r>
          </a:p>
          <a:p>
            <a:pPr lvl="1">
              <a:lnSpc>
                <a:spcPct val="120000"/>
              </a:lnSpc>
              <a:spcBef>
                <a:spcPts val="0"/>
              </a:spcBef>
            </a:pPr>
            <a:r>
              <a:rPr lang="en-US" sz="1800" smtClean="0"/>
              <a:t>Specificity</a:t>
            </a:r>
          </a:p>
          <a:p>
            <a:pPr lvl="1">
              <a:lnSpc>
                <a:spcPct val="120000"/>
              </a:lnSpc>
              <a:spcBef>
                <a:spcPts val="0"/>
              </a:spcBef>
            </a:pPr>
            <a:r>
              <a:rPr lang="en-US" sz="1800" smtClean="0"/>
              <a:t>Precision</a:t>
            </a:r>
          </a:p>
          <a:p>
            <a:pPr lvl="1">
              <a:lnSpc>
                <a:spcPct val="120000"/>
              </a:lnSpc>
              <a:spcBef>
                <a:spcPts val="0"/>
              </a:spcBef>
            </a:pPr>
            <a:r>
              <a:rPr lang="en-US" sz="1800" smtClean="0"/>
              <a:t>Negative predicted value</a:t>
            </a:r>
          </a:p>
          <a:p>
            <a:pPr lvl="1">
              <a:lnSpc>
                <a:spcPct val="120000"/>
              </a:lnSpc>
              <a:spcBef>
                <a:spcPts val="0"/>
              </a:spcBef>
            </a:pPr>
            <a:r>
              <a:rPr lang="en-US" sz="1800" smtClean="0"/>
              <a:t>Accuracy </a:t>
            </a:r>
          </a:p>
          <a:p>
            <a:pPr lvl="1">
              <a:lnSpc>
                <a:spcPct val="120000"/>
              </a:lnSpc>
              <a:spcBef>
                <a:spcPts val="0"/>
              </a:spcBef>
            </a:pPr>
            <a:r>
              <a:rPr lang="en-US" sz="1800" smtClean="0"/>
              <a:t>F1-score</a:t>
            </a:r>
          </a:p>
          <a:p>
            <a:pPr lvl="1">
              <a:lnSpc>
                <a:spcPct val="120000"/>
              </a:lnSpc>
              <a:spcBef>
                <a:spcPts val="0"/>
              </a:spcBef>
            </a:pPr>
            <a:r>
              <a:rPr lang="en-US" sz="1800"/>
              <a:t>FP rate</a:t>
            </a:r>
          </a:p>
          <a:p>
            <a:pPr lvl="1">
              <a:lnSpc>
                <a:spcPct val="120000"/>
              </a:lnSpc>
              <a:spcBef>
                <a:spcPts val="0"/>
              </a:spcBef>
            </a:pPr>
            <a:endParaRPr lang="en-US" sz="1800" smtClean="0"/>
          </a:p>
          <a:p>
            <a:pPr lvl="1">
              <a:lnSpc>
                <a:spcPct val="120000"/>
              </a:lnSpc>
              <a:spcBef>
                <a:spcPts val="0"/>
              </a:spcBef>
            </a:pPr>
            <a:endParaRPr lang="en-US" sz="1200" dirty="0"/>
          </a:p>
        </p:txBody>
      </p:sp>
      <mc:AlternateContent xmlns:mc="http://schemas.openxmlformats.org/markup-compatibility/2006" xmlns:a14="http://schemas.microsoft.com/office/drawing/2010/main">
        <mc:Choice Requires="a14">
          <p:sp>
            <p:nvSpPr>
              <p:cNvPr id="5" name="Metin kutusu 4"/>
              <p:cNvSpPr txBox="1"/>
              <p:nvPr/>
            </p:nvSpPr>
            <p:spPr>
              <a:xfrm>
                <a:off x="251520" y="5934819"/>
                <a:ext cx="3240360" cy="529312"/>
              </a:xfrm>
              <a:prstGeom prst="rect">
                <a:avLst/>
              </a:prstGeom>
              <a:noFill/>
            </p:spPr>
            <p:txBody>
              <a:bodyPr wrap="square" rtlCol="0">
                <a:spAutoFit/>
              </a:bodyPr>
              <a:lstStyle/>
              <a:p>
                <a:r>
                  <a:rPr lang="tr-TR" sz="2000" smtClean="0"/>
                  <a:t>False </a:t>
                </a:r>
                <a:r>
                  <a:rPr lang="tr-TR" sz="2000" dirty="0" err="1" smtClean="0"/>
                  <a:t>positive</a:t>
                </a:r>
                <a:r>
                  <a:rPr lang="tr-TR" sz="2000" dirty="0" smtClean="0"/>
                  <a:t> rate </a:t>
                </a:r>
                <a:r>
                  <a:rPr lang="tr-TR" sz="2000" dirty="0"/>
                  <a:t>= </a:t>
                </a:r>
                <a14:m>
                  <m:oMath xmlns:m="http://schemas.openxmlformats.org/officeDocument/2006/math">
                    <m:f>
                      <m:fPr>
                        <m:ctrlPr>
                          <a:rPr lang="tr-TR" sz="2000" i="1">
                            <a:latin typeface="Cambria Math" panose="02040503050406030204" pitchFamily="18" charset="0"/>
                          </a:rPr>
                        </m:ctrlPr>
                      </m:fPr>
                      <m:num>
                        <m:r>
                          <a:rPr lang="tr-TR" sz="2000" b="0" i="1" smtClean="0">
                            <a:latin typeface="Cambria Math"/>
                          </a:rPr>
                          <m:t>𝐹</m:t>
                        </m:r>
                        <m:r>
                          <a:rPr lang="tr-TR" sz="2000" i="1">
                            <a:latin typeface="Cambria Math"/>
                          </a:rPr>
                          <m:t>𝑃</m:t>
                        </m:r>
                      </m:num>
                      <m:den>
                        <m:r>
                          <a:rPr lang="tr-TR" sz="2000" b="0" i="1" smtClean="0">
                            <a:latin typeface="Cambria Math"/>
                          </a:rPr>
                          <m:t>𝐹</m:t>
                        </m:r>
                        <m:r>
                          <a:rPr lang="tr-TR" sz="2000" i="1">
                            <a:latin typeface="Cambria Math"/>
                          </a:rPr>
                          <m:t>𝑃</m:t>
                        </m:r>
                        <m:r>
                          <a:rPr lang="tr-TR" sz="2000" i="1">
                            <a:latin typeface="Cambria Math"/>
                          </a:rPr>
                          <m:t>+</m:t>
                        </m:r>
                        <m:r>
                          <a:rPr lang="tr-TR" sz="2000" b="0" i="1" smtClean="0">
                            <a:latin typeface="Cambria Math"/>
                          </a:rPr>
                          <m:t>𝑇</m:t>
                        </m:r>
                        <m:r>
                          <a:rPr lang="tr-TR" sz="2000" i="1">
                            <a:latin typeface="Cambria Math"/>
                          </a:rPr>
                          <m:t>𝑁</m:t>
                        </m:r>
                      </m:den>
                    </m:f>
                  </m:oMath>
                </a14:m>
                <a:endParaRPr lang="en-US" sz="2000" dirty="0" smtClean="0"/>
              </a:p>
            </p:txBody>
          </p:sp>
        </mc:Choice>
        <mc:Fallback xmlns="">
          <p:sp>
            <p:nvSpPr>
              <p:cNvPr id="5" name="Metin kutusu 4"/>
              <p:cNvSpPr txBox="1">
                <a:spLocks noRot="1" noChangeAspect="1" noMove="1" noResize="1" noEditPoints="1" noAdjustHandles="1" noChangeArrowheads="1" noChangeShapeType="1" noTextEdit="1"/>
              </p:cNvSpPr>
              <p:nvPr/>
            </p:nvSpPr>
            <p:spPr>
              <a:xfrm>
                <a:off x="251520" y="5934819"/>
                <a:ext cx="3240360" cy="529312"/>
              </a:xfrm>
              <a:prstGeom prst="rect">
                <a:avLst/>
              </a:prstGeom>
              <a:blipFill>
                <a:blip r:embed="rId4"/>
                <a:stretch>
                  <a:fillRect l="-1880"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p:cNvSpPr txBox="1"/>
              <p:nvPr/>
            </p:nvSpPr>
            <p:spPr>
              <a:xfrm>
                <a:off x="4587598" y="1741686"/>
                <a:ext cx="4464496" cy="1771254"/>
              </a:xfrm>
              <a:prstGeom prst="rect">
                <a:avLst/>
              </a:prstGeom>
              <a:noFill/>
            </p:spPr>
            <p:txBody>
              <a:bodyPr wrap="square" rtlCol="0">
                <a:spAutoFit/>
              </a:bodyPr>
              <a:lstStyle/>
              <a:p>
                <a:endParaRPr lang="tr-TR" sz="2000" smtClean="0"/>
              </a:p>
              <a:p>
                <a:r>
                  <a:rPr lang="tr-TR" sz="2000" smtClean="0"/>
                  <a:t>F1-score </a:t>
                </a:r>
                <a:r>
                  <a:rPr lang="tr-TR" sz="2000" dirty="0"/>
                  <a:t>=  </a:t>
                </a:r>
                <a14:m>
                  <m:oMath xmlns:m="http://schemas.openxmlformats.org/officeDocument/2006/math">
                    <m:f>
                      <m:fPr>
                        <m:ctrlPr>
                          <a:rPr lang="tr-TR" sz="2000" i="1">
                            <a:latin typeface="Cambria Math" panose="02040503050406030204" pitchFamily="18" charset="0"/>
                          </a:rPr>
                        </m:ctrlPr>
                      </m:fPr>
                      <m:num>
                        <m:r>
                          <a:rPr lang="tr-TR" sz="2000" i="1">
                            <a:latin typeface="Cambria Math"/>
                          </a:rPr>
                          <m:t>2∗</m:t>
                        </m:r>
                        <m:r>
                          <a:rPr lang="tr-TR" sz="2000" i="1">
                            <a:latin typeface="Cambria Math"/>
                          </a:rPr>
                          <m:t>𝑃𝑟𝑒𝑐𝑖𝑠𝑖𝑜𝑛</m:t>
                        </m:r>
                        <m:r>
                          <a:rPr lang="tr-TR" sz="2000" i="1">
                            <a:latin typeface="Cambria Math"/>
                          </a:rPr>
                          <m:t>∗</m:t>
                        </m:r>
                        <m:r>
                          <a:rPr lang="tr-TR" sz="2000" i="1">
                            <a:latin typeface="Cambria Math"/>
                          </a:rPr>
                          <m:t>𝑅𝑒𝑐𝑎𝑙𝑙</m:t>
                        </m:r>
                      </m:num>
                      <m:den>
                        <m:r>
                          <a:rPr lang="tr-TR" sz="2000" i="1">
                            <a:latin typeface="Cambria Math"/>
                          </a:rPr>
                          <m:t>𝑃𝑟𝑒𝑐𝑖𝑠𝑖𝑜𝑛</m:t>
                        </m:r>
                        <m:r>
                          <a:rPr lang="tr-TR" sz="2000" i="1">
                            <a:latin typeface="Cambria Math"/>
                          </a:rPr>
                          <m:t>+</m:t>
                        </m:r>
                        <m:r>
                          <a:rPr lang="tr-TR" sz="2000" i="1">
                            <a:latin typeface="Cambria Math"/>
                          </a:rPr>
                          <m:t>𝑅𝑒𝑐𝑎𝑙𝑙</m:t>
                        </m:r>
                      </m:den>
                    </m:f>
                  </m:oMath>
                </a14:m>
                <a:r>
                  <a:rPr lang="tr-TR" sz="2000" dirty="0"/>
                  <a:t> = </a:t>
                </a:r>
                <a14:m>
                  <m:oMath xmlns:m="http://schemas.openxmlformats.org/officeDocument/2006/math">
                    <m:f>
                      <m:fPr>
                        <m:ctrlPr>
                          <a:rPr lang="tr-TR" sz="2000" i="1">
                            <a:latin typeface="Cambria Math" panose="02040503050406030204" pitchFamily="18" charset="0"/>
                          </a:rPr>
                        </m:ctrlPr>
                      </m:fPr>
                      <m:num>
                        <m:r>
                          <a:rPr lang="tr-TR" sz="2000" i="1">
                            <a:latin typeface="Cambria Math"/>
                          </a:rPr>
                          <m:t>2</m:t>
                        </m:r>
                        <m:r>
                          <a:rPr lang="tr-TR" sz="2000" i="1">
                            <a:latin typeface="Cambria Math"/>
                          </a:rPr>
                          <m:t>𝑇𝑃</m:t>
                        </m:r>
                      </m:num>
                      <m:den>
                        <m:r>
                          <a:rPr lang="tr-TR" sz="2000" i="1">
                            <a:latin typeface="Cambria Math"/>
                          </a:rPr>
                          <m:t>2</m:t>
                        </m:r>
                        <m:r>
                          <a:rPr lang="tr-TR" sz="2000" i="1">
                            <a:latin typeface="Cambria Math"/>
                          </a:rPr>
                          <m:t>𝑇𝑃</m:t>
                        </m:r>
                        <m:r>
                          <a:rPr lang="tr-TR" sz="2000" i="1">
                            <a:latin typeface="Cambria Math"/>
                          </a:rPr>
                          <m:t>+</m:t>
                        </m:r>
                        <m:r>
                          <a:rPr lang="tr-TR" sz="2000" i="1">
                            <a:latin typeface="Cambria Math"/>
                          </a:rPr>
                          <m:t>𝐹𝑃</m:t>
                        </m:r>
                        <m:r>
                          <a:rPr lang="tr-TR" sz="2000" i="1">
                            <a:latin typeface="Cambria Math"/>
                          </a:rPr>
                          <m:t>+</m:t>
                        </m:r>
                        <m:r>
                          <a:rPr lang="tr-TR" sz="2000" i="1">
                            <a:latin typeface="Cambria Math"/>
                          </a:rPr>
                          <m:t>𝐹𝑁</m:t>
                        </m:r>
                      </m:den>
                    </m:f>
                  </m:oMath>
                </a14:m>
                <a:r>
                  <a:rPr lang="tr-TR" sz="2000" dirty="0"/>
                  <a:t> </a:t>
                </a:r>
                <a:endParaRPr lang="en-US" sz="2000" dirty="0"/>
              </a:p>
              <a:p>
                <a:endParaRPr lang="en-US" sz="2000" dirty="0"/>
              </a:p>
              <a:p>
                <a:endParaRPr lang="tr-TR" sz="2000" dirty="0" smtClean="0"/>
              </a:p>
              <a:p>
                <a:endParaRPr lang="tr-TR" sz="2000" dirty="0" smtClean="0"/>
              </a:p>
            </p:txBody>
          </p:sp>
        </mc:Choice>
        <mc:Fallback xmlns="">
          <p:sp>
            <p:nvSpPr>
              <p:cNvPr id="7" name="Metin kutusu 6"/>
              <p:cNvSpPr txBox="1">
                <a:spLocks noRot="1" noChangeAspect="1" noMove="1" noResize="1" noEditPoints="1" noAdjustHandles="1" noChangeArrowheads="1" noChangeShapeType="1" noTextEdit="1"/>
              </p:cNvSpPr>
              <p:nvPr/>
            </p:nvSpPr>
            <p:spPr>
              <a:xfrm>
                <a:off x="4587598" y="1741686"/>
                <a:ext cx="4464496" cy="1771254"/>
              </a:xfrm>
              <a:prstGeom prst="rect">
                <a:avLst/>
              </a:prstGeom>
              <a:blipFill>
                <a:blip r:embed="rId5"/>
                <a:stretch>
                  <a:fillRect l="-1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p:cNvSpPr txBox="1"/>
              <p:nvPr/>
            </p:nvSpPr>
            <p:spPr>
              <a:xfrm>
                <a:off x="251520" y="5292189"/>
                <a:ext cx="3240360" cy="529312"/>
              </a:xfrm>
              <a:prstGeom prst="rect">
                <a:avLst/>
              </a:prstGeom>
              <a:noFill/>
            </p:spPr>
            <p:txBody>
              <a:bodyPr wrap="square" rtlCol="0">
                <a:spAutoFit/>
              </a:bodyPr>
              <a:lstStyle/>
              <a:p>
                <a:r>
                  <a:rPr lang="en-US" sz="2000" smtClean="0"/>
                  <a:t>True</a:t>
                </a:r>
                <a:r>
                  <a:rPr lang="tr-TR" sz="2000" smtClean="0"/>
                  <a:t> </a:t>
                </a:r>
                <a:r>
                  <a:rPr lang="tr-TR" sz="2000" dirty="0" err="1" smtClean="0"/>
                  <a:t>positive</a:t>
                </a:r>
                <a:r>
                  <a:rPr lang="tr-TR" sz="2000" dirty="0" smtClean="0"/>
                  <a:t> rate </a:t>
                </a:r>
                <a:r>
                  <a:rPr lang="tr-TR" sz="2000" dirty="0"/>
                  <a:t>= </a:t>
                </a:r>
                <a14:m>
                  <m:oMath xmlns:m="http://schemas.openxmlformats.org/officeDocument/2006/math">
                    <m:f>
                      <m:fPr>
                        <m:ctrlPr>
                          <a:rPr lang="tr-TR" sz="2000" i="1">
                            <a:latin typeface="Cambria Math" panose="02040503050406030204" pitchFamily="18" charset="0"/>
                          </a:rPr>
                        </m:ctrlPr>
                      </m:fPr>
                      <m:num>
                        <m:r>
                          <a:rPr lang="en-US" sz="2000" b="0" i="1" smtClean="0">
                            <a:latin typeface="Cambria Math" panose="02040503050406030204" pitchFamily="18" charset="0"/>
                          </a:rPr>
                          <m:t>𝑇</m:t>
                        </m:r>
                        <m:r>
                          <a:rPr lang="tr-TR" sz="2000" i="1">
                            <a:latin typeface="Cambria Math"/>
                          </a:rPr>
                          <m:t>𝑃</m:t>
                        </m:r>
                      </m:num>
                      <m:den>
                        <m:r>
                          <a:rPr lang="en-US" sz="2000" b="0" i="1" smtClean="0">
                            <a:latin typeface="Cambria Math" panose="02040503050406030204" pitchFamily="18" charset="0"/>
                          </a:rPr>
                          <m:t>𝑇</m:t>
                        </m:r>
                        <m:r>
                          <a:rPr lang="tr-TR" sz="2000" i="1">
                            <a:latin typeface="Cambria Math"/>
                          </a:rPr>
                          <m:t>𝑃</m:t>
                        </m:r>
                        <m:r>
                          <a:rPr lang="tr-TR" sz="2000" i="1">
                            <a:latin typeface="Cambria Math"/>
                          </a:rPr>
                          <m:t>+</m:t>
                        </m:r>
                        <m:r>
                          <a:rPr lang="en-US" sz="2000" b="0" i="1" smtClean="0">
                            <a:latin typeface="Cambria Math" panose="02040503050406030204" pitchFamily="18" charset="0"/>
                          </a:rPr>
                          <m:t>𝐹</m:t>
                        </m:r>
                        <m:r>
                          <a:rPr lang="tr-TR" sz="2000" i="1">
                            <a:latin typeface="Cambria Math"/>
                          </a:rPr>
                          <m:t>𝑁</m:t>
                        </m:r>
                      </m:den>
                    </m:f>
                  </m:oMath>
                </a14:m>
                <a:endParaRPr lang="en-US" sz="2000" dirty="0" smtClean="0"/>
              </a:p>
            </p:txBody>
          </p:sp>
        </mc:Choice>
        <mc:Fallback xmlns="">
          <p:sp>
            <p:nvSpPr>
              <p:cNvPr id="8" name="Metin kutusu 7"/>
              <p:cNvSpPr txBox="1">
                <a:spLocks noRot="1" noChangeAspect="1" noMove="1" noResize="1" noEditPoints="1" noAdjustHandles="1" noChangeArrowheads="1" noChangeShapeType="1" noTextEdit="1"/>
              </p:cNvSpPr>
              <p:nvPr/>
            </p:nvSpPr>
            <p:spPr>
              <a:xfrm>
                <a:off x="251520" y="5292189"/>
                <a:ext cx="3240360" cy="529312"/>
              </a:xfrm>
              <a:prstGeom prst="rect">
                <a:avLst/>
              </a:prstGeom>
              <a:blipFill>
                <a:blip r:embed="rId6"/>
                <a:stretch>
                  <a:fillRect l="-1880" b="-8046"/>
                </a:stretch>
              </a:blipFill>
            </p:spPr>
            <p:txBody>
              <a:bodyPr/>
              <a:lstStyle/>
              <a:p>
                <a:r>
                  <a:rPr lang="en-US">
                    <a:noFill/>
                  </a:rPr>
                  <a:t> </a:t>
                </a:r>
              </a:p>
            </p:txBody>
          </p:sp>
        </mc:Fallback>
      </mc:AlternateContent>
    </p:spTree>
    <p:extLst>
      <p:ext uri="{BB962C8B-B14F-4D97-AF65-F5344CB8AC3E}">
        <p14:creationId xmlns:p14="http://schemas.microsoft.com/office/powerpoint/2010/main" val="1035410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Line 34"/>
          <p:cNvSpPr>
            <a:spLocks noChangeShapeType="1"/>
          </p:cNvSpPr>
          <p:nvPr/>
        </p:nvSpPr>
        <p:spPr bwMode="auto">
          <a:xfrm flipH="1">
            <a:off x="5908104" y="3116550"/>
            <a:ext cx="419100" cy="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79" name="Line 32"/>
          <p:cNvSpPr>
            <a:spLocks noChangeShapeType="1"/>
          </p:cNvSpPr>
          <p:nvPr/>
        </p:nvSpPr>
        <p:spPr bwMode="auto">
          <a:xfrm>
            <a:off x="6325617" y="3078450"/>
            <a:ext cx="0" cy="2085975"/>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80" name="TextBox 23"/>
          <p:cNvSpPr txBox="1">
            <a:spLocks noChangeArrowheads="1"/>
          </p:cNvSpPr>
          <p:nvPr/>
        </p:nvSpPr>
        <p:spPr bwMode="auto">
          <a:xfrm>
            <a:off x="5495354" y="2938750"/>
            <a:ext cx="762000" cy="3365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smtClean="0">
                <a:solidFill>
                  <a:srgbClr val="000000"/>
                </a:solidFill>
                <a:ea typeface="MS PGothic" pitchFamily="34" charset="-128"/>
              </a:rPr>
              <a:t>0.7</a:t>
            </a:r>
          </a:p>
        </p:txBody>
      </p:sp>
      <p:sp>
        <p:nvSpPr>
          <p:cNvPr id="75781" name="Rectangle 4"/>
          <p:cNvSpPr>
            <a:spLocks noGrp="1" noChangeArrowheads="1"/>
          </p:cNvSpPr>
          <p:nvPr>
            <p:ph type="title"/>
          </p:nvPr>
        </p:nvSpPr>
        <p:spPr/>
        <p:txBody>
          <a:bodyPr>
            <a:normAutofit fontScale="90000"/>
          </a:bodyPr>
          <a:lstStyle/>
          <a:p>
            <a:r>
              <a:rPr lang="en-US"/>
              <a:t>Reciever Operator </a:t>
            </a:r>
            <a:r>
              <a:rPr lang="en-US" smtClean="0"/>
              <a:t>Characteristic (ROC)</a:t>
            </a:r>
            <a:r>
              <a:rPr lang="en-US"/>
              <a:t/>
            </a:r>
            <a:br>
              <a:rPr lang="en-US"/>
            </a:br>
            <a:r>
              <a:rPr lang="en-US" smtClean="0"/>
              <a:t> Curve</a:t>
            </a:r>
            <a:endParaRPr lang="en-US" dirty="0" smtClean="0"/>
          </a:p>
        </p:txBody>
      </p:sp>
      <p:sp>
        <p:nvSpPr>
          <p:cNvPr id="75782" name="Rectangle 5"/>
          <p:cNvSpPr>
            <a:spLocks noGrp="1" noChangeArrowheads="1"/>
          </p:cNvSpPr>
          <p:nvPr>
            <p:ph type="body" idx="1"/>
          </p:nvPr>
        </p:nvSpPr>
        <p:spPr>
          <a:xfrm>
            <a:off x="685799" y="1563390"/>
            <a:ext cx="4288855" cy="3953842"/>
          </a:xfrm>
        </p:spPr>
        <p:txBody>
          <a:bodyPr>
            <a:noAutofit/>
          </a:bodyPr>
          <a:lstStyle/>
          <a:p>
            <a:pPr fontAlgn="base">
              <a:spcBef>
                <a:spcPts val="600"/>
              </a:spcBef>
              <a:spcAft>
                <a:spcPct val="0"/>
              </a:spcAft>
            </a:pPr>
            <a:r>
              <a:rPr lang="en-US" sz="2000" smtClean="0"/>
              <a:t>ROC curve</a:t>
            </a:r>
            <a:r>
              <a:rPr lang="en-US" sz="2000"/>
              <a:t> plots FPR </a:t>
            </a:r>
            <a:r>
              <a:rPr lang="en-US" sz="2000" smtClean="0"/>
              <a:t>vs. TPR at different </a:t>
            </a:r>
            <a:r>
              <a:rPr lang="en-US" sz="2000"/>
              <a:t>classification thresholds.</a:t>
            </a:r>
            <a:r>
              <a:rPr lang="en-US"/>
              <a:t> </a:t>
            </a:r>
            <a:endParaRPr lang="en-US" smtClean="0"/>
          </a:p>
          <a:p>
            <a:pPr lvl="1" fontAlgn="base">
              <a:spcBef>
                <a:spcPts val="600"/>
              </a:spcBef>
              <a:spcAft>
                <a:spcPct val="0"/>
              </a:spcAft>
            </a:pPr>
            <a:r>
              <a:rPr lang="en-US" sz="1800" smtClean="0"/>
              <a:t>Indicates performance </a:t>
            </a:r>
            <a:r>
              <a:rPr lang="en-US" sz="1800"/>
              <a:t>of a classification model at all classification thresholds</a:t>
            </a:r>
            <a:r>
              <a:rPr lang="en-US" sz="1800" smtClean="0"/>
              <a:t>.</a:t>
            </a:r>
            <a:endParaRPr lang="en-US" sz="1800"/>
          </a:p>
          <a:p>
            <a:pPr lvl="1" fontAlgn="base">
              <a:spcBef>
                <a:spcPts val="600"/>
              </a:spcBef>
              <a:spcAft>
                <a:spcPct val="0"/>
              </a:spcAft>
            </a:pPr>
            <a:r>
              <a:rPr lang="en-US" sz="1800"/>
              <a:t>Lowering the classification threshold classifies more items as positive, thus increasing both False Positives and True Positives. </a:t>
            </a:r>
          </a:p>
          <a:p>
            <a:pPr lvl="1" fontAlgn="base">
              <a:spcBef>
                <a:spcPts val="600"/>
              </a:spcBef>
              <a:spcAft>
                <a:spcPct val="0"/>
              </a:spcAft>
            </a:pPr>
            <a:r>
              <a:rPr lang="en-US" sz="1800"/>
              <a:t>Want to maximize </a:t>
            </a:r>
            <a:r>
              <a:rPr lang="en-US" sz="1800" smtClean="0"/>
              <a:t>two dimensional area </a:t>
            </a:r>
            <a:r>
              <a:rPr lang="en-US" sz="1800"/>
              <a:t>under the </a:t>
            </a:r>
            <a:r>
              <a:rPr lang="en-US" sz="1800" smtClean="0"/>
              <a:t>ROC curve </a:t>
            </a:r>
            <a:r>
              <a:rPr lang="en-US" sz="1800"/>
              <a:t>(AUC</a:t>
            </a:r>
            <a:r>
              <a:rPr lang="en-US" sz="1800" smtClean="0"/>
              <a:t>)</a:t>
            </a:r>
          </a:p>
          <a:p>
            <a:pPr lvl="1" fontAlgn="base">
              <a:spcBef>
                <a:spcPts val="600"/>
              </a:spcBef>
              <a:spcAft>
                <a:spcPct val="0"/>
              </a:spcAft>
            </a:pPr>
            <a:r>
              <a:rPr lang="en-US" sz="1800" smtClean="0"/>
              <a:t>Useful </a:t>
            </a:r>
            <a:r>
              <a:rPr lang="en-US" sz="1800"/>
              <a:t>for comparing different </a:t>
            </a:r>
            <a:r>
              <a:rPr lang="en-US" sz="1800" smtClean="0"/>
              <a:t>classification methods</a:t>
            </a:r>
            <a:endParaRPr lang="en-US" sz="1800"/>
          </a:p>
          <a:p>
            <a:pPr>
              <a:spcBef>
                <a:spcPts val="600"/>
              </a:spcBef>
            </a:pPr>
            <a:endParaRPr lang="en-US" sz="2800" dirty="0"/>
          </a:p>
        </p:txBody>
      </p:sp>
      <p:sp>
        <p:nvSpPr>
          <p:cNvPr id="75783" name="Rectangle 6"/>
          <p:cNvSpPr>
            <a:spLocks noChangeArrowheads="1"/>
          </p:cNvSpPr>
          <p:nvPr/>
        </p:nvSpPr>
        <p:spPr bwMode="auto">
          <a:xfrm>
            <a:off x="6060504" y="2468850"/>
            <a:ext cx="2590800" cy="2590800"/>
          </a:xfrm>
          <a:prstGeom prst="rect">
            <a:avLst/>
          </a:prstGeom>
          <a:no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84" name="Text Box 6"/>
          <p:cNvSpPr txBox="1">
            <a:spLocks noChangeArrowheads="1"/>
          </p:cNvSpPr>
          <p:nvPr/>
        </p:nvSpPr>
        <p:spPr bwMode="auto">
          <a:xfrm>
            <a:off x="5831904" y="4983450"/>
            <a:ext cx="457200" cy="396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000" smtClean="0">
                <a:solidFill>
                  <a:srgbClr val="000000"/>
                </a:solidFill>
                <a:ea typeface="MS PGothic" pitchFamily="34" charset="-128"/>
              </a:rPr>
              <a:t>0</a:t>
            </a:r>
          </a:p>
        </p:txBody>
      </p:sp>
      <p:sp>
        <p:nvSpPr>
          <p:cNvPr id="75785" name="Text Box 7"/>
          <p:cNvSpPr txBox="1">
            <a:spLocks noChangeArrowheads="1"/>
          </p:cNvSpPr>
          <p:nvPr/>
        </p:nvSpPr>
        <p:spPr bwMode="auto">
          <a:xfrm>
            <a:off x="8498904" y="5027900"/>
            <a:ext cx="304800" cy="3365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smtClean="0">
                <a:solidFill>
                  <a:srgbClr val="000000"/>
                </a:solidFill>
                <a:ea typeface="MS PGothic" pitchFamily="34" charset="-128"/>
              </a:rPr>
              <a:t>1</a:t>
            </a:r>
          </a:p>
        </p:txBody>
      </p:sp>
      <p:sp>
        <p:nvSpPr>
          <p:cNvPr id="75786" name="Text Box 8"/>
          <p:cNvSpPr txBox="1">
            <a:spLocks noChangeArrowheads="1"/>
          </p:cNvSpPr>
          <p:nvPr/>
        </p:nvSpPr>
        <p:spPr bwMode="auto">
          <a:xfrm>
            <a:off x="5831904" y="2316450"/>
            <a:ext cx="304800" cy="3365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smtClean="0">
                <a:solidFill>
                  <a:srgbClr val="000000"/>
                </a:solidFill>
                <a:ea typeface="MS PGothic" pitchFamily="34" charset="-128"/>
              </a:rPr>
              <a:t>1</a:t>
            </a:r>
          </a:p>
        </p:txBody>
      </p:sp>
      <p:sp>
        <p:nvSpPr>
          <p:cNvPr id="75787" name="Text Box 9"/>
          <p:cNvSpPr txBox="1">
            <a:spLocks noChangeArrowheads="1"/>
          </p:cNvSpPr>
          <p:nvPr/>
        </p:nvSpPr>
        <p:spPr bwMode="auto">
          <a:xfrm>
            <a:off x="5679504" y="5059650"/>
            <a:ext cx="3429000" cy="304800"/>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400" b="1" i="1" dirty="0">
                <a:solidFill>
                  <a:schemeClr val="accent2">
                    <a:lumMod val="50000"/>
                  </a:schemeClr>
                </a:solidFill>
                <a:ea typeface="MS PGothic" pitchFamily="34" charset="-128"/>
              </a:rPr>
              <a:t>false positive rate</a:t>
            </a:r>
          </a:p>
        </p:txBody>
      </p:sp>
      <p:sp>
        <p:nvSpPr>
          <p:cNvPr id="75788" name="Text Box 10"/>
          <p:cNvSpPr txBox="1">
            <a:spLocks noChangeArrowheads="1"/>
          </p:cNvSpPr>
          <p:nvPr/>
        </p:nvSpPr>
        <p:spPr bwMode="auto">
          <a:xfrm>
            <a:off x="5069904" y="3459450"/>
            <a:ext cx="1219200" cy="954088"/>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400" b="1" i="1" dirty="0">
                <a:solidFill>
                  <a:schemeClr val="accent2">
                    <a:lumMod val="50000"/>
                  </a:schemeClr>
                </a:solidFill>
                <a:ea typeface="MS PGothic" pitchFamily="34" charset="-128"/>
              </a:rPr>
              <a:t>true</a:t>
            </a:r>
            <a:br>
              <a:rPr lang="en-US" sz="1400" b="1" i="1" dirty="0">
                <a:solidFill>
                  <a:schemeClr val="accent2">
                    <a:lumMod val="50000"/>
                  </a:schemeClr>
                </a:solidFill>
                <a:ea typeface="MS PGothic" pitchFamily="34" charset="-128"/>
              </a:rPr>
            </a:br>
            <a:r>
              <a:rPr lang="en-US" sz="1400" b="1" i="1" dirty="0">
                <a:solidFill>
                  <a:schemeClr val="accent2">
                    <a:lumMod val="50000"/>
                  </a:schemeClr>
                </a:solidFill>
                <a:ea typeface="MS PGothic" pitchFamily="34" charset="-128"/>
              </a:rPr>
              <a:t>positive</a:t>
            </a:r>
            <a:br>
              <a:rPr lang="en-US" sz="1400" b="1" i="1" dirty="0">
                <a:solidFill>
                  <a:schemeClr val="accent2">
                    <a:lumMod val="50000"/>
                  </a:schemeClr>
                </a:solidFill>
                <a:ea typeface="MS PGothic" pitchFamily="34" charset="-128"/>
              </a:rPr>
            </a:br>
            <a:r>
              <a:rPr lang="en-US" sz="1400" b="1" i="1" dirty="0">
                <a:solidFill>
                  <a:schemeClr val="accent2">
                    <a:lumMod val="50000"/>
                  </a:schemeClr>
                </a:solidFill>
                <a:ea typeface="MS PGothic" pitchFamily="34" charset="-128"/>
              </a:rPr>
              <a:t>rate</a:t>
            </a:r>
            <a:br>
              <a:rPr lang="en-US" sz="1400" b="1" i="1" dirty="0">
                <a:solidFill>
                  <a:schemeClr val="accent2">
                    <a:lumMod val="50000"/>
                  </a:schemeClr>
                </a:solidFill>
                <a:ea typeface="MS PGothic" pitchFamily="34" charset="-128"/>
              </a:rPr>
            </a:br>
            <a:endParaRPr lang="en-US" sz="1400" b="1" i="1" dirty="0">
              <a:solidFill>
                <a:schemeClr val="accent2">
                  <a:lumMod val="50000"/>
                </a:schemeClr>
              </a:solidFill>
              <a:ea typeface="MS PGothic" pitchFamily="34" charset="-128"/>
            </a:endParaRPr>
          </a:p>
        </p:txBody>
      </p:sp>
      <p:sp>
        <p:nvSpPr>
          <p:cNvPr id="75790" name="Oval 15"/>
          <p:cNvSpPr>
            <a:spLocks noChangeArrowheads="1"/>
          </p:cNvSpPr>
          <p:nvPr/>
        </p:nvSpPr>
        <p:spPr bwMode="auto">
          <a:xfrm>
            <a:off x="6289104" y="3078450"/>
            <a:ext cx="76200" cy="76200"/>
          </a:xfrm>
          <a:prstGeom prst="ellipse">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91" name="Line 16"/>
          <p:cNvSpPr>
            <a:spLocks noChangeShapeType="1"/>
          </p:cNvSpPr>
          <p:nvPr/>
        </p:nvSpPr>
        <p:spPr bwMode="auto">
          <a:xfrm>
            <a:off x="6327204" y="4935825"/>
            <a:ext cx="0" cy="22860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92" name="Line 17"/>
          <p:cNvSpPr>
            <a:spLocks noChangeShapeType="1"/>
          </p:cNvSpPr>
          <p:nvPr/>
        </p:nvSpPr>
        <p:spPr bwMode="auto">
          <a:xfrm rot="-5400000">
            <a:off x="6022404" y="3002250"/>
            <a:ext cx="0" cy="228600"/>
          </a:xfrm>
          <a:prstGeom prst="line">
            <a:avLst/>
          </a:prstGeom>
          <a:noFill/>
          <a:ln w="19050">
            <a:solidFill>
              <a:schemeClr val="tx1"/>
            </a:solidFill>
            <a:round/>
            <a:headEnd/>
            <a:tailEnd/>
          </a:ln>
        </p:spPr>
        <p:txBody>
          <a:bodyP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p:sp>
        <p:nvSpPr>
          <p:cNvPr id="75793" name="Text Box 15"/>
          <p:cNvSpPr txBox="1">
            <a:spLocks noChangeArrowheads="1"/>
          </p:cNvSpPr>
          <p:nvPr/>
        </p:nvSpPr>
        <p:spPr bwMode="auto">
          <a:xfrm>
            <a:off x="6085904" y="5059650"/>
            <a:ext cx="762000" cy="3365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smtClean="0">
                <a:solidFill>
                  <a:srgbClr val="000000"/>
                </a:solidFill>
                <a:ea typeface="MS PGothic" pitchFamily="34" charset="-128"/>
              </a:rPr>
              <a:t>0.1</a:t>
            </a:r>
          </a:p>
        </p:txBody>
      </p:sp>
      <p:sp>
        <p:nvSpPr>
          <p:cNvPr id="75795" name="Line 23"/>
          <p:cNvSpPr>
            <a:spLocks noChangeShapeType="1"/>
          </p:cNvSpPr>
          <p:nvPr/>
        </p:nvSpPr>
        <p:spPr bwMode="auto">
          <a:xfrm flipV="1">
            <a:off x="6060504" y="2468850"/>
            <a:ext cx="2590800" cy="259080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sz="2400" b="1" smtClean="0">
              <a:solidFill>
                <a:srgbClr val="000000"/>
              </a:solidFill>
              <a:latin typeface="Times New Roman" pitchFamily="18" charset="0"/>
              <a:ea typeface="MS PGothic" pitchFamily="34" charset="-128"/>
            </a:endParaRPr>
          </a:p>
        </p:txBody>
      </p:sp>
      <mc:AlternateContent xmlns:mc="http://schemas.openxmlformats.org/markup-compatibility/2006" xmlns:a14="http://schemas.microsoft.com/office/drawing/2010/main">
        <mc:Choice Requires="a14">
          <p:sp>
            <p:nvSpPr>
              <p:cNvPr id="5" name="Dikdörtgen 4"/>
              <p:cNvSpPr/>
              <p:nvPr/>
            </p:nvSpPr>
            <p:spPr>
              <a:xfrm>
                <a:off x="4761882" y="4250255"/>
                <a:ext cx="111447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tr-TR" i="1">
                              <a:latin typeface="Cambria Math" panose="02040503050406030204" pitchFamily="18" charset="0"/>
                            </a:rPr>
                          </m:ctrlPr>
                        </m:fPr>
                        <m:num>
                          <m:r>
                            <a:rPr lang="tr-TR" i="1">
                              <a:latin typeface="Cambria Math"/>
                            </a:rPr>
                            <m:t>𝑇𝑃</m:t>
                          </m:r>
                        </m:num>
                        <m:den>
                          <m:r>
                            <a:rPr lang="tr-TR" i="1">
                              <a:latin typeface="Cambria Math"/>
                            </a:rPr>
                            <m:t>𝑇𝑃</m:t>
                          </m:r>
                          <m:r>
                            <a:rPr lang="tr-TR" i="1">
                              <a:latin typeface="Cambria Math"/>
                            </a:rPr>
                            <m:t>+</m:t>
                          </m:r>
                          <m:r>
                            <a:rPr lang="tr-TR" i="1">
                              <a:latin typeface="Cambria Math"/>
                            </a:rPr>
                            <m:t>𝐹𝑁</m:t>
                          </m:r>
                        </m:den>
                      </m:f>
                    </m:oMath>
                  </m:oMathPara>
                </a14:m>
                <a:endParaRPr lang="en-US"/>
              </a:p>
            </p:txBody>
          </p:sp>
        </mc:Choice>
        <mc:Fallback xmlns="">
          <p:sp>
            <p:nvSpPr>
              <p:cNvPr id="5" name="Dikdörtgen 4"/>
              <p:cNvSpPr>
                <a:spLocks noRot="1" noChangeAspect="1" noMove="1" noResize="1" noEditPoints="1" noAdjustHandles="1" noChangeArrowheads="1" noChangeShapeType="1" noTextEdit="1"/>
              </p:cNvSpPr>
              <p:nvPr/>
            </p:nvSpPr>
            <p:spPr>
              <a:xfrm>
                <a:off x="4761882" y="4250255"/>
                <a:ext cx="1114472" cy="6154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5"/>
              <p:cNvSpPr/>
              <p:nvPr/>
            </p:nvSpPr>
            <p:spPr>
              <a:xfrm>
                <a:off x="7009177" y="5360560"/>
                <a:ext cx="1114472"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tr-TR" i="1">
                              <a:latin typeface="Cambria Math" panose="02040503050406030204" pitchFamily="18" charset="0"/>
                            </a:rPr>
                          </m:ctrlPr>
                        </m:fPr>
                        <m:num>
                          <m:r>
                            <a:rPr lang="tr-TR" i="1">
                              <a:latin typeface="Cambria Math"/>
                            </a:rPr>
                            <m:t>𝐹𝑃</m:t>
                          </m:r>
                        </m:num>
                        <m:den>
                          <m:r>
                            <a:rPr lang="tr-TR" i="1">
                              <a:latin typeface="Cambria Math"/>
                            </a:rPr>
                            <m:t>𝐹𝑃</m:t>
                          </m:r>
                          <m:r>
                            <a:rPr lang="tr-TR" i="1">
                              <a:latin typeface="Cambria Math"/>
                            </a:rPr>
                            <m:t>+</m:t>
                          </m:r>
                          <m:r>
                            <a:rPr lang="tr-TR" i="1">
                              <a:latin typeface="Cambria Math"/>
                            </a:rPr>
                            <m:t>𝑇𝑁</m:t>
                          </m:r>
                        </m:den>
                      </m:f>
                    </m:oMath>
                  </m:oMathPara>
                </a14:m>
                <a:endParaRPr lang="en-US"/>
              </a:p>
            </p:txBody>
          </p:sp>
        </mc:Choice>
        <mc:Fallback xmlns="">
          <p:sp>
            <p:nvSpPr>
              <p:cNvPr id="6" name="Dikdörtgen 5"/>
              <p:cNvSpPr>
                <a:spLocks noRot="1" noChangeAspect="1" noMove="1" noResize="1" noEditPoints="1" noAdjustHandles="1" noChangeArrowheads="1" noChangeShapeType="1" noTextEdit="1"/>
              </p:cNvSpPr>
              <p:nvPr/>
            </p:nvSpPr>
            <p:spPr>
              <a:xfrm>
                <a:off x="7009177" y="5360560"/>
                <a:ext cx="1114472" cy="615490"/>
              </a:xfrm>
              <a:prstGeom prst="rect">
                <a:avLst/>
              </a:prstGeom>
              <a:blipFill>
                <a:blip r:embed="rId4"/>
                <a:stretch>
                  <a:fillRect/>
                </a:stretch>
              </a:blipFill>
            </p:spPr>
            <p:txBody>
              <a:bodyPr/>
              <a:lstStyle/>
              <a:p>
                <a:r>
                  <a:rPr lang="en-US">
                    <a:noFill/>
                  </a:rPr>
                  <a:t> </a:t>
                </a:r>
              </a:p>
            </p:txBody>
          </p:sp>
        </mc:Fallback>
      </mc:AlternateContent>
      <p:sp>
        <p:nvSpPr>
          <p:cNvPr id="28" name="Freeform 25"/>
          <p:cNvSpPr>
            <a:spLocks/>
          </p:cNvSpPr>
          <p:nvPr/>
        </p:nvSpPr>
        <p:spPr bwMode="auto">
          <a:xfrm>
            <a:off x="6060504" y="2484725"/>
            <a:ext cx="2590800" cy="2590800"/>
          </a:xfrm>
          <a:custGeom>
            <a:avLst/>
            <a:gdLst>
              <a:gd name="T0" fmla="*/ 0 w 1632"/>
              <a:gd name="T1" fmla="*/ 2147483647 h 1632"/>
              <a:gd name="T2" fmla="*/ 120967500 w 1632"/>
              <a:gd name="T3" fmla="*/ 2147483647 h 1632"/>
              <a:gd name="T4" fmla="*/ 241935000 w 1632"/>
              <a:gd name="T5" fmla="*/ 1451610000 h 1632"/>
              <a:gd name="T6" fmla="*/ 483870000 w 1632"/>
              <a:gd name="T7" fmla="*/ 967740000 h 1632"/>
              <a:gd name="T8" fmla="*/ 1209675000 w 1632"/>
              <a:gd name="T9" fmla="*/ 483870000 h 1632"/>
              <a:gd name="T10" fmla="*/ 2147483647 w 1632"/>
              <a:gd name="T11" fmla="*/ 120967500 h 1632"/>
              <a:gd name="T12" fmla="*/ 2147483647 w 1632"/>
              <a:gd name="T13" fmla="*/ 0 h 1632"/>
              <a:gd name="T14" fmla="*/ 0 60000 65536"/>
              <a:gd name="T15" fmla="*/ 0 60000 65536"/>
              <a:gd name="T16" fmla="*/ 0 60000 65536"/>
              <a:gd name="T17" fmla="*/ 0 60000 65536"/>
              <a:gd name="T18" fmla="*/ 0 60000 65536"/>
              <a:gd name="T19" fmla="*/ 0 60000 65536"/>
              <a:gd name="T20" fmla="*/ 0 60000 65536"/>
              <a:gd name="T21" fmla="*/ 0 w 1632"/>
              <a:gd name="T22" fmla="*/ 0 h 1632"/>
              <a:gd name="T23" fmla="*/ 1632 w 1632"/>
              <a:gd name="T24" fmla="*/ 1632 h 1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2" h="1632">
                <a:moveTo>
                  <a:pt x="0" y="1632"/>
                </a:moveTo>
                <a:cubicBezTo>
                  <a:pt x="16" y="1456"/>
                  <a:pt x="32" y="1280"/>
                  <a:pt x="48" y="1104"/>
                </a:cubicBezTo>
                <a:cubicBezTo>
                  <a:pt x="64" y="928"/>
                  <a:pt x="72" y="696"/>
                  <a:pt x="96" y="576"/>
                </a:cubicBezTo>
                <a:cubicBezTo>
                  <a:pt x="120" y="456"/>
                  <a:pt x="128" y="448"/>
                  <a:pt x="192" y="384"/>
                </a:cubicBezTo>
                <a:cubicBezTo>
                  <a:pt x="256" y="320"/>
                  <a:pt x="304" y="248"/>
                  <a:pt x="480" y="192"/>
                </a:cubicBezTo>
                <a:cubicBezTo>
                  <a:pt x="656" y="136"/>
                  <a:pt x="1056" y="80"/>
                  <a:pt x="1248" y="48"/>
                </a:cubicBezTo>
                <a:cubicBezTo>
                  <a:pt x="1440" y="16"/>
                  <a:pt x="1536" y="8"/>
                  <a:pt x="1632" y="0"/>
                </a:cubicBezTo>
              </a:path>
            </a:pathLst>
          </a:custGeom>
          <a:noFill/>
          <a:ln w="38100">
            <a:solidFill>
              <a:srgbClr val="009999"/>
            </a:solidFill>
            <a:round/>
            <a:headEnd/>
            <a:tailEnd/>
          </a:ln>
        </p:spPr>
        <p:txBody>
          <a:bodyPr/>
          <a:lstStyle/>
          <a:p>
            <a:pPr eaLnBrk="0" fontAlgn="base" hangingPunct="0">
              <a:spcBef>
                <a:spcPct val="0"/>
              </a:spcBef>
              <a:spcAft>
                <a:spcPct val="0"/>
              </a:spcAft>
            </a:pPr>
            <a:endParaRPr lang="en-US" sz="2400" b="1" smtClean="0">
              <a:ln>
                <a:solidFill>
                  <a:srgbClr val="4B874E"/>
                </a:solidFill>
              </a:ln>
              <a:solidFill>
                <a:srgbClr val="000000"/>
              </a:solidFill>
              <a:latin typeface="Times New Roman" pitchFamily="18" charset="0"/>
              <a:ea typeface="MS PGothic" pitchFamily="34" charset="-128"/>
            </a:endParaRPr>
          </a:p>
        </p:txBody>
      </p:sp>
      <p:sp>
        <p:nvSpPr>
          <p:cNvPr id="29" name="Text Box 23"/>
          <p:cNvSpPr txBox="1">
            <a:spLocks noChangeArrowheads="1"/>
          </p:cNvSpPr>
          <p:nvPr/>
        </p:nvSpPr>
        <p:spPr bwMode="auto">
          <a:xfrm>
            <a:off x="6022404" y="6042312"/>
            <a:ext cx="2554926" cy="646331"/>
          </a:xfrm>
          <a:prstGeom prst="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2400" b="1" dirty="0" smtClean="0">
                <a:ea typeface="MS PGothic" pitchFamily="34" charset="-128"/>
              </a:rPr>
              <a:t>ROC curve  </a:t>
            </a:r>
            <a:endParaRPr lang="tr-TR" sz="2400" b="1" dirty="0" smtClean="0">
              <a:ea typeface="MS PGothic" pitchFamily="34" charset="-128"/>
            </a:endParaRPr>
          </a:p>
          <a:p>
            <a:pPr algn="ctr" eaLnBrk="0" fontAlgn="base" hangingPunct="0">
              <a:spcBef>
                <a:spcPct val="0"/>
              </a:spcBef>
              <a:spcAft>
                <a:spcPct val="0"/>
              </a:spcAft>
            </a:pPr>
            <a:r>
              <a:rPr lang="tr-TR" sz="1200" b="1" dirty="0" smtClean="0">
                <a:ea typeface="MS PGothic" pitchFamily="34" charset="-128"/>
              </a:rPr>
              <a:t>« </a:t>
            </a:r>
            <a:r>
              <a:rPr lang="en-US" sz="1200" b="1" dirty="0" smtClean="0">
                <a:ea typeface="MS PGothic" pitchFamily="34" charset="-128"/>
              </a:rPr>
              <a:t>Receiver Operator Characteristic</a:t>
            </a:r>
            <a:r>
              <a:rPr lang="tr-TR" sz="1200" b="1" dirty="0" smtClean="0">
                <a:ea typeface="MS PGothic" pitchFamily="34" charset="-128"/>
              </a:rPr>
              <a:t> »</a:t>
            </a:r>
            <a:endParaRPr lang="en-US" sz="1200" b="1" dirty="0" smtClean="0">
              <a:ea typeface="MS PGothic" pitchFamily="34" charset="-128"/>
            </a:endParaRPr>
          </a:p>
        </p:txBody>
      </p:sp>
      <p:cxnSp>
        <p:nvCxnSpPr>
          <p:cNvPr id="8" name="Düz Ok Bağlayıcısı 7"/>
          <p:cNvCxnSpPr>
            <a:endCxn id="75790" idx="1"/>
          </p:cNvCxnSpPr>
          <p:nvPr/>
        </p:nvCxnSpPr>
        <p:spPr>
          <a:xfrm>
            <a:off x="6282754" y="2316450"/>
            <a:ext cx="17509" cy="773159"/>
          </a:xfrm>
          <a:prstGeom prst="straightConnector1">
            <a:avLst/>
          </a:prstGeom>
          <a:ln>
            <a:solidFill>
              <a:schemeClr val="accent5">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 name="Metin kutusu 8"/>
          <p:cNvSpPr txBox="1"/>
          <p:nvPr/>
        </p:nvSpPr>
        <p:spPr>
          <a:xfrm>
            <a:off x="5528143" y="1536765"/>
            <a:ext cx="1594947" cy="830997"/>
          </a:xfrm>
          <a:prstGeom prst="rect">
            <a:avLst/>
          </a:prstGeom>
          <a:noFill/>
        </p:spPr>
        <p:txBody>
          <a:bodyPr wrap="square" rtlCol="0">
            <a:spAutoFit/>
          </a:bodyPr>
          <a:lstStyle/>
          <a:p>
            <a:pPr algn="ctr"/>
            <a:r>
              <a:rPr lang="en-US" sz="1600" smtClean="0"/>
              <a:t>TPR vs FPR at one classification threshold</a:t>
            </a:r>
            <a:endParaRPr lang="en-US" sz="1600"/>
          </a:p>
        </p:txBody>
      </p:sp>
      <p:cxnSp>
        <p:nvCxnSpPr>
          <p:cNvPr id="33" name="Düz Ok Bağlayıcısı 32"/>
          <p:cNvCxnSpPr/>
          <p:nvPr/>
        </p:nvCxnSpPr>
        <p:spPr>
          <a:xfrm>
            <a:off x="7786969" y="1805938"/>
            <a:ext cx="17509" cy="773159"/>
          </a:xfrm>
          <a:prstGeom prst="straightConnector1">
            <a:avLst/>
          </a:prstGeom>
          <a:ln>
            <a:solidFill>
              <a:schemeClr val="accent5">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34" name="Metin kutusu 33"/>
          <p:cNvSpPr txBox="1"/>
          <p:nvPr/>
        </p:nvSpPr>
        <p:spPr>
          <a:xfrm>
            <a:off x="6936069" y="1284507"/>
            <a:ext cx="2207931" cy="584775"/>
          </a:xfrm>
          <a:prstGeom prst="rect">
            <a:avLst/>
          </a:prstGeom>
          <a:noFill/>
        </p:spPr>
        <p:txBody>
          <a:bodyPr wrap="square" rtlCol="0">
            <a:spAutoFit/>
          </a:bodyPr>
          <a:lstStyle/>
          <a:p>
            <a:pPr algn="ctr"/>
            <a:r>
              <a:rPr lang="en-US" sz="1600" smtClean="0"/>
              <a:t>TPR vs FPR at another classification threshold</a:t>
            </a:r>
            <a:endParaRPr lang="en-US" sz="1600"/>
          </a:p>
        </p:txBody>
      </p:sp>
      <p:sp>
        <p:nvSpPr>
          <p:cNvPr id="2" name="Oval 1"/>
          <p:cNvSpPr/>
          <p:nvPr/>
        </p:nvSpPr>
        <p:spPr>
          <a:xfrm>
            <a:off x="7781618" y="257909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077930" y="25557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452320" y="26248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132353" y="271019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802185" y="27653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516216" y="287922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342705" y="249289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630737" y="249289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182465" y="331127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156176" y="35730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133316" y="39148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093544" y="416222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84168" y="45091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49224" y="47735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012160" y="503946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etin kutusu 45"/>
          <p:cNvSpPr txBox="1"/>
          <p:nvPr/>
        </p:nvSpPr>
        <p:spPr>
          <a:xfrm>
            <a:off x="5707360" y="4889371"/>
            <a:ext cx="295824" cy="338554"/>
          </a:xfrm>
          <a:prstGeom prst="rect">
            <a:avLst/>
          </a:prstGeom>
          <a:noFill/>
        </p:spPr>
        <p:txBody>
          <a:bodyPr wrap="square" rtlCol="0">
            <a:spAutoFit/>
          </a:bodyPr>
          <a:lstStyle/>
          <a:p>
            <a:pPr algn="ctr"/>
            <a:r>
              <a:rPr lang="en-US" sz="1600" smtClean="0"/>
              <a:t>1</a:t>
            </a:r>
            <a:endParaRPr lang="en-US" sz="1600"/>
          </a:p>
        </p:txBody>
      </p:sp>
      <p:sp>
        <p:nvSpPr>
          <p:cNvPr id="47" name="Metin kutusu 46"/>
          <p:cNvSpPr txBox="1"/>
          <p:nvPr/>
        </p:nvSpPr>
        <p:spPr>
          <a:xfrm>
            <a:off x="8676456" y="2346117"/>
            <a:ext cx="295824" cy="338554"/>
          </a:xfrm>
          <a:prstGeom prst="rect">
            <a:avLst/>
          </a:prstGeom>
          <a:noFill/>
        </p:spPr>
        <p:txBody>
          <a:bodyPr wrap="square" rtlCol="0">
            <a:spAutoFit/>
          </a:bodyPr>
          <a:lstStyle/>
          <a:p>
            <a:pPr algn="ctr"/>
            <a:r>
              <a:rPr lang="en-US" sz="1600" smtClean="0"/>
              <a:t>0</a:t>
            </a:r>
            <a:endParaRPr lang="en-US" sz="1600"/>
          </a:p>
        </p:txBody>
      </p:sp>
      <p:sp>
        <p:nvSpPr>
          <p:cNvPr id="48" name="Metin kutusu 47"/>
          <p:cNvSpPr txBox="1"/>
          <p:nvPr/>
        </p:nvSpPr>
        <p:spPr>
          <a:xfrm>
            <a:off x="6325616" y="3059728"/>
            <a:ext cx="604838" cy="338554"/>
          </a:xfrm>
          <a:prstGeom prst="rect">
            <a:avLst/>
          </a:prstGeom>
          <a:noFill/>
        </p:spPr>
        <p:txBody>
          <a:bodyPr wrap="square" rtlCol="0">
            <a:spAutoFit/>
          </a:bodyPr>
          <a:lstStyle/>
          <a:p>
            <a:pPr algn="ctr"/>
            <a:r>
              <a:rPr lang="en-US" sz="1600" smtClean="0"/>
              <a:t>0.53</a:t>
            </a:r>
            <a:endParaRPr lang="en-US" sz="1600"/>
          </a:p>
        </p:txBody>
      </p:sp>
    </p:spTree>
    <p:extLst>
      <p:ext uri="{BB962C8B-B14F-4D97-AF65-F5344CB8AC3E}">
        <p14:creationId xmlns:p14="http://schemas.microsoft.com/office/powerpoint/2010/main" val="1603578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4"/>
          <p:cNvSpPr>
            <a:spLocks noGrp="1" noChangeArrowheads="1"/>
          </p:cNvSpPr>
          <p:nvPr>
            <p:ph type="title"/>
          </p:nvPr>
        </p:nvSpPr>
        <p:spPr/>
        <p:txBody>
          <a:bodyPr>
            <a:normAutofit/>
          </a:bodyPr>
          <a:lstStyle/>
          <a:p>
            <a:r>
              <a:rPr lang="en-US" smtClean="0"/>
              <a:t>Area Under Curve (AUC)</a:t>
            </a:r>
            <a:endParaRPr lang="en-US" dirty="0" smtClean="0"/>
          </a:p>
        </p:txBody>
      </p:sp>
      <p:sp>
        <p:nvSpPr>
          <p:cNvPr id="75782" name="Rectangle 5"/>
          <p:cNvSpPr>
            <a:spLocks noGrp="1" noChangeArrowheads="1"/>
          </p:cNvSpPr>
          <p:nvPr>
            <p:ph type="body" idx="1"/>
          </p:nvPr>
        </p:nvSpPr>
        <p:spPr>
          <a:xfrm>
            <a:off x="685799" y="1563390"/>
            <a:ext cx="7918649" cy="3953842"/>
          </a:xfrm>
        </p:spPr>
        <p:txBody>
          <a:bodyPr>
            <a:noAutofit/>
          </a:bodyPr>
          <a:lstStyle/>
          <a:p>
            <a:pPr fontAlgn="base">
              <a:spcBef>
                <a:spcPts val="600"/>
              </a:spcBef>
              <a:spcAft>
                <a:spcPct val="0"/>
              </a:spcAft>
            </a:pPr>
            <a:r>
              <a:rPr lang="en-US" sz="2200" smtClean="0"/>
              <a:t>AUC is an </a:t>
            </a:r>
            <a:r>
              <a:rPr lang="en-US" sz="2200"/>
              <a:t>efficient sorting-based algorithm to compute ROC curve </a:t>
            </a:r>
            <a:r>
              <a:rPr lang="en-US" sz="2200" smtClean="0"/>
              <a:t>points</a:t>
            </a:r>
          </a:p>
          <a:p>
            <a:pPr lvl="1" fontAlgn="base">
              <a:spcBef>
                <a:spcPts val="600"/>
              </a:spcBef>
              <a:spcAft>
                <a:spcPct val="0"/>
              </a:spcAft>
            </a:pPr>
            <a:r>
              <a:rPr lang="en-US" sz="1800"/>
              <a:t>measures the quality of the model's predictions irrespective of what classification threshold is chosen.</a:t>
            </a:r>
          </a:p>
          <a:p>
            <a:pPr lvl="1" fontAlgn="base">
              <a:spcBef>
                <a:spcPts val="600"/>
              </a:spcBef>
              <a:spcAft>
                <a:spcPct val="0"/>
              </a:spcAft>
            </a:pPr>
            <a:r>
              <a:rPr lang="en-US" sz="1800" smtClean="0"/>
              <a:t>measures </a:t>
            </a:r>
            <a:r>
              <a:rPr lang="en-US" sz="1800"/>
              <a:t>how well predictions are ranked, rather than their absolute </a:t>
            </a:r>
            <a:r>
              <a:rPr lang="en-US" sz="1800" smtClean="0"/>
              <a:t>values</a:t>
            </a:r>
          </a:p>
          <a:p>
            <a:pPr lvl="1" fontAlgn="base">
              <a:spcBef>
                <a:spcPts val="600"/>
              </a:spcBef>
              <a:spcAft>
                <a:spcPct val="0"/>
              </a:spcAft>
            </a:pPr>
            <a:r>
              <a:rPr lang="en-US" sz="1800" smtClean="0"/>
              <a:t>Predictions are ranked </a:t>
            </a:r>
            <a:r>
              <a:rPr lang="en-US" sz="1800"/>
              <a:t>in ascending order of logistic regression </a:t>
            </a:r>
            <a:r>
              <a:rPr lang="en-US" sz="1800" smtClean="0"/>
              <a:t>score</a:t>
            </a:r>
          </a:p>
          <a:p>
            <a:pPr lvl="1" fontAlgn="base">
              <a:spcBef>
                <a:spcPts val="600"/>
              </a:spcBef>
              <a:spcAft>
                <a:spcPct val="0"/>
              </a:spcAft>
            </a:pPr>
            <a:r>
              <a:rPr lang="en-US" sz="1800" smtClean="0"/>
              <a:t>AUC </a:t>
            </a:r>
            <a:r>
              <a:rPr lang="en-US" sz="1800"/>
              <a:t>represents the probability that a random positive (green) example is positioned to the right of a random negative (red) </a:t>
            </a:r>
            <a:r>
              <a:rPr lang="en-US" sz="1800" smtClean="0"/>
              <a:t>example</a:t>
            </a:r>
          </a:p>
          <a:p>
            <a:pPr marL="800100" lvl="3" indent="-342900" fontAlgn="base">
              <a:spcBef>
                <a:spcPts val="600"/>
              </a:spcBef>
              <a:spcAft>
                <a:spcPct val="0"/>
              </a:spcAft>
            </a:pPr>
            <a:endParaRPr lang="en-US" sz="1800" smtClean="0"/>
          </a:p>
          <a:p>
            <a:pPr marL="742950" lvl="2" indent="-342900" fontAlgn="base">
              <a:spcBef>
                <a:spcPts val="600"/>
              </a:spcBef>
              <a:spcAft>
                <a:spcPct val="0"/>
              </a:spcAft>
            </a:pPr>
            <a:endParaRPr lang="en-US" sz="1800" smtClean="0"/>
          </a:p>
          <a:p>
            <a:pPr marL="742950" lvl="2" indent="-342900" fontAlgn="base">
              <a:spcBef>
                <a:spcPts val="600"/>
              </a:spcBef>
              <a:spcAft>
                <a:spcPct val="0"/>
              </a:spcAft>
            </a:pPr>
            <a:endParaRPr lang="en-US" sz="1800"/>
          </a:p>
          <a:p>
            <a:pPr fontAlgn="base">
              <a:spcBef>
                <a:spcPts val="600"/>
              </a:spcBef>
              <a:spcAft>
                <a:spcPct val="0"/>
              </a:spcAft>
            </a:pPr>
            <a:r>
              <a:rPr lang="en-US" sz="2200"/>
              <a:t>ranges in value from 0 to 1. </a:t>
            </a:r>
          </a:p>
          <a:p>
            <a:pPr lvl="1" fontAlgn="base">
              <a:spcBef>
                <a:spcPts val="600"/>
              </a:spcBef>
              <a:spcAft>
                <a:spcPct val="0"/>
              </a:spcAft>
            </a:pPr>
            <a:r>
              <a:rPr lang="en-US" sz="1800"/>
              <a:t>A model whose predictions are 100% wrong has an AUC of 0.0</a:t>
            </a:r>
          </a:p>
          <a:p>
            <a:pPr lvl="1" fontAlgn="base">
              <a:spcBef>
                <a:spcPts val="600"/>
              </a:spcBef>
              <a:spcAft>
                <a:spcPct val="0"/>
              </a:spcAft>
            </a:pPr>
            <a:r>
              <a:rPr lang="en-US" sz="1800"/>
              <a:t>A model</a:t>
            </a:r>
            <a:r>
              <a:rPr lang="en-US" sz="1800" smtClean="0"/>
              <a:t> </a:t>
            </a:r>
            <a:r>
              <a:rPr lang="en-US" sz="1800"/>
              <a:t>whose predictions are 100% correct has an AUC of </a:t>
            </a:r>
            <a:r>
              <a:rPr lang="en-US" sz="1800" smtClean="0"/>
              <a:t>1.0</a:t>
            </a:r>
            <a:endParaRPr lang="en-US" sz="1800"/>
          </a:p>
        </p:txBody>
      </p:sp>
      <p:pic>
        <p:nvPicPr>
          <p:cNvPr id="3" name="Resim 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54585" y="4557710"/>
            <a:ext cx="7765453" cy="1036410"/>
          </a:xfrm>
          <a:prstGeom prst="rect">
            <a:avLst/>
          </a:prstGeom>
        </p:spPr>
      </p:pic>
      <p:sp>
        <p:nvSpPr>
          <p:cNvPr id="4" name="Metin kutusu 3"/>
          <p:cNvSpPr txBox="1"/>
          <p:nvPr/>
        </p:nvSpPr>
        <p:spPr>
          <a:xfrm>
            <a:off x="6660232" y="5339818"/>
            <a:ext cx="2411760" cy="646331"/>
          </a:xfrm>
          <a:prstGeom prst="rect">
            <a:avLst/>
          </a:prstGeom>
          <a:noFill/>
          <a:ln w="28575">
            <a:solidFill>
              <a:schemeClr val="accent5">
                <a:lumMod val="50000"/>
              </a:schemeClr>
            </a:solidFill>
          </a:ln>
        </p:spPr>
        <p:txBody>
          <a:bodyPr wrap="square" rtlCol="0">
            <a:spAutoFit/>
          </a:bodyPr>
          <a:lstStyle/>
          <a:p>
            <a:pPr algn="ctr"/>
            <a:r>
              <a:rPr lang="en-US" smtClean="0"/>
              <a:t>Not a useful metric for all types of problems!</a:t>
            </a:r>
            <a:endParaRPr lang="en-US"/>
          </a:p>
        </p:txBody>
      </p:sp>
    </p:spTree>
    <p:extLst>
      <p:ext uri="{BB962C8B-B14F-4D97-AF65-F5344CB8AC3E}">
        <p14:creationId xmlns:p14="http://schemas.microsoft.com/office/powerpoint/2010/main" val="318142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tr-TR" sz="4000" dirty="0" smtClean="0">
                <a:latin typeface="+mn-lt"/>
              </a:rPr>
              <a:t>Multi-</a:t>
            </a:r>
            <a:r>
              <a:rPr lang="tr-TR" sz="4000" dirty="0" err="1" smtClean="0">
                <a:latin typeface="+mn-lt"/>
              </a:rPr>
              <a:t>Dimensional</a:t>
            </a:r>
            <a:r>
              <a:rPr lang="tr-TR" sz="4000" dirty="0" smtClean="0">
                <a:latin typeface="+mn-lt"/>
              </a:rPr>
              <a:t> Data</a:t>
            </a:r>
          </a:p>
        </p:txBody>
      </p:sp>
      <p:pic>
        <p:nvPicPr>
          <p:cNvPr id="9830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12493"/>
          <a:stretch/>
        </p:blipFill>
        <p:spPr bwMode="auto">
          <a:xfrm>
            <a:off x="1752600" y="1447800"/>
            <a:ext cx="5715000" cy="18948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8308" name="Group 4"/>
          <p:cNvGraphicFramePr>
            <a:graphicFrameLocks noGrp="1"/>
          </p:cNvGraphicFramePr>
          <p:nvPr>
            <p:extLst/>
          </p:nvPr>
        </p:nvGraphicFramePr>
        <p:xfrm>
          <a:off x="395536" y="3981792"/>
          <a:ext cx="3312368" cy="2255520"/>
        </p:xfrm>
        <a:graphic>
          <a:graphicData uri="http://schemas.openxmlformats.org/drawingml/2006/table">
            <a:tbl>
              <a:tblPr>
                <a:tableStyleId>{616DA210-FB5B-4158-B5E0-FEB733F419BA}</a:tableStyleId>
              </a:tblPr>
              <a:tblGrid>
                <a:gridCol w="1254878">
                  <a:extLst>
                    <a:ext uri="{9D8B030D-6E8A-4147-A177-3AD203B41FA5}">
                      <a16:colId xmlns:a16="http://schemas.microsoft.com/office/drawing/2014/main" val="20000"/>
                    </a:ext>
                  </a:extLst>
                </a:gridCol>
                <a:gridCol w="2057490">
                  <a:extLst>
                    <a:ext uri="{9D8B030D-6E8A-4147-A177-3AD203B41FA5}">
                      <a16:colId xmlns:a16="http://schemas.microsoft.com/office/drawing/2014/main" val="20001"/>
                    </a:ext>
                  </a:extLst>
                </a:gridCol>
              </a:tblGrid>
              <a:tr h="542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dirty="0" err="1" smtClean="0">
                          <a:ln>
                            <a:noFill/>
                          </a:ln>
                          <a:effectLst/>
                        </a:rPr>
                        <a:t>Number</a:t>
                      </a:r>
                      <a:r>
                        <a:rPr kumimoji="0" lang="tr-TR" sz="1600" u="none" strike="noStrike" cap="none" normalizeH="0" baseline="0" dirty="0" smtClean="0">
                          <a:ln>
                            <a:noFill/>
                          </a:ln>
                          <a:effectLst/>
                        </a:rPr>
                        <a:t> of </a:t>
                      </a:r>
                      <a:r>
                        <a:rPr kumimoji="0" lang="tr-TR" sz="1600" u="none" strike="noStrike" cap="none" normalizeH="0" baseline="0" dirty="0" err="1" smtClean="0">
                          <a:ln>
                            <a:noFill/>
                          </a:ln>
                          <a:effectLst/>
                        </a:rPr>
                        <a:t>dimensions</a:t>
                      </a:r>
                      <a:endParaRPr kumimoji="0" lang="tr-TR" sz="16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dirty="0" err="1" smtClean="0">
                          <a:ln>
                            <a:noFill/>
                          </a:ln>
                          <a:effectLst/>
                        </a:rPr>
                        <a:t>Percentage</a:t>
                      </a:r>
                      <a:r>
                        <a:rPr kumimoji="0" lang="tr-TR" sz="1600" u="none" strike="noStrike" cap="none" normalizeH="0" baseline="0" dirty="0" smtClean="0">
                          <a:ln>
                            <a:noFill/>
                          </a:ln>
                          <a:effectLst/>
                        </a:rPr>
                        <a:t> of </a:t>
                      </a:r>
                      <a:r>
                        <a:rPr kumimoji="0" lang="tr-TR" sz="1600" u="none" strike="noStrike" cap="none" normalizeH="0" baseline="0" dirty="0" err="1" smtClean="0">
                          <a:ln>
                            <a:noFill/>
                          </a:ln>
                          <a:effectLst/>
                        </a:rPr>
                        <a:t>points</a:t>
                      </a:r>
                      <a:r>
                        <a:rPr kumimoji="0" lang="tr-TR" sz="1600" u="none" strike="noStrike" cap="none" normalizeH="0" baseline="0" dirty="0" smtClean="0">
                          <a:ln>
                            <a:noFill/>
                          </a:ln>
                          <a:effectLst/>
                        </a:rPr>
                        <a:t> </a:t>
                      </a:r>
                      <a:r>
                        <a:rPr kumimoji="0" lang="tr-TR" sz="1600" u="none" strike="noStrike" cap="none" normalizeH="0" baseline="0" dirty="0" err="1" smtClean="0">
                          <a:ln>
                            <a:noFill/>
                          </a:ln>
                          <a:effectLst/>
                        </a:rPr>
                        <a:t>close</a:t>
                      </a:r>
                      <a:r>
                        <a:rPr kumimoji="0" lang="tr-TR" sz="1600" u="none" strike="noStrike" cap="none" normalizeH="0" baseline="0" dirty="0" smtClean="0">
                          <a:ln>
                            <a:noFill/>
                          </a:ln>
                          <a:effectLst/>
                        </a:rPr>
                        <a:t> </a:t>
                      </a:r>
                      <a:r>
                        <a:rPr kumimoji="0" lang="tr-TR" sz="1600" u="none" strike="noStrike" cap="none" normalizeH="0" baseline="0" dirty="0" err="1" smtClean="0">
                          <a:ln>
                            <a:noFill/>
                          </a:ln>
                          <a:effectLst/>
                        </a:rPr>
                        <a:t>to</a:t>
                      </a:r>
                      <a:r>
                        <a:rPr kumimoji="0" lang="tr-TR" sz="1600" u="none" strike="noStrike" cap="none" normalizeH="0" baseline="0" dirty="0" smtClean="0">
                          <a:ln>
                            <a:noFill/>
                          </a:ln>
                          <a:effectLst/>
                        </a:rPr>
                        <a:t> </a:t>
                      </a:r>
                      <a:r>
                        <a:rPr kumimoji="0" lang="tr-TR" sz="1600" b="1" u="sng" strike="noStrike" cap="none" normalizeH="0" baseline="0" dirty="0" err="1" smtClean="0">
                          <a:ln>
                            <a:noFill/>
                          </a:ln>
                          <a:effectLst/>
                        </a:rPr>
                        <a:t>center</a:t>
                      </a:r>
                      <a:r>
                        <a:rPr kumimoji="0" lang="tr-TR" sz="1600" u="none" strike="noStrike" cap="none" normalizeH="0" baseline="0" dirty="0" smtClean="0">
                          <a:ln>
                            <a:noFill/>
                          </a:ln>
                          <a:effectLst/>
                        </a:rPr>
                        <a:t> (%)</a:t>
                      </a:r>
                      <a:endParaRPr kumimoji="0" lang="tr-TR" sz="16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0"/>
                  </a:ext>
                </a:extLst>
              </a:tr>
              <a:tr h="333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1</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50</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1"/>
                  </a:ext>
                </a:extLst>
              </a:tr>
              <a:tr h="333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dirty="0" smtClean="0">
                          <a:ln>
                            <a:noFill/>
                          </a:ln>
                          <a:effectLst/>
                        </a:rPr>
                        <a:t>2</a:t>
                      </a:r>
                      <a:endParaRPr kumimoji="0" lang="tr-TR" sz="16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25</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2"/>
                  </a:ext>
                </a:extLst>
              </a:tr>
              <a:tr h="333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3</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12,50</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3"/>
                  </a:ext>
                </a:extLst>
              </a:tr>
              <a:tr h="333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4"/>
                  </a:ext>
                </a:extLst>
              </a:tr>
              <a:tr h="3333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smtClean="0">
                          <a:ln>
                            <a:noFill/>
                          </a:ln>
                          <a:effectLst/>
                        </a:rPr>
                        <a:t>P</a:t>
                      </a:r>
                      <a:endParaRPr kumimoji="0" lang="tr-TR" sz="1600" b="0" i="0" u="none" strike="noStrike" cap="none" normalizeH="0" baseline="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600" u="none" strike="noStrike" cap="none" normalizeH="0" baseline="0" dirty="0" smtClean="0">
                          <a:ln>
                            <a:noFill/>
                          </a:ln>
                          <a:effectLst/>
                        </a:rPr>
                        <a:t>(½)</a:t>
                      </a:r>
                      <a:r>
                        <a:rPr kumimoji="0" lang="tr-TR" sz="1600" u="none" strike="noStrike" cap="none" normalizeH="0" baseline="30000" dirty="0" smtClean="0">
                          <a:ln>
                            <a:noFill/>
                          </a:ln>
                          <a:effectLst/>
                        </a:rPr>
                        <a:t>p</a:t>
                      </a:r>
                      <a:endParaRPr kumimoji="0" lang="tr-TR" sz="1600" b="0" i="0" u="none" strike="noStrike" cap="none" normalizeH="0" baseline="0" dirty="0" smtClean="0">
                        <a:ln>
                          <a:noFill/>
                        </a:ln>
                        <a:solidFill>
                          <a:schemeClr val="tx1"/>
                        </a:solidFill>
                        <a:effectLst/>
                        <a:latin typeface="Times New Roman" pitchFamily="18" charset="0"/>
                        <a:ea typeface="Times New Roman" pitchFamily="18" charset="0"/>
                        <a:cs typeface="Arial" pitchFamily="34" charset="0"/>
                      </a:endParaRPr>
                    </a:p>
                  </a:txBody>
                  <a:tcPr anchor="b" horzOverflow="overflow"/>
                </a:tc>
                <a:extLst>
                  <a:ext uri="{0D108BD9-81ED-4DB2-BD59-A6C34878D82A}">
                    <a16:rowId xmlns:a16="http://schemas.microsoft.com/office/drawing/2014/main" val="10005"/>
                  </a:ext>
                </a:extLst>
              </a:tr>
            </a:tbl>
          </a:graphicData>
        </a:graphic>
      </p:graphicFrame>
      <p:sp>
        <p:nvSpPr>
          <p:cNvPr id="98325" name="Text Box 21"/>
          <p:cNvSpPr txBox="1">
            <a:spLocks noChangeArrowheads="1"/>
          </p:cNvSpPr>
          <p:nvPr/>
        </p:nvSpPr>
        <p:spPr bwMode="auto">
          <a:xfrm>
            <a:off x="3886200" y="4005064"/>
            <a:ext cx="486226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buFont typeface="Arial" pitchFamily="34" charset="0"/>
              <a:buChar char="•"/>
            </a:pPr>
            <a:r>
              <a:rPr lang="tr-TR" sz="2200" dirty="0" smtClean="0"/>
              <a:t>As </a:t>
            </a:r>
            <a:r>
              <a:rPr lang="tr-TR" sz="2200" dirty="0" err="1" smtClean="0"/>
              <a:t>number</a:t>
            </a:r>
            <a:r>
              <a:rPr lang="tr-TR" sz="2200" dirty="0" smtClean="0"/>
              <a:t> of </a:t>
            </a:r>
            <a:r>
              <a:rPr lang="tr-TR" sz="2200" dirty="0" err="1" smtClean="0"/>
              <a:t>dimensions</a:t>
            </a:r>
            <a:r>
              <a:rPr lang="tr-TR" sz="2200" dirty="0" smtClean="0"/>
              <a:t> </a:t>
            </a:r>
            <a:r>
              <a:rPr lang="tr-TR" sz="2200" dirty="0" err="1" smtClean="0"/>
              <a:t>increases</a:t>
            </a:r>
            <a:r>
              <a:rPr lang="tr-TR" sz="2200" dirty="0" smtClean="0"/>
              <a:t> </a:t>
            </a:r>
            <a:r>
              <a:rPr lang="tr-TR" sz="2200" dirty="0" err="1" smtClean="0"/>
              <a:t>more</a:t>
            </a:r>
            <a:r>
              <a:rPr lang="tr-TR" sz="2200" dirty="0" smtClean="0"/>
              <a:t> data </a:t>
            </a:r>
            <a:r>
              <a:rPr lang="tr-TR" sz="2200" dirty="0" err="1" smtClean="0"/>
              <a:t>samples</a:t>
            </a:r>
            <a:r>
              <a:rPr lang="tr-TR" sz="2200" dirty="0" smtClean="0"/>
              <a:t> </a:t>
            </a:r>
            <a:r>
              <a:rPr lang="tr-TR" sz="2200" dirty="0" err="1" smtClean="0"/>
              <a:t>stand</a:t>
            </a:r>
            <a:r>
              <a:rPr lang="tr-TR" sz="2200" dirty="0" smtClean="0"/>
              <a:t> </a:t>
            </a:r>
            <a:r>
              <a:rPr lang="tr-TR" sz="2200" dirty="0" err="1" smtClean="0"/>
              <a:t>close</a:t>
            </a:r>
            <a:r>
              <a:rPr lang="tr-TR" sz="2200" dirty="0" smtClean="0"/>
              <a:t> </a:t>
            </a:r>
            <a:r>
              <a:rPr lang="tr-TR" sz="2200" dirty="0" err="1" smtClean="0"/>
              <a:t>to</a:t>
            </a:r>
            <a:r>
              <a:rPr lang="tr-TR" sz="2200" dirty="0" smtClean="0"/>
              <a:t> </a:t>
            </a:r>
            <a:r>
              <a:rPr lang="tr-TR" sz="2200" dirty="0" err="1" smtClean="0"/>
              <a:t>the</a:t>
            </a:r>
            <a:r>
              <a:rPr lang="tr-TR" sz="2200" dirty="0" smtClean="0"/>
              <a:t> </a:t>
            </a:r>
            <a:r>
              <a:rPr lang="tr-TR" sz="2200" dirty="0" err="1" smtClean="0"/>
              <a:t>decision</a:t>
            </a:r>
            <a:r>
              <a:rPr lang="tr-TR" sz="2200" dirty="0" smtClean="0"/>
              <a:t> </a:t>
            </a:r>
            <a:r>
              <a:rPr lang="tr-TR" sz="2200" dirty="0" err="1" smtClean="0"/>
              <a:t>boundaries</a:t>
            </a:r>
            <a:r>
              <a:rPr lang="tr-TR" sz="2200" dirty="0" smtClean="0"/>
              <a:t> </a:t>
            </a:r>
            <a:r>
              <a:rPr lang="tr-TR" sz="2200" dirty="0" err="1" smtClean="0"/>
              <a:t>that</a:t>
            </a:r>
            <a:r>
              <a:rPr lang="tr-TR" sz="2200" dirty="0" smtClean="0"/>
              <a:t> </a:t>
            </a:r>
            <a:r>
              <a:rPr lang="tr-TR" sz="2200" dirty="0" err="1" smtClean="0"/>
              <a:t>separate</a:t>
            </a:r>
            <a:r>
              <a:rPr lang="tr-TR" sz="2200" dirty="0" smtClean="0"/>
              <a:t> </a:t>
            </a:r>
            <a:r>
              <a:rPr lang="tr-TR" sz="2200" dirty="0" err="1" smtClean="0"/>
              <a:t>classes</a:t>
            </a:r>
            <a:endParaRPr lang="tr-TR" sz="2200" dirty="0" smtClean="0"/>
          </a:p>
          <a:p>
            <a:pPr marL="342900" indent="-342900" algn="just">
              <a:buFont typeface="Arial" pitchFamily="34" charset="0"/>
              <a:buChar char="•"/>
            </a:pPr>
            <a:r>
              <a:rPr lang="tr-TR" sz="2200" dirty="0" err="1" smtClean="0"/>
              <a:t>This</a:t>
            </a:r>
            <a:r>
              <a:rPr lang="tr-TR" sz="2200" dirty="0" smtClean="0"/>
              <a:t> </a:t>
            </a:r>
            <a:r>
              <a:rPr lang="tr-TR" sz="2200" dirty="0" err="1" smtClean="0"/>
              <a:t>results</a:t>
            </a:r>
            <a:r>
              <a:rPr lang="tr-TR" sz="2200" dirty="0" smtClean="0"/>
              <a:t> in a </a:t>
            </a:r>
            <a:r>
              <a:rPr lang="tr-TR" sz="2200" dirty="0" err="1" smtClean="0"/>
              <a:t>more</a:t>
            </a:r>
            <a:r>
              <a:rPr lang="tr-TR" sz="2200" dirty="0" smtClean="0"/>
              <a:t> </a:t>
            </a:r>
            <a:r>
              <a:rPr lang="tr-TR" sz="2200" dirty="0" err="1" smtClean="0"/>
              <a:t>difficult</a:t>
            </a:r>
            <a:r>
              <a:rPr lang="tr-TR" sz="2200" dirty="0" smtClean="0"/>
              <a:t> </a:t>
            </a:r>
            <a:r>
              <a:rPr lang="tr-TR" sz="2200" dirty="0" err="1" smtClean="0"/>
              <a:t>classification</a:t>
            </a:r>
            <a:r>
              <a:rPr lang="tr-TR" sz="2200" dirty="0" smtClean="0"/>
              <a:t> problem </a:t>
            </a:r>
            <a:endParaRPr lang="tr-TR" sz="2200" dirty="0"/>
          </a:p>
        </p:txBody>
      </p:sp>
      <p:sp>
        <p:nvSpPr>
          <p:cNvPr id="2" name="Metin kutusu 1"/>
          <p:cNvSpPr txBox="1"/>
          <p:nvPr/>
        </p:nvSpPr>
        <p:spPr>
          <a:xfrm>
            <a:off x="1979712" y="3325892"/>
            <a:ext cx="1518364" cy="369332"/>
          </a:xfrm>
          <a:prstGeom prst="rect">
            <a:avLst/>
          </a:prstGeom>
          <a:noFill/>
        </p:spPr>
        <p:txBody>
          <a:bodyPr wrap="none" rtlCol="0">
            <a:spAutoFit/>
          </a:bodyPr>
          <a:lstStyle/>
          <a:p>
            <a:r>
              <a:rPr lang="tr-TR" dirty="0" smtClean="0"/>
              <a:t>1-dimensional</a:t>
            </a:r>
            <a:endParaRPr lang="tr-TR" dirty="0"/>
          </a:p>
        </p:txBody>
      </p:sp>
      <p:sp>
        <p:nvSpPr>
          <p:cNvPr id="7" name="Metin kutusu 6"/>
          <p:cNvSpPr txBox="1"/>
          <p:nvPr/>
        </p:nvSpPr>
        <p:spPr>
          <a:xfrm>
            <a:off x="3845724" y="3347700"/>
            <a:ext cx="1518364" cy="369332"/>
          </a:xfrm>
          <a:prstGeom prst="rect">
            <a:avLst/>
          </a:prstGeom>
          <a:noFill/>
        </p:spPr>
        <p:txBody>
          <a:bodyPr wrap="none" rtlCol="0">
            <a:spAutoFit/>
          </a:bodyPr>
          <a:lstStyle/>
          <a:p>
            <a:r>
              <a:rPr lang="tr-TR" dirty="0" smtClean="0"/>
              <a:t>2-dimensional</a:t>
            </a:r>
            <a:endParaRPr lang="tr-TR" dirty="0"/>
          </a:p>
        </p:txBody>
      </p:sp>
      <p:sp>
        <p:nvSpPr>
          <p:cNvPr id="8" name="Metin kutusu 7"/>
          <p:cNvSpPr txBox="1"/>
          <p:nvPr/>
        </p:nvSpPr>
        <p:spPr>
          <a:xfrm>
            <a:off x="5645924" y="3356992"/>
            <a:ext cx="1518364" cy="369332"/>
          </a:xfrm>
          <a:prstGeom prst="rect">
            <a:avLst/>
          </a:prstGeom>
          <a:noFill/>
        </p:spPr>
        <p:txBody>
          <a:bodyPr wrap="none" rtlCol="0">
            <a:spAutoFit/>
          </a:bodyPr>
          <a:lstStyle/>
          <a:p>
            <a:r>
              <a:rPr lang="tr-TR" dirty="0" smtClean="0"/>
              <a:t>3-dimensional</a:t>
            </a:r>
            <a:endParaRPr lang="tr-TR" dirty="0"/>
          </a:p>
        </p:txBody>
      </p:sp>
      <p:cxnSp>
        <p:nvCxnSpPr>
          <p:cNvPr id="4" name="Düz Ok Bağlayıcısı 3"/>
          <p:cNvCxnSpPr/>
          <p:nvPr/>
        </p:nvCxnSpPr>
        <p:spPr>
          <a:xfrm flipH="1">
            <a:off x="2627783" y="1916832"/>
            <a:ext cx="1"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Metin kutusu 4"/>
          <p:cNvSpPr txBox="1"/>
          <p:nvPr/>
        </p:nvSpPr>
        <p:spPr>
          <a:xfrm>
            <a:off x="2267396" y="1630264"/>
            <a:ext cx="720775" cy="338554"/>
          </a:xfrm>
          <a:prstGeom prst="rect">
            <a:avLst/>
          </a:prstGeom>
          <a:noFill/>
        </p:spPr>
        <p:txBody>
          <a:bodyPr wrap="none" rtlCol="0">
            <a:spAutoFit/>
          </a:bodyPr>
          <a:lstStyle/>
          <a:p>
            <a:r>
              <a:rPr lang="en-US" sz="1600" smtClean="0"/>
              <a:t>center</a:t>
            </a:r>
            <a:endParaRPr lang="en-US" sz="1600"/>
          </a:p>
        </p:txBody>
      </p:sp>
      <p:cxnSp>
        <p:nvCxnSpPr>
          <p:cNvPr id="13" name="Düz Ok Bağlayıcısı 12"/>
          <p:cNvCxnSpPr/>
          <p:nvPr/>
        </p:nvCxnSpPr>
        <p:spPr>
          <a:xfrm flipH="1">
            <a:off x="4496600" y="1968818"/>
            <a:ext cx="1"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Metin kutusu 13"/>
          <p:cNvSpPr txBox="1"/>
          <p:nvPr/>
        </p:nvSpPr>
        <p:spPr>
          <a:xfrm>
            <a:off x="4146723" y="1705328"/>
            <a:ext cx="720775" cy="338554"/>
          </a:xfrm>
          <a:prstGeom prst="rect">
            <a:avLst/>
          </a:prstGeom>
          <a:noFill/>
        </p:spPr>
        <p:txBody>
          <a:bodyPr wrap="none" rtlCol="0">
            <a:spAutoFit/>
          </a:bodyPr>
          <a:lstStyle/>
          <a:p>
            <a:r>
              <a:rPr lang="en-US" sz="1600" smtClean="0"/>
              <a:t>center</a:t>
            </a:r>
            <a:endParaRPr lang="en-US" sz="1600"/>
          </a:p>
        </p:txBody>
      </p:sp>
      <p:cxnSp>
        <p:nvCxnSpPr>
          <p:cNvPr id="15" name="Düz Ok Bağlayıcısı 14"/>
          <p:cNvCxnSpPr/>
          <p:nvPr/>
        </p:nvCxnSpPr>
        <p:spPr>
          <a:xfrm flipH="1">
            <a:off x="6365417" y="1915368"/>
            <a:ext cx="6437" cy="559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Metin kutusu 15"/>
          <p:cNvSpPr txBox="1"/>
          <p:nvPr/>
        </p:nvSpPr>
        <p:spPr>
          <a:xfrm>
            <a:off x="6011465" y="1628800"/>
            <a:ext cx="720775" cy="338554"/>
          </a:xfrm>
          <a:prstGeom prst="rect">
            <a:avLst/>
          </a:prstGeom>
          <a:noFill/>
        </p:spPr>
        <p:txBody>
          <a:bodyPr wrap="none" rtlCol="0">
            <a:spAutoFit/>
          </a:bodyPr>
          <a:lstStyle/>
          <a:p>
            <a:r>
              <a:rPr lang="en-US" sz="1600" smtClean="0"/>
              <a:t>center</a:t>
            </a:r>
            <a:endParaRPr lang="en-US" sz="1600"/>
          </a:p>
        </p:txBody>
      </p:sp>
    </p:spTree>
    <p:extLst>
      <p:ext uri="{BB962C8B-B14F-4D97-AF65-F5344CB8AC3E}">
        <p14:creationId xmlns:p14="http://schemas.microsoft.com/office/powerpoint/2010/main" val="2746131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Overfitting</a:t>
            </a:r>
            <a:r>
              <a:rPr lang="tr-TR" smtClean="0"/>
              <a:t> </a:t>
            </a:r>
            <a:endParaRPr lang="tr-TR" dirty="0"/>
          </a:p>
        </p:txBody>
      </p:sp>
      <p:sp>
        <p:nvSpPr>
          <p:cNvPr id="4" name="İçerik Yer Tutucusu 3"/>
          <p:cNvSpPr>
            <a:spLocks noGrp="1"/>
          </p:cNvSpPr>
          <p:nvPr>
            <p:ph idx="1"/>
          </p:nvPr>
        </p:nvSpPr>
        <p:spPr/>
        <p:txBody>
          <a:bodyPr/>
          <a:lstStyle/>
          <a:p>
            <a:r>
              <a:rPr lang="en-US" smtClean="0"/>
              <a:t>After training</a:t>
            </a:r>
            <a:endParaRPr lang="en-US"/>
          </a:p>
        </p:txBody>
      </p:sp>
      <p:cxnSp>
        <p:nvCxnSpPr>
          <p:cNvPr id="6" name="Straight Arrow Connector 6"/>
          <p:cNvCxnSpPr/>
          <p:nvPr/>
        </p:nvCxnSpPr>
        <p:spPr>
          <a:xfrm flipV="1">
            <a:off x="1905000" y="2514455"/>
            <a:ext cx="0" cy="3581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 name="Straight Arrow Connector 8"/>
          <p:cNvCxnSpPr/>
          <p:nvPr/>
        </p:nvCxnSpPr>
        <p:spPr>
          <a:xfrm>
            <a:off x="1905000" y="6095855"/>
            <a:ext cx="54864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Freeform 9"/>
          <p:cNvSpPr/>
          <p:nvPr/>
        </p:nvSpPr>
        <p:spPr>
          <a:xfrm>
            <a:off x="2004646" y="2514444"/>
            <a:ext cx="5081954" cy="3481765"/>
          </a:xfrm>
          <a:custGeom>
            <a:avLst/>
            <a:gdLst>
              <a:gd name="connsiteX0" fmla="*/ 0 w 5081954"/>
              <a:gd name="connsiteY0" fmla="*/ 3481765 h 3481765"/>
              <a:gd name="connsiteX1" fmla="*/ 52754 w 5081954"/>
              <a:gd name="connsiteY1" fmla="*/ 3341088 h 3481765"/>
              <a:gd name="connsiteX2" fmla="*/ 87923 w 5081954"/>
              <a:gd name="connsiteY2" fmla="*/ 3235580 h 3481765"/>
              <a:gd name="connsiteX3" fmla="*/ 123092 w 5081954"/>
              <a:gd name="connsiteY3" fmla="*/ 3182826 h 3481765"/>
              <a:gd name="connsiteX4" fmla="*/ 175846 w 5081954"/>
              <a:gd name="connsiteY4" fmla="*/ 3094903 h 3481765"/>
              <a:gd name="connsiteX5" fmla="*/ 246185 w 5081954"/>
              <a:gd name="connsiteY5" fmla="*/ 2954226 h 3481765"/>
              <a:gd name="connsiteX6" fmla="*/ 263769 w 5081954"/>
              <a:gd name="connsiteY6" fmla="*/ 2901473 h 3481765"/>
              <a:gd name="connsiteX7" fmla="*/ 298939 w 5081954"/>
              <a:gd name="connsiteY7" fmla="*/ 2866303 h 3481765"/>
              <a:gd name="connsiteX8" fmla="*/ 369277 w 5081954"/>
              <a:gd name="connsiteY8" fmla="*/ 2725626 h 3481765"/>
              <a:gd name="connsiteX9" fmla="*/ 386862 w 5081954"/>
              <a:gd name="connsiteY9" fmla="*/ 2672873 h 3481765"/>
              <a:gd name="connsiteX10" fmla="*/ 422031 w 5081954"/>
              <a:gd name="connsiteY10" fmla="*/ 2637703 h 3481765"/>
              <a:gd name="connsiteX11" fmla="*/ 492369 w 5081954"/>
              <a:gd name="connsiteY11" fmla="*/ 2497026 h 3481765"/>
              <a:gd name="connsiteX12" fmla="*/ 545123 w 5081954"/>
              <a:gd name="connsiteY12" fmla="*/ 2409103 h 3481765"/>
              <a:gd name="connsiteX13" fmla="*/ 615462 w 5081954"/>
              <a:gd name="connsiteY13" fmla="*/ 2321180 h 3481765"/>
              <a:gd name="connsiteX14" fmla="*/ 668216 w 5081954"/>
              <a:gd name="connsiteY14" fmla="*/ 2233257 h 3481765"/>
              <a:gd name="connsiteX15" fmla="*/ 738554 w 5081954"/>
              <a:gd name="connsiteY15" fmla="*/ 2145334 h 3481765"/>
              <a:gd name="connsiteX16" fmla="*/ 756139 w 5081954"/>
              <a:gd name="connsiteY16" fmla="*/ 2092580 h 3481765"/>
              <a:gd name="connsiteX17" fmla="*/ 896816 w 5081954"/>
              <a:gd name="connsiteY17" fmla="*/ 1916734 h 3481765"/>
              <a:gd name="connsiteX18" fmla="*/ 949569 w 5081954"/>
              <a:gd name="connsiteY18" fmla="*/ 1881565 h 3481765"/>
              <a:gd name="connsiteX19" fmla="*/ 1072662 w 5081954"/>
              <a:gd name="connsiteY19" fmla="*/ 1776057 h 3481765"/>
              <a:gd name="connsiteX20" fmla="*/ 1160585 w 5081954"/>
              <a:gd name="connsiteY20" fmla="*/ 1688134 h 3481765"/>
              <a:gd name="connsiteX21" fmla="*/ 1195754 w 5081954"/>
              <a:gd name="connsiteY21" fmla="*/ 1635380 h 3481765"/>
              <a:gd name="connsiteX22" fmla="*/ 1301262 w 5081954"/>
              <a:gd name="connsiteY22" fmla="*/ 1565042 h 3481765"/>
              <a:gd name="connsiteX23" fmla="*/ 1354016 w 5081954"/>
              <a:gd name="connsiteY23" fmla="*/ 1529873 h 3481765"/>
              <a:gd name="connsiteX24" fmla="*/ 1389185 w 5081954"/>
              <a:gd name="connsiteY24" fmla="*/ 1477119 h 3481765"/>
              <a:gd name="connsiteX25" fmla="*/ 1529862 w 5081954"/>
              <a:gd name="connsiteY25" fmla="*/ 1371611 h 3481765"/>
              <a:gd name="connsiteX26" fmla="*/ 1582616 w 5081954"/>
              <a:gd name="connsiteY26" fmla="*/ 1336442 h 3481765"/>
              <a:gd name="connsiteX27" fmla="*/ 1670539 w 5081954"/>
              <a:gd name="connsiteY27" fmla="*/ 1266103 h 3481765"/>
              <a:gd name="connsiteX28" fmla="*/ 1705708 w 5081954"/>
              <a:gd name="connsiteY28" fmla="*/ 1213349 h 3481765"/>
              <a:gd name="connsiteX29" fmla="*/ 1811216 w 5081954"/>
              <a:gd name="connsiteY29" fmla="*/ 1143011 h 3481765"/>
              <a:gd name="connsiteX30" fmla="*/ 1863969 w 5081954"/>
              <a:gd name="connsiteY30" fmla="*/ 1107842 h 3481765"/>
              <a:gd name="connsiteX31" fmla="*/ 1916723 w 5081954"/>
              <a:gd name="connsiteY31" fmla="*/ 1072673 h 3481765"/>
              <a:gd name="connsiteX32" fmla="*/ 1951892 w 5081954"/>
              <a:gd name="connsiteY32" fmla="*/ 1037503 h 3481765"/>
              <a:gd name="connsiteX33" fmla="*/ 2004646 w 5081954"/>
              <a:gd name="connsiteY33" fmla="*/ 1019919 h 3481765"/>
              <a:gd name="connsiteX34" fmla="*/ 2092569 w 5081954"/>
              <a:gd name="connsiteY34" fmla="*/ 967165 h 3481765"/>
              <a:gd name="connsiteX35" fmla="*/ 2215662 w 5081954"/>
              <a:gd name="connsiteY35" fmla="*/ 879242 h 3481765"/>
              <a:gd name="connsiteX36" fmla="*/ 2268416 w 5081954"/>
              <a:gd name="connsiteY36" fmla="*/ 844073 h 3481765"/>
              <a:gd name="connsiteX37" fmla="*/ 2303585 w 5081954"/>
              <a:gd name="connsiteY37" fmla="*/ 808903 h 3481765"/>
              <a:gd name="connsiteX38" fmla="*/ 2356339 w 5081954"/>
              <a:gd name="connsiteY38" fmla="*/ 791319 h 3481765"/>
              <a:gd name="connsiteX39" fmla="*/ 2409092 w 5081954"/>
              <a:gd name="connsiteY39" fmla="*/ 756149 h 3481765"/>
              <a:gd name="connsiteX40" fmla="*/ 2444262 w 5081954"/>
              <a:gd name="connsiteY40" fmla="*/ 720980 h 3481765"/>
              <a:gd name="connsiteX41" fmla="*/ 2549769 w 5081954"/>
              <a:gd name="connsiteY41" fmla="*/ 685811 h 3481765"/>
              <a:gd name="connsiteX42" fmla="*/ 2637692 w 5081954"/>
              <a:gd name="connsiteY42" fmla="*/ 633057 h 3481765"/>
              <a:gd name="connsiteX43" fmla="*/ 2672862 w 5081954"/>
              <a:gd name="connsiteY43" fmla="*/ 597888 h 3481765"/>
              <a:gd name="connsiteX44" fmla="*/ 2778369 w 5081954"/>
              <a:gd name="connsiteY44" fmla="*/ 562719 h 3481765"/>
              <a:gd name="connsiteX45" fmla="*/ 2813539 w 5081954"/>
              <a:gd name="connsiteY45" fmla="*/ 527549 h 3481765"/>
              <a:gd name="connsiteX46" fmla="*/ 2971800 w 5081954"/>
              <a:gd name="connsiteY46" fmla="*/ 474796 h 3481765"/>
              <a:gd name="connsiteX47" fmla="*/ 3024554 w 5081954"/>
              <a:gd name="connsiteY47" fmla="*/ 457211 h 3481765"/>
              <a:gd name="connsiteX48" fmla="*/ 3130062 w 5081954"/>
              <a:gd name="connsiteY48" fmla="*/ 404457 h 3481765"/>
              <a:gd name="connsiteX49" fmla="*/ 3182816 w 5081954"/>
              <a:gd name="connsiteY49" fmla="*/ 369288 h 3481765"/>
              <a:gd name="connsiteX50" fmla="*/ 3358662 w 5081954"/>
              <a:gd name="connsiteY50" fmla="*/ 316534 h 3481765"/>
              <a:gd name="connsiteX51" fmla="*/ 3516923 w 5081954"/>
              <a:gd name="connsiteY51" fmla="*/ 263780 h 3481765"/>
              <a:gd name="connsiteX52" fmla="*/ 3569677 w 5081954"/>
              <a:gd name="connsiteY52" fmla="*/ 246196 h 3481765"/>
              <a:gd name="connsiteX53" fmla="*/ 3640016 w 5081954"/>
              <a:gd name="connsiteY53" fmla="*/ 228611 h 3481765"/>
              <a:gd name="connsiteX54" fmla="*/ 3815862 w 5081954"/>
              <a:gd name="connsiteY54" fmla="*/ 193442 h 3481765"/>
              <a:gd name="connsiteX55" fmla="*/ 3868616 w 5081954"/>
              <a:gd name="connsiteY55" fmla="*/ 175857 h 3481765"/>
              <a:gd name="connsiteX56" fmla="*/ 4079631 w 5081954"/>
              <a:gd name="connsiteY56" fmla="*/ 140688 h 3481765"/>
              <a:gd name="connsiteX57" fmla="*/ 4237892 w 5081954"/>
              <a:gd name="connsiteY57" fmla="*/ 105519 h 3481765"/>
              <a:gd name="connsiteX58" fmla="*/ 4325816 w 5081954"/>
              <a:gd name="connsiteY58" fmla="*/ 87934 h 3481765"/>
              <a:gd name="connsiteX59" fmla="*/ 4448908 w 5081954"/>
              <a:gd name="connsiteY59" fmla="*/ 70349 h 3481765"/>
              <a:gd name="connsiteX60" fmla="*/ 4519246 w 5081954"/>
              <a:gd name="connsiteY60" fmla="*/ 52765 h 3481765"/>
              <a:gd name="connsiteX61" fmla="*/ 4730262 w 5081954"/>
              <a:gd name="connsiteY61" fmla="*/ 35180 h 3481765"/>
              <a:gd name="connsiteX62" fmla="*/ 4853354 w 5081954"/>
              <a:gd name="connsiteY62" fmla="*/ 17596 h 3481765"/>
              <a:gd name="connsiteX63" fmla="*/ 5081954 w 5081954"/>
              <a:gd name="connsiteY63" fmla="*/ 11 h 348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081954" h="3481765">
                <a:moveTo>
                  <a:pt x="0" y="3481765"/>
                </a:moveTo>
                <a:cubicBezTo>
                  <a:pt x="41690" y="3273320"/>
                  <a:pt x="-13108" y="3489278"/>
                  <a:pt x="52754" y="3341088"/>
                </a:cubicBezTo>
                <a:cubicBezTo>
                  <a:pt x="67810" y="3307211"/>
                  <a:pt x="67359" y="3266426"/>
                  <a:pt x="87923" y="3235580"/>
                </a:cubicBezTo>
                <a:cubicBezTo>
                  <a:pt x="99646" y="3217995"/>
                  <a:pt x="113640" y="3201729"/>
                  <a:pt x="123092" y="3182826"/>
                </a:cubicBezTo>
                <a:cubicBezTo>
                  <a:pt x="168747" y="3091517"/>
                  <a:pt x="107153" y="3163598"/>
                  <a:pt x="175846" y="3094903"/>
                </a:cubicBezTo>
                <a:cubicBezTo>
                  <a:pt x="216259" y="2973668"/>
                  <a:pt x="184803" y="3015610"/>
                  <a:pt x="246185" y="2954226"/>
                </a:cubicBezTo>
                <a:cubicBezTo>
                  <a:pt x="252046" y="2936642"/>
                  <a:pt x="254233" y="2917367"/>
                  <a:pt x="263769" y="2901473"/>
                </a:cubicBezTo>
                <a:cubicBezTo>
                  <a:pt x="272299" y="2887256"/>
                  <a:pt x="291524" y="2881132"/>
                  <a:pt x="298939" y="2866303"/>
                </a:cubicBezTo>
                <a:cubicBezTo>
                  <a:pt x="379765" y="2704653"/>
                  <a:pt x="289821" y="2805084"/>
                  <a:pt x="369277" y="2725626"/>
                </a:cubicBezTo>
                <a:cubicBezTo>
                  <a:pt x="375139" y="2708042"/>
                  <a:pt x="377325" y="2688767"/>
                  <a:pt x="386862" y="2672873"/>
                </a:cubicBezTo>
                <a:cubicBezTo>
                  <a:pt x="395392" y="2658657"/>
                  <a:pt x="414617" y="2652532"/>
                  <a:pt x="422031" y="2637703"/>
                </a:cubicBezTo>
                <a:cubicBezTo>
                  <a:pt x="502855" y="2476055"/>
                  <a:pt x="412914" y="2576483"/>
                  <a:pt x="492369" y="2497026"/>
                </a:cubicBezTo>
                <a:cubicBezTo>
                  <a:pt x="542185" y="2347583"/>
                  <a:pt x="472708" y="2529795"/>
                  <a:pt x="545123" y="2409103"/>
                </a:cubicBezTo>
                <a:cubicBezTo>
                  <a:pt x="601747" y="2314729"/>
                  <a:pt x="510394" y="2391224"/>
                  <a:pt x="615462" y="2321180"/>
                </a:cubicBezTo>
                <a:cubicBezTo>
                  <a:pt x="665274" y="2171737"/>
                  <a:pt x="595802" y="2353947"/>
                  <a:pt x="668216" y="2233257"/>
                </a:cubicBezTo>
                <a:cubicBezTo>
                  <a:pt x="724842" y="2138881"/>
                  <a:pt x="633482" y="2215381"/>
                  <a:pt x="738554" y="2145334"/>
                </a:cubicBezTo>
                <a:cubicBezTo>
                  <a:pt x="744416" y="2127749"/>
                  <a:pt x="747137" y="2108783"/>
                  <a:pt x="756139" y="2092580"/>
                </a:cubicBezTo>
                <a:cubicBezTo>
                  <a:pt x="783805" y="2042781"/>
                  <a:pt x="844493" y="1951617"/>
                  <a:pt x="896816" y="1916734"/>
                </a:cubicBezTo>
                <a:cubicBezTo>
                  <a:pt x="914400" y="1905011"/>
                  <a:pt x="933523" y="1895319"/>
                  <a:pt x="949569" y="1881565"/>
                </a:cubicBezTo>
                <a:cubicBezTo>
                  <a:pt x="1098809" y="1753645"/>
                  <a:pt x="951555" y="1856795"/>
                  <a:pt x="1072662" y="1776057"/>
                </a:cubicBezTo>
                <a:cubicBezTo>
                  <a:pt x="1166446" y="1635380"/>
                  <a:pt x="1043354" y="1805365"/>
                  <a:pt x="1160585" y="1688134"/>
                </a:cubicBezTo>
                <a:cubicBezTo>
                  <a:pt x="1175529" y="1673190"/>
                  <a:pt x="1179849" y="1649297"/>
                  <a:pt x="1195754" y="1635380"/>
                </a:cubicBezTo>
                <a:cubicBezTo>
                  <a:pt x="1227564" y="1607546"/>
                  <a:pt x="1266093" y="1588488"/>
                  <a:pt x="1301262" y="1565042"/>
                </a:cubicBezTo>
                <a:lnTo>
                  <a:pt x="1354016" y="1529873"/>
                </a:lnTo>
                <a:cubicBezTo>
                  <a:pt x="1365739" y="1512288"/>
                  <a:pt x="1375983" y="1493622"/>
                  <a:pt x="1389185" y="1477119"/>
                </a:cubicBezTo>
                <a:cubicBezTo>
                  <a:pt x="1426362" y="1430647"/>
                  <a:pt x="1481637" y="1403760"/>
                  <a:pt x="1529862" y="1371611"/>
                </a:cubicBezTo>
                <a:lnTo>
                  <a:pt x="1582616" y="1336442"/>
                </a:lnTo>
                <a:cubicBezTo>
                  <a:pt x="1683405" y="1185257"/>
                  <a:pt x="1549200" y="1363175"/>
                  <a:pt x="1670539" y="1266103"/>
                </a:cubicBezTo>
                <a:cubicBezTo>
                  <a:pt x="1687042" y="1252901"/>
                  <a:pt x="1689803" y="1227266"/>
                  <a:pt x="1705708" y="1213349"/>
                </a:cubicBezTo>
                <a:cubicBezTo>
                  <a:pt x="1737518" y="1185515"/>
                  <a:pt x="1776047" y="1166457"/>
                  <a:pt x="1811216" y="1143011"/>
                </a:cubicBezTo>
                <a:lnTo>
                  <a:pt x="1863969" y="1107842"/>
                </a:lnTo>
                <a:cubicBezTo>
                  <a:pt x="1881554" y="1096119"/>
                  <a:pt x="1901779" y="1087617"/>
                  <a:pt x="1916723" y="1072673"/>
                </a:cubicBezTo>
                <a:cubicBezTo>
                  <a:pt x="1928446" y="1060950"/>
                  <a:pt x="1937676" y="1046033"/>
                  <a:pt x="1951892" y="1037503"/>
                </a:cubicBezTo>
                <a:cubicBezTo>
                  <a:pt x="1967786" y="1027966"/>
                  <a:pt x="1987061" y="1025780"/>
                  <a:pt x="2004646" y="1019919"/>
                </a:cubicBezTo>
                <a:cubicBezTo>
                  <a:pt x="2134597" y="889968"/>
                  <a:pt x="1932777" y="1081303"/>
                  <a:pt x="2092569" y="967165"/>
                </a:cubicBezTo>
                <a:cubicBezTo>
                  <a:pt x="2238597" y="862859"/>
                  <a:pt x="2096467" y="918972"/>
                  <a:pt x="2215662" y="879242"/>
                </a:cubicBezTo>
                <a:cubicBezTo>
                  <a:pt x="2233247" y="867519"/>
                  <a:pt x="2251913" y="857275"/>
                  <a:pt x="2268416" y="844073"/>
                </a:cubicBezTo>
                <a:cubicBezTo>
                  <a:pt x="2281362" y="833716"/>
                  <a:pt x="2289369" y="817433"/>
                  <a:pt x="2303585" y="808903"/>
                </a:cubicBezTo>
                <a:cubicBezTo>
                  <a:pt x="2319479" y="799366"/>
                  <a:pt x="2338754" y="797180"/>
                  <a:pt x="2356339" y="791319"/>
                </a:cubicBezTo>
                <a:cubicBezTo>
                  <a:pt x="2373923" y="779596"/>
                  <a:pt x="2392589" y="769351"/>
                  <a:pt x="2409092" y="756149"/>
                </a:cubicBezTo>
                <a:cubicBezTo>
                  <a:pt x="2422038" y="745792"/>
                  <a:pt x="2429433" y="728394"/>
                  <a:pt x="2444262" y="720980"/>
                </a:cubicBezTo>
                <a:cubicBezTo>
                  <a:pt x="2477420" y="704401"/>
                  <a:pt x="2549769" y="685811"/>
                  <a:pt x="2549769" y="685811"/>
                </a:cubicBezTo>
                <a:cubicBezTo>
                  <a:pt x="2638882" y="596700"/>
                  <a:pt x="2523555" y="701540"/>
                  <a:pt x="2637692" y="633057"/>
                </a:cubicBezTo>
                <a:cubicBezTo>
                  <a:pt x="2651908" y="624527"/>
                  <a:pt x="2658033" y="605302"/>
                  <a:pt x="2672862" y="597888"/>
                </a:cubicBezTo>
                <a:cubicBezTo>
                  <a:pt x="2706020" y="581309"/>
                  <a:pt x="2778369" y="562719"/>
                  <a:pt x="2778369" y="562719"/>
                </a:cubicBezTo>
                <a:cubicBezTo>
                  <a:pt x="2790092" y="550996"/>
                  <a:pt x="2798710" y="534964"/>
                  <a:pt x="2813539" y="527549"/>
                </a:cubicBezTo>
                <a:cubicBezTo>
                  <a:pt x="2813551" y="527543"/>
                  <a:pt x="2945417" y="483590"/>
                  <a:pt x="2971800" y="474796"/>
                </a:cubicBezTo>
                <a:cubicBezTo>
                  <a:pt x="2989385" y="468934"/>
                  <a:pt x="3009131" y="467493"/>
                  <a:pt x="3024554" y="457211"/>
                </a:cubicBezTo>
                <a:cubicBezTo>
                  <a:pt x="3175739" y="356422"/>
                  <a:pt x="2984455" y="477261"/>
                  <a:pt x="3130062" y="404457"/>
                </a:cubicBezTo>
                <a:cubicBezTo>
                  <a:pt x="3148965" y="395006"/>
                  <a:pt x="3163503" y="377871"/>
                  <a:pt x="3182816" y="369288"/>
                </a:cubicBezTo>
                <a:cubicBezTo>
                  <a:pt x="3268896" y="331030"/>
                  <a:pt x="3279971" y="340141"/>
                  <a:pt x="3358662" y="316534"/>
                </a:cubicBezTo>
                <a:cubicBezTo>
                  <a:pt x="3358700" y="316522"/>
                  <a:pt x="3490527" y="272578"/>
                  <a:pt x="3516923" y="263780"/>
                </a:cubicBezTo>
                <a:cubicBezTo>
                  <a:pt x="3534508" y="257919"/>
                  <a:pt x="3551695" y="250692"/>
                  <a:pt x="3569677" y="246196"/>
                </a:cubicBezTo>
                <a:cubicBezTo>
                  <a:pt x="3593123" y="240334"/>
                  <a:pt x="3616385" y="233675"/>
                  <a:pt x="3640016" y="228611"/>
                </a:cubicBezTo>
                <a:cubicBezTo>
                  <a:pt x="3698465" y="216086"/>
                  <a:pt x="3759153" y="212345"/>
                  <a:pt x="3815862" y="193442"/>
                </a:cubicBezTo>
                <a:cubicBezTo>
                  <a:pt x="3833447" y="187580"/>
                  <a:pt x="3850440" y="179492"/>
                  <a:pt x="3868616" y="175857"/>
                </a:cubicBezTo>
                <a:cubicBezTo>
                  <a:pt x="3938540" y="161872"/>
                  <a:pt x="4011982" y="163238"/>
                  <a:pt x="4079631" y="140688"/>
                </a:cubicBezTo>
                <a:cubicBezTo>
                  <a:pt x="4172646" y="109682"/>
                  <a:pt x="4101720" y="130277"/>
                  <a:pt x="4237892" y="105519"/>
                </a:cubicBezTo>
                <a:cubicBezTo>
                  <a:pt x="4267298" y="100172"/>
                  <a:pt x="4296334" y="92848"/>
                  <a:pt x="4325816" y="87934"/>
                </a:cubicBezTo>
                <a:cubicBezTo>
                  <a:pt x="4366699" y="81120"/>
                  <a:pt x="4408129" y="77763"/>
                  <a:pt x="4448908" y="70349"/>
                </a:cubicBezTo>
                <a:cubicBezTo>
                  <a:pt x="4472686" y="66026"/>
                  <a:pt x="4495265" y="55763"/>
                  <a:pt x="4519246" y="52765"/>
                </a:cubicBezTo>
                <a:cubicBezTo>
                  <a:pt x="4589283" y="44010"/>
                  <a:pt x="4660067" y="42569"/>
                  <a:pt x="4730262" y="35180"/>
                </a:cubicBezTo>
                <a:cubicBezTo>
                  <a:pt x="4771481" y="30841"/>
                  <a:pt x="4812160" y="22173"/>
                  <a:pt x="4853354" y="17596"/>
                </a:cubicBezTo>
                <a:cubicBezTo>
                  <a:pt x="5021172" y="-1050"/>
                  <a:pt x="4988794" y="11"/>
                  <a:pt x="5081954" y="11"/>
                </a:cubicBezTo>
              </a:path>
            </a:pathLst>
          </a:cu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10"/>
          <p:cNvSpPr/>
          <p:nvPr/>
        </p:nvSpPr>
        <p:spPr>
          <a:xfrm>
            <a:off x="2110154" y="3622286"/>
            <a:ext cx="4642338" cy="2268415"/>
          </a:xfrm>
          <a:custGeom>
            <a:avLst/>
            <a:gdLst>
              <a:gd name="connsiteX0" fmla="*/ 0 w 4642338"/>
              <a:gd name="connsiteY0" fmla="*/ 2250831 h 2268415"/>
              <a:gd name="connsiteX1" fmla="*/ 35169 w 4642338"/>
              <a:gd name="connsiteY1" fmla="*/ 2162907 h 2268415"/>
              <a:gd name="connsiteX2" fmla="*/ 70338 w 4642338"/>
              <a:gd name="connsiteY2" fmla="*/ 2110154 h 2268415"/>
              <a:gd name="connsiteX3" fmla="*/ 87923 w 4642338"/>
              <a:gd name="connsiteY3" fmla="*/ 2057400 h 2268415"/>
              <a:gd name="connsiteX4" fmla="*/ 123092 w 4642338"/>
              <a:gd name="connsiteY4" fmla="*/ 2004646 h 2268415"/>
              <a:gd name="connsiteX5" fmla="*/ 158261 w 4642338"/>
              <a:gd name="connsiteY5" fmla="*/ 1899138 h 2268415"/>
              <a:gd name="connsiteX6" fmla="*/ 175846 w 4642338"/>
              <a:gd name="connsiteY6" fmla="*/ 1846384 h 2268415"/>
              <a:gd name="connsiteX7" fmla="*/ 211015 w 4642338"/>
              <a:gd name="connsiteY7" fmla="*/ 1793631 h 2268415"/>
              <a:gd name="connsiteX8" fmla="*/ 246184 w 4642338"/>
              <a:gd name="connsiteY8" fmla="*/ 1688123 h 2268415"/>
              <a:gd name="connsiteX9" fmla="*/ 263769 w 4642338"/>
              <a:gd name="connsiteY9" fmla="*/ 1635369 h 2268415"/>
              <a:gd name="connsiteX10" fmla="*/ 281354 w 4642338"/>
              <a:gd name="connsiteY10" fmla="*/ 1582615 h 2268415"/>
              <a:gd name="connsiteX11" fmla="*/ 351692 w 4642338"/>
              <a:gd name="connsiteY11" fmla="*/ 1477107 h 2268415"/>
              <a:gd name="connsiteX12" fmla="*/ 386861 w 4642338"/>
              <a:gd name="connsiteY12" fmla="*/ 1424354 h 2268415"/>
              <a:gd name="connsiteX13" fmla="*/ 422031 w 4642338"/>
              <a:gd name="connsiteY13" fmla="*/ 1389184 h 2268415"/>
              <a:gd name="connsiteX14" fmla="*/ 439615 w 4642338"/>
              <a:gd name="connsiteY14" fmla="*/ 1336431 h 2268415"/>
              <a:gd name="connsiteX15" fmla="*/ 509954 w 4642338"/>
              <a:gd name="connsiteY15" fmla="*/ 1266092 h 2268415"/>
              <a:gd name="connsiteX16" fmla="*/ 562708 w 4642338"/>
              <a:gd name="connsiteY16" fmla="*/ 1178169 h 2268415"/>
              <a:gd name="connsiteX17" fmla="*/ 633046 w 4642338"/>
              <a:gd name="connsiteY17" fmla="*/ 1090246 h 2268415"/>
              <a:gd name="connsiteX18" fmla="*/ 720969 w 4642338"/>
              <a:gd name="connsiteY18" fmla="*/ 931984 h 2268415"/>
              <a:gd name="connsiteX19" fmla="*/ 773723 w 4642338"/>
              <a:gd name="connsiteY19" fmla="*/ 896815 h 2268415"/>
              <a:gd name="connsiteX20" fmla="*/ 791308 w 4642338"/>
              <a:gd name="connsiteY20" fmla="*/ 844061 h 2268415"/>
              <a:gd name="connsiteX21" fmla="*/ 844061 w 4642338"/>
              <a:gd name="connsiteY21" fmla="*/ 826477 h 2268415"/>
              <a:gd name="connsiteX22" fmla="*/ 879231 w 4642338"/>
              <a:gd name="connsiteY22" fmla="*/ 791307 h 2268415"/>
              <a:gd name="connsiteX23" fmla="*/ 931984 w 4642338"/>
              <a:gd name="connsiteY23" fmla="*/ 756138 h 2268415"/>
              <a:gd name="connsiteX24" fmla="*/ 1019908 w 4642338"/>
              <a:gd name="connsiteY24" fmla="*/ 668215 h 2268415"/>
              <a:gd name="connsiteX25" fmla="*/ 1107831 w 4642338"/>
              <a:gd name="connsiteY25" fmla="*/ 597877 h 2268415"/>
              <a:gd name="connsiteX26" fmla="*/ 1160584 w 4642338"/>
              <a:gd name="connsiteY26" fmla="*/ 562707 h 2268415"/>
              <a:gd name="connsiteX27" fmla="*/ 1248508 w 4642338"/>
              <a:gd name="connsiteY27" fmla="*/ 509954 h 2268415"/>
              <a:gd name="connsiteX28" fmla="*/ 1283677 w 4642338"/>
              <a:gd name="connsiteY28" fmla="*/ 474784 h 2268415"/>
              <a:gd name="connsiteX29" fmla="*/ 1389184 w 4642338"/>
              <a:gd name="connsiteY29" fmla="*/ 404446 h 2268415"/>
              <a:gd name="connsiteX30" fmla="*/ 1512277 w 4642338"/>
              <a:gd name="connsiteY30" fmla="*/ 316523 h 2268415"/>
              <a:gd name="connsiteX31" fmla="*/ 1565031 w 4642338"/>
              <a:gd name="connsiteY31" fmla="*/ 281354 h 2268415"/>
              <a:gd name="connsiteX32" fmla="*/ 1600200 w 4642338"/>
              <a:gd name="connsiteY32" fmla="*/ 246184 h 2268415"/>
              <a:gd name="connsiteX33" fmla="*/ 1705708 w 4642338"/>
              <a:gd name="connsiteY33" fmla="*/ 175846 h 2268415"/>
              <a:gd name="connsiteX34" fmla="*/ 1758461 w 4642338"/>
              <a:gd name="connsiteY34" fmla="*/ 140677 h 2268415"/>
              <a:gd name="connsiteX35" fmla="*/ 1846384 w 4642338"/>
              <a:gd name="connsiteY35" fmla="*/ 70338 h 2268415"/>
              <a:gd name="connsiteX36" fmla="*/ 1951892 w 4642338"/>
              <a:gd name="connsiteY36" fmla="*/ 35169 h 2268415"/>
              <a:gd name="connsiteX37" fmla="*/ 2004646 w 4642338"/>
              <a:gd name="connsiteY37" fmla="*/ 17584 h 2268415"/>
              <a:gd name="connsiteX38" fmla="*/ 2127738 w 4642338"/>
              <a:gd name="connsiteY38" fmla="*/ 0 h 2268415"/>
              <a:gd name="connsiteX39" fmla="*/ 2391508 w 4642338"/>
              <a:gd name="connsiteY39" fmla="*/ 17584 h 2268415"/>
              <a:gd name="connsiteX40" fmla="*/ 2567354 w 4642338"/>
              <a:gd name="connsiteY40" fmla="*/ 70338 h 2268415"/>
              <a:gd name="connsiteX41" fmla="*/ 2620108 w 4642338"/>
              <a:gd name="connsiteY41" fmla="*/ 87923 h 2268415"/>
              <a:gd name="connsiteX42" fmla="*/ 2725615 w 4642338"/>
              <a:gd name="connsiteY42" fmla="*/ 158261 h 2268415"/>
              <a:gd name="connsiteX43" fmla="*/ 2778369 w 4642338"/>
              <a:gd name="connsiteY43" fmla="*/ 175846 h 2268415"/>
              <a:gd name="connsiteX44" fmla="*/ 2936631 w 4642338"/>
              <a:gd name="connsiteY44" fmla="*/ 263769 h 2268415"/>
              <a:gd name="connsiteX45" fmla="*/ 3024554 w 4642338"/>
              <a:gd name="connsiteY45" fmla="*/ 334107 h 2268415"/>
              <a:gd name="connsiteX46" fmla="*/ 3059723 w 4642338"/>
              <a:gd name="connsiteY46" fmla="*/ 369277 h 2268415"/>
              <a:gd name="connsiteX47" fmla="*/ 3165231 w 4642338"/>
              <a:gd name="connsiteY47" fmla="*/ 439615 h 2268415"/>
              <a:gd name="connsiteX48" fmla="*/ 3253154 w 4642338"/>
              <a:gd name="connsiteY48" fmla="*/ 509954 h 2268415"/>
              <a:gd name="connsiteX49" fmla="*/ 3288323 w 4642338"/>
              <a:gd name="connsiteY49" fmla="*/ 562707 h 2268415"/>
              <a:gd name="connsiteX50" fmla="*/ 3393831 w 4642338"/>
              <a:gd name="connsiteY50" fmla="*/ 633046 h 2268415"/>
              <a:gd name="connsiteX51" fmla="*/ 3516923 w 4642338"/>
              <a:gd name="connsiteY51" fmla="*/ 773723 h 2268415"/>
              <a:gd name="connsiteX52" fmla="*/ 3622431 w 4642338"/>
              <a:gd name="connsiteY52" fmla="*/ 914400 h 2268415"/>
              <a:gd name="connsiteX53" fmla="*/ 3675184 w 4642338"/>
              <a:gd name="connsiteY53" fmla="*/ 949569 h 2268415"/>
              <a:gd name="connsiteX54" fmla="*/ 3745523 w 4642338"/>
              <a:gd name="connsiteY54" fmla="*/ 1019907 h 2268415"/>
              <a:gd name="connsiteX55" fmla="*/ 3763108 w 4642338"/>
              <a:gd name="connsiteY55" fmla="*/ 1072661 h 2268415"/>
              <a:gd name="connsiteX56" fmla="*/ 3798277 w 4642338"/>
              <a:gd name="connsiteY56" fmla="*/ 1107831 h 2268415"/>
              <a:gd name="connsiteX57" fmla="*/ 3833446 w 4642338"/>
              <a:gd name="connsiteY57" fmla="*/ 1160584 h 2268415"/>
              <a:gd name="connsiteX58" fmla="*/ 3868615 w 4642338"/>
              <a:gd name="connsiteY58" fmla="*/ 1195754 h 2268415"/>
              <a:gd name="connsiteX59" fmla="*/ 3938954 w 4642338"/>
              <a:gd name="connsiteY59" fmla="*/ 1283677 h 2268415"/>
              <a:gd name="connsiteX60" fmla="*/ 3991708 w 4642338"/>
              <a:gd name="connsiteY60" fmla="*/ 1371600 h 2268415"/>
              <a:gd name="connsiteX61" fmla="*/ 4062046 w 4642338"/>
              <a:gd name="connsiteY61" fmla="*/ 1459523 h 2268415"/>
              <a:gd name="connsiteX62" fmla="*/ 4079631 w 4642338"/>
              <a:gd name="connsiteY62" fmla="*/ 1512277 h 2268415"/>
              <a:gd name="connsiteX63" fmla="*/ 4185138 w 4642338"/>
              <a:gd name="connsiteY63" fmla="*/ 1652954 h 2268415"/>
              <a:gd name="connsiteX64" fmla="*/ 4237892 w 4642338"/>
              <a:gd name="connsiteY64" fmla="*/ 1740877 h 2268415"/>
              <a:gd name="connsiteX65" fmla="*/ 4308231 w 4642338"/>
              <a:gd name="connsiteY65" fmla="*/ 1828800 h 2268415"/>
              <a:gd name="connsiteX66" fmla="*/ 4378569 w 4642338"/>
              <a:gd name="connsiteY66" fmla="*/ 1934307 h 2268415"/>
              <a:gd name="connsiteX67" fmla="*/ 4396154 w 4642338"/>
              <a:gd name="connsiteY67" fmla="*/ 1987061 h 2268415"/>
              <a:gd name="connsiteX68" fmla="*/ 4484077 w 4642338"/>
              <a:gd name="connsiteY68" fmla="*/ 2057400 h 2268415"/>
              <a:gd name="connsiteX69" fmla="*/ 4501661 w 4642338"/>
              <a:gd name="connsiteY69" fmla="*/ 2110154 h 2268415"/>
              <a:gd name="connsiteX70" fmla="*/ 4589584 w 4642338"/>
              <a:gd name="connsiteY70" fmla="*/ 2198077 h 2268415"/>
              <a:gd name="connsiteX71" fmla="*/ 4624754 w 4642338"/>
              <a:gd name="connsiteY71" fmla="*/ 2233246 h 2268415"/>
              <a:gd name="connsiteX72" fmla="*/ 4642338 w 4642338"/>
              <a:gd name="connsiteY72" fmla="*/ 2268415 h 22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642338" h="2268415">
                <a:moveTo>
                  <a:pt x="0" y="2250831"/>
                </a:moveTo>
                <a:cubicBezTo>
                  <a:pt x="11723" y="2221523"/>
                  <a:pt x="21053" y="2191140"/>
                  <a:pt x="35169" y="2162907"/>
                </a:cubicBezTo>
                <a:cubicBezTo>
                  <a:pt x="44620" y="2144004"/>
                  <a:pt x="60887" y="2129057"/>
                  <a:pt x="70338" y="2110154"/>
                </a:cubicBezTo>
                <a:cubicBezTo>
                  <a:pt x="78628" y="2093575"/>
                  <a:pt x="79633" y="2073979"/>
                  <a:pt x="87923" y="2057400"/>
                </a:cubicBezTo>
                <a:cubicBezTo>
                  <a:pt x="97374" y="2038497"/>
                  <a:pt x="114509" y="2023959"/>
                  <a:pt x="123092" y="2004646"/>
                </a:cubicBezTo>
                <a:cubicBezTo>
                  <a:pt x="138148" y="1970769"/>
                  <a:pt x="146538" y="1934307"/>
                  <a:pt x="158261" y="1899138"/>
                </a:cubicBezTo>
                <a:cubicBezTo>
                  <a:pt x="164123" y="1881553"/>
                  <a:pt x="165564" y="1861807"/>
                  <a:pt x="175846" y="1846384"/>
                </a:cubicBezTo>
                <a:cubicBezTo>
                  <a:pt x="187569" y="1828800"/>
                  <a:pt x="202432" y="1812943"/>
                  <a:pt x="211015" y="1793631"/>
                </a:cubicBezTo>
                <a:cubicBezTo>
                  <a:pt x="226071" y="1759754"/>
                  <a:pt x="234461" y="1723292"/>
                  <a:pt x="246184" y="1688123"/>
                </a:cubicBezTo>
                <a:lnTo>
                  <a:pt x="263769" y="1635369"/>
                </a:lnTo>
                <a:cubicBezTo>
                  <a:pt x="269631" y="1617784"/>
                  <a:pt x="271072" y="1598038"/>
                  <a:pt x="281354" y="1582615"/>
                </a:cubicBezTo>
                <a:lnTo>
                  <a:pt x="351692" y="1477107"/>
                </a:lnTo>
                <a:cubicBezTo>
                  <a:pt x="363415" y="1459523"/>
                  <a:pt x="371917" y="1439298"/>
                  <a:pt x="386861" y="1424354"/>
                </a:cubicBezTo>
                <a:lnTo>
                  <a:pt x="422031" y="1389184"/>
                </a:lnTo>
                <a:cubicBezTo>
                  <a:pt x="427892" y="1371600"/>
                  <a:pt x="428841" y="1351514"/>
                  <a:pt x="439615" y="1336431"/>
                </a:cubicBezTo>
                <a:cubicBezTo>
                  <a:pt x="458888" y="1309449"/>
                  <a:pt x="509954" y="1266092"/>
                  <a:pt x="509954" y="1266092"/>
                </a:cubicBezTo>
                <a:cubicBezTo>
                  <a:pt x="559766" y="1116649"/>
                  <a:pt x="490294" y="1298859"/>
                  <a:pt x="562708" y="1178169"/>
                </a:cubicBezTo>
                <a:cubicBezTo>
                  <a:pt x="619334" y="1083793"/>
                  <a:pt x="527974" y="1160293"/>
                  <a:pt x="633046" y="1090246"/>
                </a:cubicBezTo>
                <a:cubicBezTo>
                  <a:pt x="651370" y="1035274"/>
                  <a:pt x="669143" y="966534"/>
                  <a:pt x="720969" y="931984"/>
                </a:cubicBezTo>
                <a:lnTo>
                  <a:pt x="773723" y="896815"/>
                </a:lnTo>
                <a:cubicBezTo>
                  <a:pt x="779585" y="879230"/>
                  <a:pt x="778201" y="857168"/>
                  <a:pt x="791308" y="844061"/>
                </a:cubicBezTo>
                <a:cubicBezTo>
                  <a:pt x="804415" y="830954"/>
                  <a:pt x="828167" y="836013"/>
                  <a:pt x="844061" y="826477"/>
                </a:cubicBezTo>
                <a:cubicBezTo>
                  <a:pt x="858278" y="817947"/>
                  <a:pt x="866285" y="801664"/>
                  <a:pt x="879231" y="791307"/>
                </a:cubicBezTo>
                <a:cubicBezTo>
                  <a:pt x="895734" y="778105"/>
                  <a:pt x="916079" y="770055"/>
                  <a:pt x="931984" y="756138"/>
                </a:cubicBezTo>
                <a:cubicBezTo>
                  <a:pt x="963176" y="728845"/>
                  <a:pt x="985422" y="691206"/>
                  <a:pt x="1019908" y="668215"/>
                </a:cubicBezTo>
                <a:cubicBezTo>
                  <a:pt x="1182261" y="559979"/>
                  <a:pt x="982559" y="698095"/>
                  <a:pt x="1107831" y="597877"/>
                </a:cubicBezTo>
                <a:cubicBezTo>
                  <a:pt x="1124334" y="584675"/>
                  <a:pt x="1144081" y="575909"/>
                  <a:pt x="1160584" y="562707"/>
                </a:cubicBezTo>
                <a:cubicBezTo>
                  <a:pt x="1229547" y="507536"/>
                  <a:pt x="1156899" y="540489"/>
                  <a:pt x="1248508" y="509954"/>
                </a:cubicBezTo>
                <a:cubicBezTo>
                  <a:pt x="1260231" y="498231"/>
                  <a:pt x="1270414" y="484731"/>
                  <a:pt x="1283677" y="474784"/>
                </a:cubicBezTo>
                <a:cubicBezTo>
                  <a:pt x="1317491" y="449423"/>
                  <a:pt x="1359296" y="434334"/>
                  <a:pt x="1389184" y="404446"/>
                </a:cubicBezTo>
                <a:cubicBezTo>
                  <a:pt x="1472630" y="321000"/>
                  <a:pt x="1428066" y="344592"/>
                  <a:pt x="1512277" y="316523"/>
                </a:cubicBezTo>
                <a:cubicBezTo>
                  <a:pt x="1529862" y="304800"/>
                  <a:pt x="1548528" y="294556"/>
                  <a:pt x="1565031" y="281354"/>
                </a:cubicBezTo>
                <a:cubicBezTo>
                  <a:pt x="1577977" y="270997"/>
                  <a:pt x="1586937" y="256131"/>
                  <a:pt x="1600200" y="246184"/>
                </a:cubicBezTo>
                <a:cubicBezTo>
                  <a:pt x="1634014" y="220823"/>
                  <a:pt x="1670539" y="199292"/>
                  <a:pt x="1705708" y="175846"/>
                </a:cubicBezTo>
                <a:cubicBezTo>
                  <a:pt x="1723292" y="164123"/>
                  <a:pt x="1743517" y="155621"/>
                  <a:pt x="1758461" y="140677"/>
                </a:cubicBezTo>
                <a:cubicBezTo>
                  <a:pt x="1787692" y="111446"/>
                  <a:pt x="1806456" y="88084"/>
                  <a:pt x="1846384" y="70338"/>
                </a:cubicBezTo>
                <a:cubicBezTo>
                  <a:pt x="1880261" y="55282"/>
                  <a:pt x="1916723" y="46892"/>
                  <a:pt x="1951892" y="35169"/>
                </a:cubicBezTo>
                <a:cubicBezTo>
                  <a:pt x="1969477" y="29307"/>
                  <a:pt x="1986296" y="20205"/>
                  <a:pt x="2004646" y="17584"/>
                </a:cubicBezTo>
                <a:lnTo>
                  <a:pt x="2127738" y="0"/>
                </a:lnTo>
                <a:cubicBezTo>
                  <a:pt x="2215661" y="5861"/>
                  <a:pt x="2303874" y="8359"/>
                  <a:pt x="2391508" y="17584"/>
                </a:cubicBezTo>
                <a:cubicBezTo>
                  <a:pt x="2430345" y="21672"/>
                  <a:pt x="2542407" y="62022"/>
                  <a:pt x="2567354" y="70338"/>
                </a:cubicBezTo>
                <a:cubicBezTo>
                  <a:pt x="2584939" y="76200"/>
                  <a:pt x="2604685" y="77641"/>
                  <a:pt x="2620108" y="87923"/>
                </a:cubicBezTo>
                <a:cubicBezTo>
                  <a:pt x="2655277" y="111369"/>
                  <a:pt x="2685516" y="144894"/>
                  <a:pt x="2725615" y="158261"/>
                </a:cubicBezTo>
                <a:cubicBezTo>
                  <a:pt x="2743200" y="164123"/>
                  <a:pt x="2762166" y="166844"/>
                  <a:pt x="2778369" y="175846"/>
                </a:cubicBezTo>
                <a:cubicBezTo>
                  <a:pt x="2959765" y="276621"/>
                  <a:pt x="2817262" y="223979"/>
                  <a:pt x="2936631" y="263769"/>
                </a:cubicBezTo>
                <a:cubicBezTo>
                  <a:pt x="3006678" y="368841"/>
                  <a:pt x="2930178" y="277481"/>
                  <a:pt x="3024554" y="334107"/>
                </a:cubicBezTo>
                <a:cubicBezTo>
                  <a:pt x="3038770" y="342637"/>
                  <a:pt x="3046460" y="359330"/>
                  <a:pt x="3059723" y="369277"/>
                </a:cubicBezTo>
                <a:cubicBezTo>
                  <a:pt x="3093537" y="394638"/>
                  <a:pt x="3165231" y="439615"/>
                  <a:pt x="3165231" y="439615"/>
                </a:cubicBezTo>
                <a:cubicBezTo>
                  <a:pt x="3266018" y="590797"/>
                  <a:pt x="3131817" y="412885"/>
                  <a:pt x="3253154" y="509954"/>
                </a:cubicBezTo>
                <a:cubicBezTo>
                  <a:pt x="3269657" y="523156"/>
                  <a:pt x="3272418" y="548790"/>
                  <a:pt x="3288323" y="562707"/>
                </a:cubicBezTo>
                <a:cubicBezTo>
                  <a:pt x="3320133" y="590541"/>
                  <a:pt x="3393831" y="633046"/>
                  <a:pt x="3393831" y="633046"/>
                </a:cubicBezTo>
                <a:cubicBezTo>
                  <a:pt x="3475892" y="756139"/>
                  <a:pt x="3429000" y="715108"/>
                  <a:pt x="3516923" y="773723"/>
                </a:cubicBezTo>
                <a:cubicBezTo>
                  <a:pt x="3549074" y="821950"/>
                  <a:pt x="3575958" y="877222"/>
                  <a:pt x="3622431" y="914400"/>
                </a:cubicBezTo>
                <a:cubicBezTo>
                  <a:pt x="3638934" y="927602"/>
                  <a:pt x="3657600" y="937846"/>
                  <a:pt x="3675184" y="949569"/>
                </a:cubicBezTo>
                <a:cubicBezTo>
                  <a:pt x="3722077" y="1090247"/>
                  <a:pt x="3651738" y="926123"/>
                  <a:pt x="3745523" y="1019907"/>
                </a:cubicBezTo>
                <a:cubicBezTo>
                  <a:pt x="3758630" y="1033014"/>
                  <a:pt x="3753571" y="1056767"/>
                  <a:pt x="3763108" y="1072661"/>
                </a:cubicBezTo>
                <a:cubicBezTo>
                  <a:pt x="3771638" y="1086877"/>
                  <a:pt x="3787920" y="1094885"/>
                  <a:pt x="3798277" y="1107831"/>
                </a:cubicBezTo>
                <a:cubicBezTo>
                  <a:pt x="3811479" y="1124334"/>
                  <a:pt x="3820244" y="1144081"/>
                  <a:pt x="3833446" y="1160584"/>
                </a:cubicBezTo>
                <a:cubicBezTo>
                  <a:pt x="3843803" y="1173530"/>
                  <a:pt x="3858258" y="1182808"/>
                  <a:pt x="3868615" y="1195754"/>
                </a:cubicBezTo>
                <a:cubicBezTo>
                  <a:pt x="3957341" y="1306662"/>
                  <a:pt x="3854040" y="1198763"/>
                  <a:pt x="3938954" y="1283677"/>
                </a:cubicBezTo>
                <a:cubicBezTo>
                  <a:pt x="3988766" y="1433120"/>
                  <a:pt x="3919294" y="1250910"/>
                  <a:pt x="3991708" y="1371600"/>
                </a:cubicBezTo>
                <a:cubicBezTo>
                  <a:pt x="4048334" y="1465976"/>
                  <a:pt x="3956974" y="1389476"/>
                  <a:pt x="4062046" y="1459523"/>
                </a:cubicBezTo>
                <a:cubicBezTo>
                  <a:pt x="4067908" y="1477108"/>
                  <a:pt x="4070629" y="1496074"/>
                  <a:pt x="4079631" y="1512277"/>
                </a:cubicBezTo>
                <a:cubicBezTo>
                  <a:pt x="4129339" y="1601752"/>
                  <a:pt x="4131780" y="1599595"/>
                  <a:pt x="4185138" y="1652954"/>
                </a:cubicBezTo>
                <a:cubicBezTo>
                  <a:pt x="4234954" y="1802397"/>
                  <a:pt x="4165477" y="1620185"/>
                  <a:pt x="4237892" y="1740877"/>
                </a:cubicBezTo>
                <a:cubicBezTo>
                  <a:pt x="4294516" y="1835251"/>
                  <a:pt x="4203163" y="1758756"/>
                  <a:pt x="4308231" y="1828800"/>
                </a:cubicBezTo>
                <a:cubicBezTo>
                  <a:pt x="4350041" y="1954233"/>
                  <a:pt x="4290757" y="1802590"/>
                  <a:pt x="4378569" y="1934307"/>
                </a:cubicBezTo>
                <a:cubicBezTo>
                  <a:pt x="4388851" y="1949730"/>
                  <a:pt x="4386617" y="1971167"/>
                  <a:pt x="4396154" y="1987061"/>
                </a:cubicBezTo>
                <a:cubicBezTo>
                  <a:pt x="4412860" y="2014904"/>
                  <a:pt x="4460114" y="2041425"/>
                  <a:pt x="4484077" y="2057400"/>
                </a:cubicBezTo>
                <a:cubicBezTo>
                  <a:pt x="4489938" y="2074985"/>
                  <a:pt x="4490540" y="2095325"/>
                  <a:pt x="4501661" y="2110154"/>
                </a:cubicBezTo>
                <a:cubicBezTo>
                  <a:pt x="4526529" y="2143312"/>
                  <a:pt x="4560276" y="2168769"/>
                  <a:pt x="4589584" y="2198077"/>
                </a:cubicBezTo>
                <a:cubicBezTo>
                  <a:pt x="4601307" y="2209800"/>
                  <a:pt x="4617340" y="2218417"/>
                  <a:pt x="4624754" y="2233246"/>
                </a:cubicBezTo>
                <a:lnTo>
                  <a:pt x="4642338" y="2268415"/>
                </a:ln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12"/>
          <p:cNvSpPr txBox="1"/>
          <p:nvPr/>
        </p:nvSpPr>
        <p:spPr>
          <a:xfrm>
            <a:off x="3253852" y="6218148"/>
            <a:ext cx="2841804" cy="523220"/>
          </a:xfrm>
          <a:prstGeom prst="rect">
            <a:avLst/>
          </a:prstGeom>
          <a:noFill/>
        </p:spPr>
        <p:txBody>
          <a:bodyPr wrap="none" rtlCol="0">
            <a:spAutoFit/>
          </a:bodyPr>
          <a:lstStyle/>
          <a:p>
            <a:r>
              <a:rPr lang="en-US" sz="2800" dirty="0" smtClean="0"/>
              <a:t>Model Complexity</a:t>
            </a:r>
            <a:endParaRPr lang="en-US" sz="2800" dirty="0"/>
          </a:p>
        </p:txBody>
      </p:sp>
      <p:sp>
        <p:nvSpPr>
          <p:cNvPr id="11" name="TextBox 13"/>
          <p:cNvSpPr txBox="1"/>
          <p:nvPr/>
        </p:nvSpPr>
        <p:spPr>
          <a:xfrm rot="16200000">
            <a:off x="190480" y="4023569"/>
            <a:ext cx="2557239" cy="523220"/>
          </a:xfrm>
          <a:prstGeom prst="rect">
            <a:avLst/>
          </a:prstGeom>
          <a:noFill/>
        </p:spPr>
        <p:txBody>
          <a:bodyPr wrap="none" rtlCol="0">
            <a:spAutoFit/>
          </a:bodyPr>
          <a:lstStyle/>
          <a:p>
            <a:r>
              <a:rPr lang="en-US" sz="2800" dirty="0" smtClean="0"/>
              <a:t>AUC (how good)</a:t>
            </a:r>
            <a:endParaRPr lang="en-US" sz="2800" dirty="0"/>
          </a:p>
        </p:txBody>
      </p:sp>
      <p:sp>
        <p:nvSpPr>
          <p:cNvPr id="12" name="TextBox 14"/>
          <p:cNvSpPr txBox="1"/>
          <p:nvPr/>
        </p:nvSpPr>
        <p:spPr>
          <a:xfrm>
            <a:off x="5511846" y="2789309"/>
            <a:ext cx="1879554" cy="523220"/>
          </a:xfrm>
          <a:prstGeom prst="rect">
            <a:avLst/>
          </a:prstGeom>
          <a:noFill/>
        </p:spPr>
        <p:txBody>
          <a:bodyPr wrap="none" rtlCol="0">
            <a:spAutoFit/>
          </a:bodyPr>
          <a:lstStyle/>
          <a:p>
            <a:r>
              <a:rPr lang="en-US" sz="2800" dirty="0" smtClean="0"/>
              <a:t>Training Set</a:t>
            </a:r>
            <a:endParaRPr lang="en-US" sz="2800" dirty="0"/>
          </a:p>
        </p:txBody>
      </p:sp>
      <p:sp>
        <p:nvSpPr>
          <p:cNvPr id="13" name="TextBox 15"/>
          <p:cNvSpPr txBox="1"/>
          <p:nvPr/>
        </p:nvSpPr>
        <p:spPr>
          <a:xfrm>
            <a:off x="4554071" y="4807082"/>
            <a:ext cx="1744965" cy="523220"/>
          </a:xfrm>
          <a:prstGeom prst="rect">
            <a:avLst/>
          </a:prstGeom>
          <a:noFill/>
        </p:spPr>
        <p:txBody>
          <a:bodyPr wrap="none" rtlCol="0">
            <a:spAutoFit/>
          </a:bodyPr>
          <a:lstStyle/>
          <a:p>
            <a:r>
              <a:rPr lang="en-US" sz="2800" dirty="0" smtClean="0"/>
              <a:t>Testing Set</a:t>
            </a:r>
            <a:endParaRPr lang="en-US" sz="2800" dirty="0"/>
          </a:p>
        </p:txBody>
      </p:sp>
      <p:sp>
        <p:nvSpPr>
          <p:cNvPr id="14" name="Rounded Rectangle 16"/>
          <p:cNvSpPr/>
          <p:nvPr/>
        </p:nvSpPr>
        <p:spPr>
          <a:xfrm>
            <a:off x="5511846" y="2103293"/>
            <a:ext cx="383628" cy="4114855"/>
          </a:xfrm>
          <a:prstGeom prst="roundRect">
            <a:avLst/>
          </a:prstGeom>
          <a:noFill/>
          <a:ln w="76200" cmpd="sng"/>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Freeform 17"/>
          <p:cNvSpPr/>
          <p:nvPr/>
        </p:nvSpPr>
        <p:spPr>
          <a:xfrm>
            <a:off x="6082476" y="3862592"/>
            <a:ext cx="895840" cy="405800"/>
          </a:xfrm>
          <a:custGeom>
            <a:avLst/>
            <a:gdLst>
              <a:gd name="connsiteX0" fmla="*/ 1417208 w 1417208"/>
              <a:gd name="connsiteY0" fmla="*/ 218642 h 405800"/>
              <a:gd name="connsiteX1" fmla="*/ 1283524 w 1417208"/>
              <a:gd name="connsiteY1" fmla="*/ 232010 h 405800"/>
              <a:gd name="connsiteX2" fmla="*/ 1230050 w 1417208"/>
              <a:gd name="connsiteY2" fmla="*/ 245379 h 405800"/>
              <a:gd name="connsiteX3" fmla="*/ 1163208 w 1417208"/>
              <a:gd name="connsiteY3" fmla="*/ 258747 h 405800"/>
              <a:gd name="connsiteX4" fmla="*/ 1123103 w 1417208"/>
              <a:gd name="connsiteY4" fmla="*/ 285484 h 405800"/>
              <a:gd name="connsiteX5" fmla="*/ 1056261 w 1417208"/>
              <a:gd name="connsiteY5" fmla="*/ 298852 h 405800"/>
              <a:gd name="connsiteX6" fmla="*/ 1016156 w 1417208"/>
              <a:gd name="connsiteY6" fmla="*/ 312221 h 405800"/>
              <a:gd name="connsiteX7" fmla="*/ 882471 w 1417208"/>
              <a:gd name="connsiteY7" fmla="*/ 325589 h 405800"/>
              <a:gd name="connsiteX8" fmla="*/ 775524 w 1417208"/>
              <a:gd name="connsiteY8" fmla="*/ 352326 h 405800"/>
              <a:gd name="connsiteX9" fmla="*/ 722050 w 1417208"/>
              <a:gd name="connsiteY9" fmla="*/ 365695 h 405800"/>
              <a:gd name="connsiteX10" fmla="*/ 615103 w 1417208"/>
              <a:gd name="connsiteY10" fmla="*/ 379063 h 405800"/>
              <a:gd name="connsiteX11" fmla="*/ 334366 w 1417208"/>
              <a:gd name="connsiteY11" fmla="*/ 352326 h 405800"/>
              <a:gd name="connsiteX12" fmla="*/ 280892 w 1417208"/>
              <a:gd name="connsiteY12" fmla="*/ 325589 h 405800"/>
              <a:gd name="connsiteX13" fmla="*/ 240787 w 1417208"/>
              <a:gd name="connsiteY13" fmla="*/ 285484 h 405800"/>
              <a:gd name="connsiteX14" fmla="*/ 133840 w 1417208"/>
              <a:gd name="connsiteY14" fmla="*/ 218642 h 405800"/>
              <a:gd name="connsiteX15" fmla="*/ 53629 w 1417208"/>
              <a:gd name="connsiteY15" fmla="*/ 191905 h 405800"/>
              <a:gd name="connsiteX16" fmla="*/ 40261 w 1417208"/>
              <a:gd name="connsiteY16" fmla="*/ 138431 h 405800"/>
              <a:gd name="connsiteX17" fmla="*/ 133840 w 1417208"/>
              <a:gd name="connsiteY17" fmla="*/ 58221 h 405800"/>
              <a:gd name="connsiteX18" fmla="*/ 187313 w 1417208"/>
              <a:gd name="connsiteY18" fmla="*/ 31484 h 405800"/>
              <a:gd name="connsiteX19" fmla="*/ 227419 w 1417208"/>
              <a:gd name="connsiteY19" fmla="*/ 4747 h 405800"/>
              <a:gd name="connsiteX20" fmla="*/ 187313 w 1417208"/>
              <a:gd name="connsiteY20" fmla="*/ 18116 h 405800"/>
              <a:gd name="connsiteX21" fmla="*/ 147208 w 1417208"/>
              <a:gd name="connsiteY21" fmla="*/ 44852 h 405800"/>
              <a:gd name="connsiteX22" fmla="*/ 107103 w 1417208"/>
              <a:gd name="connsiteY22" fmla="*/ 84958 h 405800"/>
              <a:gd name="connsiteX23" fmla="*/ 13524 w 1417208"/>
              <a:gd name="connsiteY23" fmla="*/ 138431 h 405800"/>
              <a:gd name="connsiteX24" fmla="*/ 156 w 1417208"/>
              <a:gd name="connsiteY24" fmla="*/ 178537 h 405800"/>
              <a:gd name="connsiteX25" fmla="*/ 53629 w 1417208"/>
              <a:gd name="connsiteY25" fmla="*/ 298852 h 405800"/>
              <a:gd name="connsiteX26" fmla="*/ 80366 w 1417208"/>
              <a:gd name="connsiteY26" fmla="*/ 352326 h 405800"/>
              <a:gd name="connsiteX27" fmla="*/ 120471 w 1417208"/>
              <a:gd name="connsiteY27" fmla="*/ 405800 h 4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17208" h="405800">
                <a:moveTo>
                  <a:pt x="1417208" y="218642"/>
                </a:moveTo>
                <a:cubicBezTo>
                  <a:pt x="1372647" y="223098"/>
                  <a:pt x="1327857" y="225677"/>
                  <a:pt x="1283524" y="232010"/>
                </a:cubicBezTo>
                <a:cubicBezTo>
                  <a:pt x="1265335" y="234608"/>
                  <a:pt x="1247986" y="241393"/>
                  <a:pt x="1230050" y="245379"/>
                </a:cubicBezTo>
                <a:cubicBezTo>
                  <a:pt x="1207869" y="250308"/>
                  <a:pt x="1185489" y="254291"/>
                  <a:pt x="1163208" y="258747"/>
                </a:cubicBezTo>
                <a:cubicBezTo>
                  <a:pt x="1149840" y="267659"/>
                  <a:pt x="1138147" y="279843"/>
                  <a:pt x="1123103" y="285484"/>
                </a:cubicBezTo>
                <a:cubicBezTo>
                  <a:pt x="1101828" y="293462"/>
                  <a:pt x="1078304" y="293341"/>
                  <a:pt x="1056261" y="298852"/>
                </a:cubicBezTo>
                <a:cubicBezTo>
                  <a:pt x="1042590" y="302270"/>
                  <a:pt x="1030084" y="310078"/>
                  <a:pt x="1016156" y="312221"/>
                </a:cubicBezTo>
                <a:cubicBezTo>
                  <a:pt x="971893" y="319031"/>
                  <a:pt x="927033" y="321133"/>
                  <a:pt x="882471" y="325589"/>
                </a:cubicBezTo>
                <a:lnTo>
                  <a:pt x="775524" y="352326"/>
                </a:lnTo>
                <a:cubicBezTo>
                  <a:pt x="757699" y="356782"/>
                  <a:pt x="740281" y="363416"/>
                  <a:pt x="722050" y="365695"/>
                </a:cubicBezTo>
                <a:lnTo>
                  <a:pt x="615103" y="379063"/>
                </a:lnTo>
                <a:cubicBezTo>
                  <a:pt x="577013" y="376822"/>
                  <a:pt x="411216" y="381145"/>
                  <a:pt x="334366" y="352326"/>
                </a:cubicBezTo>
                <a:cubicBezTo>
                  <a:pt x="315706" y="345329"/>
                  <a:pt x="297109" y="337172"/>
                  <a:pt x="280892" y="325589"/>
                </a:cubicBezTo>
                <a:cubicBezTo>
                  <a:pt x="265508" y="314600"/>
                  <a:pt x="255141" y="297788"/>
                  <a:pt x="240787" y="285484"/>
                </a:cubicBezTo>
                <a:cubicBezTo>
                  <a:pt x="205594" y="255319"/>
                  <a:pt x="176631" y="235759"/>
                  <a:pt x="133840" y="218642"/>
                </a:cubicBezTo>
                <a:cubicBezTo>
                  <a:pt x="107673" y="208175"/>
                  <a:pt x="53629" y="191905"/>
                  <a:pt x="53629" y="191905"/>
                </a:cubicBezTo>
                <a:cubicBezTo>
                  <a:pt x="49173" y="174080"/>
                  <a:pt x="35213" y="156097"/>
                  <a:pt x="40261" y="138431"/>
                </a:cubicBezTo>
                <a:cubicBezTo>
                  <a:pt x="45017" y="121787"/>
                  <a:pt x="125469" y="63453"/>
                  <a:pt x="133840" y="58221"/>
                </a:cubicBezTo>
                <a:cubicBezTo>
                  <a:pt x="150739" y="47659"/>
                  <a:pt x="170010" y="41371"/>
                  <a:pt x="187313" y="31484"/>
                </a:cubicBezTo>
                <a:cubicBezTo>
                  <a:pt x="201263" y="23512"/>
                  <a:pt x="227419" y="20814"/>
                  <a:pt x="227419" y="4747"/>
                </a:cubicBezTo>
                <a:cubicBezTo>
                  <a:pt x="227419" y="-9345"/>
                  <a:pt x="199917" y="11814"/>
                  <a:pt x="187313" y="18116"/>
                </a:cubicBezTo>
                <a:cubicBezTo>
                  <a:pt x="172943" y="25301"/>
                  <a:pt x="159551" y="34566"/>
                  <a:pt x="147208" y="44852"/>
                </a:cubicBezTo>
                <a:cubicBezTo>
                  <a:pt x="132684" y="56955"/>
                  <a:pt x="121627" y="72855"/>
                  <a:pt x="107103" y="84958"/>
                </a:cubicBezTo>
                <a:cubicBezTo>
                  <a:pt x="78758" y="108579"/>
                  <a:pt x="46215" y="122086"/>
                  <a:pt x="13524" y="138431"/>
                </a:cubicBezTo>
                <a:cubicBezTo>
                  <a:pt x="9068" y="151800"/>
                  <a:pt x="-1400" y="164531"/>
                  <a:pt x="156" y="178537"/>
                </a:cubicBezTo>
                <a:cubicBezTo>
                  <a:pt x="8205" y="250977"/>
                  <a:pt x="24809" y="248417"/>
                  <a:pt x="53629" y="298852"/>
                </a:cubicBezTo>
                <a:cubicBezTo>
                  <a:pt x="63516" y="316155"/>
                  <a:pt x="70479" y="335023"/>
                  <a:pt x="80366" y="352326"/>
                </a:cubicBezTo>
                <a:cubicBezTo>
                  <a:pt x="100520" y="387595"/>
                  <a:pt x="99696" y="385023"/>
                  <a:pt x="120471" y="405800"/>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6" name="TextBox 18"/>
          <p:cNvSpPr txBox="1"/>
          <p:nvPr/>
        </p:nvSpPr>
        <p:spPr>
          <a:xfrm>
            <a:off x="6979656" y="3835856"/>
            <a:ext cx="913231" cy="646331"/>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US" dirty="0" smtClean="0"/>
              <a:t>Are you </a:t>
            </a:r>
          </a:p>
          <a:p>
            <a:pPr algn="ctr"/>
            <a:r>
              <a:rPr lang="en-US" dirty="0" smtClean="0"/>
              <a:t>here?</a:t>
            </a:r>
            <a:endParaRPr lang="en-US" dirty="0"/>
          </a:p>
        </p:txBody>
      </p:sp>
    </p:spTree>
    <p:extLst>
      <p:ext uri="{BB962C8B-B14F-4D97-AF65-F5344CB8AC3E}">
        <p14:creationId xmlns:p14="http://schemas.microsoft.com/office/powerpoint/2010/main" val="624731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tr-TR" sz="4000" dirty="0"/>
              <a:t>Multi-</a:t>
            </a:r>
            <a:r>
              <a:rPr lang="tr-TR" sz="4000" dirty="0" err="1"/>
              <a:t>Dimensional</a:t>
            </a:r>
            <a:r>
              <a:rPr lang="tr-TR" sz="4000" dirty="0"/>
              <a:t> Data</a:t>
            </a:r>
            <a:endParaRPr lang="tr-TR" sz="4000" dirty="0" smtClean="0">
              <a:latin typeface="+mn-lt"/>
            </a:endParaRPr>
          </a:p>
        </p:txBody>
      </p:sp>
      <p:sp>
        <p:nvSpPr>
          <p:cNvPr id="99331" name="Rectangle 3"/>
          <p:cNvSpPr>
            <a:spLocks noGrp="1" noChangeArrowheads="1"/>
          </p:cNvSpPr>
          <p:nvPr>
            <p:ph type="body" sz="half" idx="1"/>
          </p:nvPr>
        </p:nvSpPr>
        <p:spPr>
          <a:xfrm>
            <a:off x="251520" y="1988840"/>
            <a:ext cx="4495800" cy="4248472"/>
          </a:xfrm>
        </p:spPr>
        <p:txBody>
          <a:bodyPr>
            <a:normAutofit/>
          </a:bodyPr>
          <a:lstStyle/>
          <a:p>
            <a:pPr algn="just">
              <a:spcBef>
                <a:spcPts val="600"/>
              </a:spcBef>
              <a:spcAft>
                <a:spcPts val="600"/>
              </a:spcAft>
            </a:pPr>
            <a:r>
              <a:rPr lang="tr-TR" sz="2000" dirty="0" err="1" smtClean="0"/>
              <a:t>With</a:t>
            </a:r>
            <a:r>
              <a:rPr lang="tr-TR" sz="2000" dirty="0" smtClean="0"/>
              <a:t> 10 </a:t>
            </a:r>
            <a:r>
              <a:rPr lang="tr-TR" sz="2000" err="1" smtClean="0"/>
              <a:t>sample</a:t>
            </a:r>
            <a:r>
              <a:rPr lang="tr-TR" sz="2000" smtClean="0"/>
              <a:t> points</a:t>
            </a:r>
            <a:r>
              <a:rPr lang="en-US" sz="2000" smtClean="0"/>
              <a:t> each of which</a:t>
            </a:r>
            <a:r>
              <a:rPr lang="tr-TR" sz="2000" smtClean="0"/>
              <a:t> represent</a:t>
            </a:r>
            <a:r>
              <a:rPr lang="en-US" sz="2000" smtClean="0"/>
              <a:t>s</a:t>
            </a:r>
            <a:r>
              <a:rPr lang="tr-TR" sz="2000" smtClean="0"/>
              <a:t> </a:t>
            </a:r>
            <a:r>
              <a:rPr lang="en-US" sz="2000" smtClean="0"/>
              <a:t>a</a:t>
            </a:r>
            <a:r>
              <a:rPr lang="tr-TR" sz="2000" smtClean="0"/>
              <a:t> </a:t>
            </a:r>
            <a:r>
              <a:rPr lang="tr-TR" sz="2000" dirty="0" err="1" smtClean="0"/>
              <a:t>space</a:t>
            </a:r>
            <a:r>
              <a:rPr lang="tr-TR" sz="2000" dirty="0" smtClean="0"/>
              <a:t> </a:t>
            </a:r>
            <a:r>
              <a:rPr lang="tr-TR" sz="2000" dirty="0" err="1" smtClean="0"/>
              <a:t>range</a:t>
            </a:r>
            <a:r>
              <a:rPr lang="tr-TR" sz="2000" dirty="0" smtClean="0"/>
              <a:t> of [0,1]</a:t>
            </a:r>
          </a:p>
          <a:p>
            <a:pPr lvl="1" algn="just">
              <a:spcBef>
                <a:spcPts val="600"/>
              </a:spcBef>
              <a:spcAft>
                <a:spcPts val="600"/>
              </a:spcAft>
            </a:pPr>
            <a:r>
              <a:rPr lang="en-US" sz="1800" smtClean="0"/>
              <a:t>Assume average</a:t>
            </a:r>
            <a:r>
              <a:rPr lang="tr-TR" sz="1800" smtClean="0"/>
              <a:t> </a:t>
            </a:r>
            <a:r>
              <a:rPr lang="tr-TR" sz="1800" dirty="0" err="1" smtClean="0"/>
              <a:t>distance</a:t>
            </a:r>
            <a:r>
              <a:rPr lang="tr-TR" sz="1800" dirty="0" smtClean="0"/>
              <a:t> of a </a:t>
            </a:r>
            <a:r>
              <a:rPr lang="tr-TR" sz="1800" dirty="0" err="1" smtClean="0"/>
              <a:t>random</a:t>
            </a:r>
            <a:r>
              <a:rPr lang="tr-TR" sz="1800" dirty="0" smtClean="0"/>
              <a:t> </a:t>
            </a:r>
            <a:r>
              <a:rPr lang="tr-TR" sz="1800" dirty="0" err="1" smtClean="0"/>
              <a:t>point</a:t>
            </a:r>
            <a:r>
              <a:rPr lang="tr-TR" sz="1800" dirty="0" smtClean="0"/>
              <a:t> </a:t>
            </a:r>
            <a:r>
              <a:rPr lang="tr-TR" sz="1800" dirty="0" err="1" smtClean="0"/>
              <a:t>to</a:t>
            </a:r>
            <a:r>
              <a:rPr lang="tr-TR" sz="1800" dirty="0" smtClean="0"/>
              <a:t> </a:t>
            </a:r>
            <a:r>
              <a:rPr lang="tr-TR" sz="1800" dirty="0" err="1" smtClean="0"/>
              <a:t>the</a:t>
            </a:r>
            <a:r>
              <a:rPr lang="tr-TR" sz="1800" dirty="0" smtClean="0"/>
              <a:t> </a:t>
            </a:r>
            <a:r>
              <a:rPr lang="tr-TR" sz="1800" dirty="0" err="1" smtClean="0"/>
              <a:t>closest</a:t>
            </a:r>
            <a:r>
              <a:rPr lang="tr-TR" sz="1800" dirty="0" smtClean="0"/>
              <a:t> </a:t>
            </a:r>
            <a:r>
              <a:rPr lang="tr-TR" sz="1800" dirty="0" err="1" smtClean="0"/>
              <a:t>sample</a:t>
            </a:r>
            <a:r>
              <a:rPr lang="tr-TR" sz="1800" dirty="0" smtClean="0"/>
              <a:t> </a:t>
            </a:r>
            <a:r>
              <a:rPr lang="tr-TR" sz="1800" dirty="0" err="1" smtClean="0"/>
              <a:t>point</a:t>
            </a:r>
            <a:r>
              <a:rPr lang="tr-TR" sz="1800" dirty="0" smtClean="0"/>
              <a:t> </a:t>
            </a:r>
            <a:r>
              <a:rPr lang="tr-TR" sz="1800" dirty="0" err="1" smtClean="0"/>
              <a:t>that</a:t>
            </a:r>
            <a:r>
              <a:rPr lang="tr-TR" sz="1800" dirty="0" smtClean="0"/>
              <a:t> </a:t>
            </a:r>
            <a:r>
              <a:rPr lang="tr-TR" sz="1800" dirty="0" err="1" smtClean="0"/>
              <a:t>represents</a:t>
            </a:r>
            <a:r>
              <a:rPr lang="tr-TR" sz="1800" dirty="0" smtClean="0"/>
              <a:t> </a:t>
            </a:r>
            <a:r>
              <a:rPr lang="tr-TR" sz="1800" dirty="0" err="1" smtClean="0"/>
              <a:t>the</a:t>
            </a:r>
            <a:r>
              <a:rPr lang="tr-TR" sz="1800" dirty="0" smtClean="0"/>
              <a:t> </a:t>
            </a:r>
            <a:r>
              <a:rPr lang="tr-TR" sz="1800" dirty="0" err="1" smtClean="0"/>
              <a:t>space</a:t>
            </a:r>
            <a:r>
              <a:rPr lang="tr-TR" sz="1800" dirty="0" smtClean="0"/>
              <a:t> is 0.5 </a:t>
            </a:r>
          </a:p>
          <a:p>
            <a:pPr algn="just">
              <a:spcBef>
                <a:spcPts val="600"/>
              </a:spcBef>
              <a:spcAft>
                <a:spcPts val="600"/>
              </a:spcAft>
            </a:pPr>
            <a:r>
              <a:rPr lang="tr-TR" sz="2000" dirty="0" err="1" smtClean="0"/>
              <a:t>In</a:t>
            </a:r>
            <a:r>
              <a:rPr lang="tr-TR" sz="2000" dirty="0" smtClean="0"/>
              <a:t> </a:t>
            </a:r>
            <a:r>
              <a:rPr lang="tr-TR" sz="2000" dirty="0" err="1" smtClean="0"/>
              <a:t>two</a:t>
            </a:r>
            <a:r>
              <a:rPr lang="tr-TR" sz="2000" dirty="0" smtClean="0"/>
              <a:t> </a:t>
            </a:r>
            <a:r>
              <a:rPr lang="tr-TR" sz="2000" dirty="0" err="1" smtClean="0"/>
              <a:t>dimensional</a:t>
            </a:r>
            <a:r>
              <a:rPr lang="tr-TR" sz="2000" dirty="0" smtClean="0"/>
              <a:t> </a:t>
            </a:r>
            <a:r>
              <a:rPr lang="tr-TR" sz="2000" dirty="0" err="1" smtClean="0"/>
              <a:t>space</a:t>
            </a:r>
            <a:r>
              <a:rPr lang="tr-TR" sz="2000" dirty="0" smtClean="0"/>
              <a:t>, </a:t>
            </a:r>
            <a:r>
              <a:rPr lang="tr-TR" sz="2000" dirty="0" err="1" smtClean="0"/>
              <a:t>for</a:t>
            </a:r>
            <a:r>
              <a:rPr lang="tr-TR" sz="2000" dirty="0" smtClean="0"/>
              <a:t> </a:t>
            </a:r>
            <a:r>
              <a:rPr lang="tr-TR" sz="2000" err="1" smtClean="0"/>
              <a:t>the</a:t>
            </a:r>
            <a:r>
              <a:rPr lang="tr-TR" sz="2000" smtClean="0"/>
              <a:t> </a:t>
            </a:r>
            <a:r>
              <a:rPr lang="en-US" sz="2000" smtClean="0"/>
              <a:t>average</a:t>
            </a:r>
            <a:r>
              <a:rPr lang="tr-TR" sz="2000" smtClean="0"/>
              <a:t> </a:t>
            </a:r>
            <a:r>
              <a:rPr lang="tr-TR" sz="2000" dirty="0" err="1" smtClean="0"/>
              <a:t>horizontal</a:t>
            </a:r>
            <a:r>
              <a:rPr lang="tr-TR" sz="2000" dirty="0" smtClean="0"/>
              <a:t> </a:t>
            </a:r>
            <a:r>
              <a:rPr lang="tr-TR" sz="2000" dirty="0" err="1" smtClean="0"/>
              <a:t>and</a:t>
            </a:r>
            <a:r>
              <a:rPr lang="tr-TR" sz="2000" dirty="0" smtClean="0"/>
              <a:t> </a:t>
            </a:r>
            <a:r>
              <a:rPr lang="tr-TR" sz="2000" dirty="0" err="1" smtClean="0"/>
              <a:t>vertical</a:t>
            </a:r>
            <a:r>
              <a:rPr lang="tr-TR" sz="2000" dirty="0" smtClean="0"/>
              <a:t> </a:t>
            </a:r>
            <a:r>
              <a:rPr lang="tr-TR" sz="2000" dirty="0" err="1" smtClean="0"/>
              <a:t>distance</a:t>
            </a:r>
            <a:r>
              <a:rPr lang="tr-TR" sz="2000" dirty="0" smtClean="0"/>
              <a:t> </a:t>
            </a:r>
            <a:r>
              <a:rPr lang="tr-TR" sz="2000" dirty="0"/>
              <a:t>of a </a:t>
            </a:r>
            <a:r>
              <a:rPr lang="tr-TR" sz="2000" dirty="0" err="1"/>
              <a:t>random</a:t>
            </a:r>
            <a:r>
              <a:rPr lang="tr-TR" sz="2000" dirty="0"/>
              <a:t> </a:t>
            </a:r>
            <a:r>
              <a:rPr lang="tr-TR" sz="2000" dirty="0" err="1"/>
              <a:t>point</a:t>
            </a:r>
            <a:r>
              <a:rPr lang="tr-TR" sz="2000" dirty="0"/>
              <a:t> </a:t>
            </a:r>
            <a:r>
              <a:rPr lang="tr-TR" sz="2000" dirty="0" err="1"/>
              <a:t>to</a:t>
            </a:r>
            <a:r>
              <a:rPr lang="tr-TR" sz="2000" dirty="0"/>
              <a:t> </a:t>
            </a:r>
            <a:r>
              <a:rPr lang="tr-TR" sz="2000" dirty="0" err="1" smtClean="0"/>
              <a:t>the</a:t>
            </a:r>
            <a:r>
              <a:rPr lang="tr-TR" sz="2000" dirty="0" smtClean="0"/>
              <a:t> </a:t>
            </a:r>
            <a:r>
              <a:rPr lang="tr-TR" sz="2000" dirty="0" err="1" smtClean="0"/>
              <a:t>closest</a:t>
            </a:r>
            <a:r>
              <a:rPr lang="tr-TR" sz="2000" dirty="0" smtClean="0"/>
              <a:t> </a:t>
            </a:r>
            <a:r>
              <a:rPr lang="tr-TR" sz="2000" dirty="0" err="1"/>
              <a:t>sample</a:t>
            </a:r>
            <a:r>
              <a:rPr lang="tr-TR" sz="2000" dirty="0"/>
              <a:t> </a:t>
            </a:r>
            <a:r>
              <a:rPr lang="tr-TR" sz="2000" dirty="0" err="1"/>
              <a:t>point</a:t>
            </a:r>
            <a:r>
              <a:rPr lang="tr-TR" sz="2000" dirty="0"/>
              <a:t> </a:t>
            </a:r>
            <a:r>
              <a:rPr lang="tr-TR" sz="2000" dirty="0" err="1"/>
              <a:t>that</a:t>
            </a:r>
            <a:r>
              <a:rPr lang="tr-TR" sz="2000" dirty="0"/>
              <a:t> </a:t>
            </a:r>
            <a:r>
              <a:rPr lang="tr-TR" sz="2000" dirty="0" err="1"/>
              <a:t>represents</a:t>
            </a:r>
            <a:r>
              <a:rPr lang="tr-TR" sz="2000" dirty="0"/>
              <a:t> </a:t>
            </a:r>
            <a:r>
              <a:rPr lang="tr-TR" sz="2000" dirty="0" err="1"/>
              <a:t>the</a:t>
            </a:r>
            <a:r>
              <a:rPr lang="tr-TR" sz="2000" dirty="0"/>
              <a:t> </a:t>
            </a:r>
            <a:r>
              <a:rPr lang="tr-TR" sz="2000" dirty="0" err="1"/>
              <a:t>space</a:t>
            </a:r>
            <a:r>
              <a:rPr lang="tr-TR" sz="2000" dirty="0"/>
              <a:t> is </a:t>
            </a:r>
            <a:r>
              <a:rPr lang="tr-TR" sz="2000" dirty="0" err="1" smtClean="0"/>
              <a:t>to</a:t>
            </a:r>
            <a:r>
              <a:rPr lang="tr-TR" sz="2000" dirty="0" smtClean="0"/>
              <a:t> be 0.5</a:t>
            </a:r>
            <a:r>
              <a:rPr lang="tr-TR" sz="2000" smtClean="0"/>
              <a:t>, </a:t>
            </a:r>
            <a:endParaRPr lang="en-US" sz="2000" smtClean="0"/>
          </a:p>
          <a:p>
            <a:pPr lvl="1" algn="just">
              <a:spcBef>
                <a:spcPts val="600"/>
              </a:spcBef>
              <a:spcAft>
                <a:spcPts val="600"/>
              </a:spcAft>
            </a:pPr>
            <a:r>
              <a:rPr lang="tr-TR" sz="1800"/>
              <a:t>number </a:t>
            </a:r>
            <a:r>
              <a:rPr lang="tr-TR" sz="1800" dirty="0"/>
              <a:t>of </a:t>
            </a:r>
            <a:r>
              <a:rPr lang="tr-TR" sz="1800" dirty="0" err="1"/>
              <a:t>required</a:t>
            </a:r>
            <a:r>
              <a:rPr lang="tr-TR" sz="1800" dirty="0"/>
              <a:t> </a:t>
            </a:r>
            <a:r>
              <a:rPr lang="tr-TR" sz="1800" dirty="0" err="1"/>
              <a:t>representative</a:t>
            </a:r>
            <a:r>
              <a:rPr lang="tr-TR" sz="1800" dirty="0"/>
              <a:t> </a:t>
            </a:r>
            <a:r>
              <a:rPr lang="tr-TR" sz="1800" dirty="0" err="1"/>
              <a:t>points</a:t>
            </a:r>
            <a:r>
              <a:rPr lang="tr-TR" sz="1800" dirty="0"/>
              <a:t> is 100 </a:t>
            </a:r>
          </a:p>
        </p:txBody>
      </p:sp>
      <p:graphicFrame>
        <p:nvGraphicFramePr>
          <p:cNvPr id="99332" name="Group 4"/>
          <p:cNvGraphicFramePr>
            <a:graphicFrameLocks noGrp="1"/>
          </p:cNvGraphicFramePr>
          <p:nvPr>
            <p:ph sz="half" idx="2"/>
            <p:extLst/>
          </p:nvPr>
        </p:nvGraphicFramePr>
        <p:xfrm>
          <a:off x="5202039" y="2016800"/>
          <a:ext cx="3636466" cy="3330576"/>
        </p:xfrm>
        <a:graphic>
          <a:graphicData uri="http://schemas.openxmlformats.org/drawingml/2006/table">
            <a:tbl>
              <a:tblPr/>
              <a:tblGrid>
                <a:gridCol w="1254279">
                  <a:extLst>
                    <a:ext uri="{9D8B030D-6E8A-4147-A177-3AD203B41FA5}">
                      <a16:colId xmlns:a16="http://schemas.microsoft.com/office/drawing/2014/main" val="20000"/>
                    </a:ext>
                  </a:extLst>
                </a:gridCol>
                <a:gridCol w="2382187">
                  <a:extLst>
                    <a:ext uri="{9D8B030D-6E8A-4147-A177-3AD203B41FA5}">
                      <a16:colId xmlns:a16="http://schemas.microsoft.com/office/drawing/2014/main" val="20001"/>
                    </a:ext>
                  </a:extLst>
                </a:gridCol>
              </a:tblGrid>
              <a:tr h="457200">
                <a:tc>
                  <a:txBody>
                    <a:bodyPr/>
                    <a:lstStyle/>
                    <a:p>
                      <a:pPr marL="0" marR="0" lvl="0" indent="127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err="1" smtClean="0">
                          <a:ln>
                            <a:noFill/>
                          </a:ln>
                          <a:solidFill>
                            <a:schemeClr val="tx1"/>
                          </a:solidFill>
                          <a:effectLst/>
                          <a:latin typeface="+mn-lt"/>
                          <a:cs typeface="Times New Roman" pitchFamily="18" charset="0"/>
                        </a:rPr>
                        <a:t>Number</a:t>
                      </a:r>
                      <a:r>
                        <a:rPr kumimoji="0" lang="tr-TR" sz="1800" b="0" i="0" u="none" strike="noStrike" cap="none" normalizeH="0" baseline="0" dirty="0" smtClean="0">
                          <a:ln>
                            <a:noFill/>
                          </a:ln>
                          <a:solidFill>
                            <a:schemeClr val="tx1"/>
                          </a:solidFill>
                          <a:effectLst/>
                          <a:latin typeface="+mn-lt"/>
                          <a:cs typeface="Times New Roman" pitchFamily="18" charset="0"/>
                        </a:rPr>
                        <a:t> of </a:t>
                      </a:r>
                      <a:r>
                        <a:rPr kumimoji="0" lang="tr-TR" sz="1800" b="0" i="0" u="none" strike="noStrike" cap="none" normalizeH="0" baseline="0" dirty="0" err="1" smtClean="0">
                          <a:ln>
                            <a:noFill/>
                          </a:ln>
                          <a:solidFill>
                            <a:schemeClr val="tx1"/>
                          </a:solidFill>
                          <a:effectLst/>
                          <a:latin typeface="+mn-lt"/>
                          <a:cs typeface="Times New Roman" pitchFamily="18" charset="0"/>
                        </a:rPr>
                        <a:t>dimensions</a:t>
                      </a:r>
                      <a:endParaRPr kumimoji="0" lang="tr-TR" sz="1800" b="0" i="0" u="none" strike="noStrike" cap="none" normalizeH="0" baseline="0" dirty="0" smtClean="0">
                        <a:ln>
                          <a:noFill/>
                        </a:ln>
                        <a:solidFill>
                          <a:schemeClr val="tx1"/>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27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err="1" smtClean="0">
                          <a:ln>
                            <a:noFill/>
                          </a:ln>
                          <a:solidFill>
                            <a:schemeClr val="tx1"/>
                          </a:solidFill>
                          <a:effectLst/>
                          <a:latin typeface="+mn-lt"/>
                          <a:cs typeface="Times New Roman" pitchFamily="18" charset="0"/>
                        </a:rPr>
                        <a:t>Required</a:t>
                      </a:r>
                      <a:r>
                        <a:rPr kumimoji="0" lang="tr-TR" sz="1800" b="0" i="0" u="none" strike="noStrike" cap="none" normalizeH="0" baseline="0" dirty="0" smtClean="0">
                          <a:ln>
                            <a:noFill/>
                          </a:ln>
                          <a:solidFill>
                            <a:schemeClr val="tx1"/>
                          </a:solidFill>
                          <a:effectLst/>
                          <a:latin typeface="+mn-lt"/>
                          <a:cs typeface="Times New Roman" pitchFamily="18" charset="0"/>
                        </a:rPr>
                        <a:t> </a:t>
                      </a:r>
                      <a:r>
                        <a:rPr kumimoji="0" lang="tr-TR" sz="1800" b="0" i="0" u="none" strike="noStrike" cap="none" normalizeH="0" baseline="0" dirty="0" err="1" smtClean="0">
                          <a:ln>
                            <a:noFill/>
                          </a:ln>
                          <a:solidFill>
                            <a:schemeClr val="tx1"/>
                          </a:solidFill>
                          <a:effectLst/>
                          <a:latin typeface="+mn-lt"/>
                          <a:cs typeface="Times New Roman" pitchFamily="18" charset="0"/>
                        </a:rPr>
                        <a:t>representative</a:t>
                      </a:r>
                      <a:r>
                        <a:rPr kumimoji="0" lang="tr-TR" sz="1800" b="0" i="0" u="none" strike="noStrike" cap="none" normalizeH="0" baseline="0" dirty="0" smtClean="0">
                          <a:ln>
                            <a:noFill/>
                          </a:ln>
                          <a:solidFill>
                            <a:schemeClr val="tx1"/>
                          </a:solidFill>
                          <a:effectLst/>
                          <a:latin typeface="+mn-lt"/>
                          <a:cs typeface="Times New Roman" pitchFamily="18" charset="0"/>
                        </a:rPr>
                        <a:t> </a:t>
                      </a:r>
                      <a:r>
                        <a:rPr kumimoji="0" lang="tr-TR" sz="1800" b="0" i="0" u="none" strike="noStrike" cap="none" normalizeH="0" baseline="0" dirty="0" err="1" smtClean="0">
                          <a:ln>
                            <a:noFill/>
                          </a:ln>
                          <a:solidFill>
                            <a:schemeClr val="tx1"/>
                          </a:solidFill>
                          <a:effectLst/>
                          <a:latin typeface="+mn-lt"/>
                          <a:cs typeface="Times New Roman" pitchFamily="18" charset="0"/>
                        </a:rPr>
                        <a:t>point</a:t>
                      </a:r>
                      <a:r>
                        <a:rPr kumimoji="0" lang="tr-TR" sz="1800" b="0" i="0" u="none" strike="noStrike" cap="none" normalizeH="0" baseline="0" dirty="0" smtClean="0">
                          <a:ln>
                            <a:noFill/>
                          </a:ln>
                          <a:solidFill>
                            <a:schemeClr val="tx1"/>
                          </a:solidFill>
                          <a:effectLst/>
                          <a:latin typeface="+mn-lt"/>
                          <a:cs typeface="Times New Roman" pitchFamily="18" charset="0"/>
                        </a:rPr>
                        <a:t> </a:t>
                      </a:r>
                      <a:r>
                        <a:rPr kumimoji="0" lang="tr-TR" sz="1800" b="0" i="0" u="none" strike="noStrike" cap="none" normalizeH="0" baseline="0" dirty="0" err="1" smtClean="0">
                          <a:ln>
                            <a:noFill/>
                          </a:ln>
                          <a:solidFill>
                            <a:schemeClr val="tx1"/>
                          </a:solidFill>
                          <a:effectLst/>
                          <a:latin typeface="+mn-lt"/>
                          <a:cs typeface="Times New Roman" pitchFamily="18" charset="0"/>
                        </a:rPr>
                        <a:t>number</a:t>
                      </a:r>
                      <a:endParaRPr kumimoji="0" lang="tr-TR" sz="1800" b="0" i="0" u="none" strike="noStrike" cap="none" normalizeH="0" baseline="0" dirty="0" smtClean="0">
                        <a:ln>
                          <a:noFill/>
                        </a:ln>
                        <a:solidFill>
                          <a:schemeClr val="tx1"/>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18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tr-TR"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smtClean="0">
                          <a:ln>
                            <a:noFill/>
                          </a:ln>
                          <a:solidFill>
                            <a:schemeClr val="tx1"/>
                          </a:solidFill>
                          <a:effectLst/>
                          <a:latin typeface="Times New Roman" pitchFamily="18" charset="0"/>
                          <a:cs typeface="Times New Roman" pitchFamily="18" charset="0"/>
                        </a:rPr>
                        <a:t>10</a:t>
                      </a:r>
                      <a:endParaRPr kumimoji="0" lang="tr-TR"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1000</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418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2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Times New Roman" pitchFamily="18" charset="0"/>
                          <a:cs typeface="Times New Roman" pitchFamily="18" charset="0"/>
                        </a:rPr>
                        <a:t>p</a:t>
                      </a:r>
                      <a:endParaRPr kumimoji="0" lang="tr-TR"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smtClean="0">
                          <a:ln>
                            <a:noFill/>
                          </a:ln>
                          <a:solidFill>
                            <a:schemeClr val="tx1"/>
                          </a:solidFill>
                          <a:effectLst/>
                          <a:latin typeface="Times New Roman" pitchFamily="18" charset="0"/>
                          <a:cs typeface="Times New Roman" pitchFamily="18" charset="0"/>
                        </a:rPr>
                        <a:t>10</a:t>
                      </a:r>
                      <a:r>
                        <a:rPr kumimoji="0" lang="tr-TR" sz="1800" b="0" i="0" u="none" strike="noStrike" cap="none" normalizeH="0" baseline="30000" dirty="0" smtClean="0">
                          <a:ln>
                            <a:noFill/>
                          </a:ln>
                          <a:solidFill>
                            <a:schemeClr val="tx1"/>
                          </a:solidFill>
                          <a:effectLst/>
                          <a:latin typeface="Times New Roman" pitchFamily="18" charset="0"/>
                          <a:cs typeface="Times New Roman" pitchFamily="18" charset="0"/>
                        </a:rPr>
                        <a:t>p</a:t>
                      </a:r>
                      <a:endParaRPr kumimoji="0" lang="tr-TR"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9355" name="Text Box 27"/>
          <p:cNvSpPr txBox="1">
            <a:spLocks noChangeArrowheads="1"/>
          </p:cNvSpPr>
          <p:nvPr/>
        </p:nvSpPr>
        <p:spPr bwMode="auto">
          <a:xfrm>
            <a:off x="5077172" y="5517232"/>
            <a:ext cx="3886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tr-TR" sz="1800" dirty="0" err="1" smtClean="0"/>
              <a:t>Required</a:t>
            </a:r>
            <a:r>
              <a:rPr lang="tr-TR" sz="1800" dirty="0" smtClean="0"/>
              <a:t> </a:t>
            </a:r>
            <a:r>
              <a:rPr lang="tr-TR" sz="1800" dirty="0" err="1" smtClean="0"/>
              <a:t>number</a:t>
            </a:r>
            <a:r>
              <a:rPr lang="tr-TR" sz="1800" dirty="0" smtClean="0"/>
              <a:t> of </a:t>
            </a:r>
            <a:r>
              <a:rPr lang="tr-TR" sz="1800" dirty="0" err="1" smtClean="0"/>
              <a:t>samples</a:t>
            </a:r>
            <a:r>
              <a:rPr lang="tr-TR" sz="1800" dirty="0" smtClean="0"/>
              <a:t> </a:t>
            </a:r>
            <a:r>
              <a:rPr lang="tr-TR" sz="1800" dirty="0" err="1" smtClean="0"/>
              <a:t>for</a:t>
            </a:r>
            <a:r>
              <a:rPr lang="tr-TR" sz="1800" dirty="0" smtClean="0"/>
              <a:t> </a:t>
            </a:r>
            <a:r>
              <a:rPr lang="tr-TR" sz="1800" dirty="0" err="1" smtClean="0"/>
              <a:t>accurate</a:t>
            </a:r>
            <a:r>
              <a:rPr lang="tr-TR" sz="1800" dirty="0" smtClean="0"/>
              <a:t> </a:t>
            </a:r>
            <a:r>
              <a:rPr lang="tr-TR" sz="1800" dirty="0" err="1" smtClean="0"/>
              <a:t>classification</a:t>
            </a:r>
            <a:r>
              <a:rPr lang="tr-TR" sz="1800" dirty="0" smtClean="0"/>
              <a:t> </a:t>
            </a:r>
            <a:r>
              <a:rPr lang="tr-TR" sz="1800" dirty="0" err="1" smtClean="0"/>
              <a:t>increases</a:t>
            </a:r>
            <a:r>
              <a:rPr lang="tr-TR" sz="1800" dirty="0" smtClean="0"/>
              <a:t> </a:t>
            </a:r>
            <a:r>
              <a:rPr lang="tr-TR" sz="1800" dirty="0" err="1" smtClean="0"/>
              <a:t>with</a:t>
            </a:r>
            <a:r>
              <a:rPr lang="tr-TR" sz="1800" dirty="0" smtClean="0"/>
              <a:t> </a:t>
            </a:r>
            <a:r>
              <a:rPr lang="tr-TR" sz="1800" dirty="0" err="1" smtClean="0"/>
              <a:t>the</a:t>
            </a:r>
            <a:r>
              <a:rPr lang="tr-TR" sz="1800" dirty="0" smtClean="0"/>
              <a:t> </a:t>
            </a:r>
            <a:r>
              <a:rPr lang="tr-TR" sz="1800" dirty="0" err="1" smtClean="0"/>
              <a:t>number</a:t>
            </a:r>
            <a:r>
              <a:rPr lang="tr-TR" sz="1800" dirty="0" smtClean="0"/>
              <a:t> of </a:t>
            </a:r>
            <a:r>
              <a:rPr lang="tr-TR" sz="1800" dirty="0" err="1" smtClean="0"/>
              <a:t>dimensions</a:t>
            </a:r>
            <a:endParaRPr lang="tr-TR" sz="1800" dirty="0"/>
          </a:p>
        </p:txBody>
      </p:sp>
    </p:spTree>
    <p:extLst>
      <p:ext uri="{BB962C8B-B14F-4D97-AF65-F5344CB8AC3E}">
        <p14:creationId xmlns:p14="http://schemas.microsoft.com/office/powerpoint/2010/main" val="1044446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tr-TR" dirty="0" err="1" smtClean="0"/>
              <a:t>Dimensionality</a:t>
            </a:r>
            <a:r>
              <a:rPr lang="tr-TR" dirty="0" smtClean="0"/>
              <a:t> </a:t>
            </a:r>
            <a:r>
              <a:rPr lang="tr-TR" dirty="0" err="1" smtClean="0"/>
              <a:t>Reduction</a:t>
            </a:r>
            <a:endParaRPr lang="en-US" dirty="0" smtClean="0"/>
          </a:p>
        </p:txBody>
      </p:sp>
      <p:sp>
        <p:nvSpPr>
          <p:cNvPr id="10244" name="Rectangle 3"/>
          <p:cNvSpPr>
            <a:spLocks noGrp="1" noChangeArrowheads="1"/>
          </p:cNvSpPr>
          <p:nvPr>
            <p:ph type="body" idx="1"/>
          </p:nvPr>
        </p:nvSpPr>
        <p:spPr>
          <a:xfrm>
            <a:off x="685800" y="1700807"/>
            <a:ext cx="7772400" cy="4825405"/>
          </a:xfrm>
        </p:spPr>
        <p:txBody>
          <a:bodyPr>
            <a:normAutofit/>
          </a:bodyPr>
          <a:lstStyle/>
          <a:p>
            <a:r>
              <a:rPr lang="tr-TR" sz="2800" dirty="0" err="1" smtClean="0"/>
              <a:t>Feature</a:t>
            </a:r>
            <a:r>
              <a:rPr lang="tr-TR" sz="2800" dirty="0" smtClean="0"/>
              <a:t> </a:t>
            </a:r>
            <a:r>
              <a:rPr lang="tr-TR" sz="2800" dirty="0" err="1" smtClean="0"/>
              <a:t>Selection</a:t>
            </a:r>
            <a:r>
              <a:rPr lang="tr-TR" sz="2800" dirty="0" smtClean="0"/>
              <a:t> </a:t>
            </a:r>
            <a:r>
              <a:rPr lang="tr-TR" sz="2800" dirty="0" err="1" smtClean="0"/>
              <a:t>Methods</a:t>
            </a:r>
            <a:r>
              <a:rPr lang="tr-TR" sz="2800" dirty="0" smtClean="0"/>
              <a:t> </a:t>
            </a:r>
          </a:p>
          <a:p>
            <a:pPr lvl="1"/>
            <a:r>
              <a:rPr lang="tr-TR" sz="2400" dirty="0" smtClean="0"/>
              <a:t>Information </a:t>
            </a:r>
            <a:r>
              <a:rPr lang="tr-TR" sz="2400" dirty="0" err="1" smtClean="0"/>
              <a:t>Gain</a:t>
            </a:r>
            <a:r>
              <a:rPr lang="tr-TR" sz="2400" dirty="0"/>
              <a:t> </a:t>
            </a:r>
            <a:r>
              <a:rPr lang="tr-TR" sz="2400" dirty="0" smtClean="0"/>
              <a:t>(IG)</a:t>
            </a:r>
          </a:p>
          <a:p>
            <a:pPr lvl="1"/>
            <a:r>
              <a:rPr lang="tr-TR" sz="2400" dirty="0" err="1" smtClean="0"/>
              <a:t>Signal</a:t>
            </a:r>
            <a:r>
              <a:rPr lang="tr-TR" sz="2400" dirty="0" smtClean="0"/>
              <a:t> </a:t>
            </a:r>
            <a:r>
              <a:rPr lang="tr-TR" sz="2400" dirty="0" err="1" smtClean="0"/>
              <a:t>to</a:t>
            </a:r>
            <a:r>
              <a:rPr lang="tr-TR" sz="2400" dirty="0" smtClean="0"/>
              <a:t> </a:t>
            </a:r>
            <a:r>
              <a:rPr lang="tr-TR" sz="2400" dirty="0" err="1" smtClean="0"/>
              <a:t>Noise</a:t>
            </a:r>
            <a:r>
              <a:rPr lang="tr-TR" sz="2400" dirty="0" smtClean="0"/>
              <a:t> (S2N) </a:t>
            </a:r>
            <a:r>
              <a:rPr lang="tr-TR" sz="2400" dirty="0" err="1" smtClean="0"/>
              <a:t>ratio</a:t>
            </a:r>
            <a:endParaRPr lang="tr-TR" sz="2400" dirty="0" smtClean="0"/>
          </a:p>
          <a:p>
            <a:pPr lvl="1"/>
            <a:r>
              <a:rPr lang="tr-TR" sz="2400" dirty="0" err="1" smtClean="0"/>
              <a:t>Wrappers</a:t>
            </a:r>
            <a:r>
              <a:rPr lang="tr-TR" sz="2400" dirty="0" smtClean="0"/>
              <a:t> (</a:t>
            </a:r>
            <a:r>
              <a:rPr lang="tr-TR" sz="2400" dirty="0" err="1" smtClean="0"/>
              <a:t>Subset</a:t>
            </a:r>
            <a:r>
              <a:rPr lang="tr-TR" sz="2400" dirty="0" smtClean="0"/>
              <a:t> </a:t>
            </a:r>
            <a:r>
              <a:rPr lang="tr-TR" sz="2400" dirty="0" err="1" smtClean="0"/>
              <a:t>selectors</a:t>
            </a:r>
            <a:r>
              <a:rPr lang="tr-TR" sz="2400" dirty="0" smtClean="0"/>
              <a:t>)</a:t>
            </a:r>
          </a:p>
          <a:p>
            <a:r>
              <a:rPr lang="tr-TR" sz="2800" dirty="0" err="1" smtClean="0"/>
              <a:t>Feature</a:t>
            </a:r>
            <a:r>
              <a:rPr lang="tr-TR" sz="2800" dirty="0" smtClean="0"/>
              <a:t> </a:t>
            </a:r>
            <a:r>
              <a:rPr lang="tr-TR" sz="2800" dirty="0" err="1" smtClean="0"/>
              <a:t>Extraction</a:t>
            </a:r>
            <a:r>
              <a:rPr lang="tr-TR" sz="2800" dirty="0" smtClean="0"/>
              <a:t> </a:t>
            </a:r>
            <a:r>
              <a:rPr lang="tr-TR" sz="2800" dirty="0" err="1" smtClean="0"/>
              <a:t>Methods</a:t>
            </a:r>
            <a:r>
              <a:rPr lang="tr-TR" sz="2800" dirty="0" smtClean="0"/>
              <a:t> </a:t>
            </a:r>
          </a:p>
          <a:p>
            <a:pPr lvl="1"/>
            <a:r>
              <a:rPr lang="tr-TR" sz="2400" dirty="0" err="1" smtClean="0"/>
              <a:t>Principal</a:t>
            </a:r>
            <a:r>
              <a:rPr lang="tr-TR" sz="2400" dirty="0" smtClean="0"/>
              <a:t> Component Analysis</a:t>
            </a:r>
          </a:p>
          <a:p>
            <a:pPr lvl="1"/>
            <a:r>
              <a:rPr lang="tr-TR" sz="2400" dirty="0" err="1" smtClean="0"/>
              <a:t>Linear</a:t>
            </a:r>
            <a:r>
              <a:rPr lang="tr-TR" sz="2400" dirty="0" smtClean="0"/>
              <a:t> </a:t>
            </a:r>
            <a:r>
              <a:rPr lang="tr-TR" sz="2400" err="1" smtClean="0"/>
              <a:t>Discriminant</a:t>
            </a:r>
            <a:r>
              <a:rPr lang="tr-TR" sz="2400" smtClean="0"/>
              <a:t> Analysis</a:t>
            </a:r>
            <a:endParaRPr lang="en-US" sz="2400" smtClean="0"/>
          </a:p>
          <a:p>
            <a:pPr lvl="1"/>
            <a:r>
              <a:rPr lang="en-US" sz="2400" smtClean="0"/>
              <a:t>Local Fisher Discriminant Analysis</a:t>
            </a:r>
          </a:p>
          <a:p>
            <a:pPr lvl="1"/>
            <a:r>
              <a:rPr lang="en-US" sz="2400" smtClean="0"/>
              <a:t>…</a:t>
            </a:r>
          </a:p>
          <a:p>
            <a:pPr lvl="1"/>
            <a:r>
              <a:rPr lang="en-US" sz="2400" smtClean="0"/>
              <a:t>The kernelized versions of the same methods</a:t>
            </a:r>
            <a:endParaRPr lang="tr-TR" sz="2400" dirty="0" smtClean="0"/>
          </a:p>
        </p:txBody>
      </p:sp>
    </p:spTree>
    <p:extLst>
      <p:ext uri="{BB962C8B-B14F-4D97-AF65-F5344CB8AC3E}">
        <p14:creationId xmlns:p14="http://schemas.microsoft.com/office/powerpoint/2010/main" val="2361420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Grp="1" noChangeArrowheads="1"/>
          </p:cNvSpPr>
          <p:nvPr>
            <p:ph type="title"/>
          </p:nvPr>
        </p:nvSpPr>
        <p:spPr/>
        <p:txBody>
          <a:bodyPr/>
          <a:lstStyle/>
          <a:p>
            <a:pPr eaLnBrk="1" hangingPunct="1"/>
            <a:r>
              <a:rPr lang="tr-TR" dirty="0" err="1" smtClean="0"/>
              <a:t>Which</a:t>
            </a:r>
            <a:r>
              <a:rPr lang="tr-TR" dirty="0" smtClean="0"/>
              <a:t> </a:t>
            </a:r>
            <a:r>
              <a:rPr lang="tr-TR" dirty="0" err="1" smtClean="0"/>
              <a:t>Dimension</a:t>
            </a:r>
            <a:r>
              <a:rPr lang="tr-TR" dirty="0" smtClean="0"/>
              <a:t> </a:t>
            </a:r>
            <a:r>
              <a:rPr lang="tr-TR" dirty="0" err="1" smtClean="0"/>
              <a:t>to</a:t>
            </a:r>
            <a:r>
              <a:rPr lang="tr-TR" dirty="0" smtClean="0"/>
              <a:t> Select?</a:t>
            </a:r>
            <a:endParaRPr lang="en-US" dirty="0" smtClean="0"/>
          </a:p>
        </p:txBody>
      </p:sp>
      <p:pic>
        <p:nvPicPr>
          <p:cNvPr id="6148" name="Picture 4"/>
          <p:cNvPicPr>
            <a:picLocks noGrp="1" noChangeAspect="1" noChangeArrowheads="1"/>
          </p:cNvPicPr>
          <p:nvPr>
            <p:ph idx="1"/>
          </p:nvPr>
        </p:nvPicPr>
        <p:blipFill>
          <a:blip r:embed="rId2">
            <a:clrChange>
              <a:clrFrom>
                <a:srgbClr val="FFFFFF"/>
              </a:clrFrom>
              <a:clrTo>
                <a:srgbClr val="FFFFFF">
                  <a:alpha val="0"/>
                </a:srgbClr>
              </a:clrTo>
            </a:clrChange>
            <a:lum bright="-40000" contrast="-40000"/>
            <a:extLst>
              <a:ext uri="{28A0092B-C50C-407E-A947-70E740481C1C}">
                <a14:useLocalDpi xmlns:a14="http://schemas.microsoft.com/office/drawing/2010/main" val="0"/>
              </a:ext>
            </a:extLst>
          </a:blip>
          <a:srcRect/>
          <a:stretch>
            <a:fillRect/>
          </a:stretch>
        </p:blipFill>
        <p:spPr>
          <a:xfrm>
            <a:off x="1042988" y="1124744"/>
            <a:ext cx="7345362" cy="5507038"/>
          </a:xfrm>
          <a:noFill/>
        </p:spPr>
      </p:pic>
    </p:spTree>
    <p:extLst>
      <p:ext uri="{BB962C8B-B14F-4D97-AF65-F5344CB8AC3E}">
        <p14:creationId xmlns:p14="http://schemas.microsoft.com/office/powerpoint/2010/main" val="24120935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274638"/>
            <a:ext cx="8686800" cy="1143000"/>
          </a:xfrm>
        </p:spPr>
        <p:txBody>
          <a:bodyPr/>
          <a:lstStyle/>
          <a:p>
            <a:pPr eaLnBrk="1" hangingPunct="1"/>
            <a:r>
              <a:rPr lang="tr-TR" sz="4000" dirty="0" err="1" smtClean="0"/>
              <a:t>Fish</a:t>
            </a:r>
            <a:r>
              <a:rPr lang="tr-TR" sz="4000" dirty="0" smtClean="0"/>
              <a:t> </a:t>
            </a:r>
            <a:r>
              <a:rPr lang="tr-TR" sz="4000" dirty="0" err="1" smtClean="0"/>
              <a:t>Classification</a:t>
            </a:r>
            <a:r>
              <a:rPr lang="tr-TR" sz="4000" dirty="0" smtClean="0"/>
              <a:t> Problem</a:t>
            </a:r>
            <a:endParaRPr lang="en-US" sz="4000" dirty="0" smtClean="0"/>
          </a:p>
        </p:txBody>
      </p:sp>
      <p:sp>
        <p:nvSpPr>
          <p:cNvPr id="7172" name="Rectangle 3"/>
          <p:cNvSpPr>
            <a:spLocks noGrp="1" noChangeArrowheads="1"/>
          </p:cNvSpPr>
          <p:nvPr>
            <p:ph type="body" sz="half" idx="1"/>
          </p:nvPr>
        </p:nvSpPr>
        <p:spPr>
          <a:xfrm>
            <a:off x="685799" y="1981200"/>
            <a:ext cx="8206681" cy="655712"/>
          </a:xfrm>
        </p:spPr>
        <p:txBody>
          <a:bodyPr>
            <a:normAutofit/>
          </a:bodyPr>
          <a:lstStyle/>
          <a:p>
            <a:pPr eaLnBrk="1" hangingPunct="1">
              <a:lnSpc>
                <a:spcPct val="90000"/>
              </a:lnSpc>
            </a:pPr>
            <a:r>
              <a:rPr lang="tr-TR" sz="2800" dirty="0" smtClean="0"/>
              <a:t>Is </a:t>
            </a:r>
            <a:r>
              <a:rPr lang="tr-TR" sz="2800" dirty="0" err="1" smtClean="0"/>
              <a:t>fish</a:t>
            </a:r>
            <a:r>
              <a:rPr lang="tr-TR" sz="2800" dirty="0" smtClean="0"/>
              <a:t> on </a:t>
            </a:r>
            <a:r>
              <a:rPr lang="tr-TR" sz="2800" dirty="0" err="1" smtClean="0"/>
              <a:t>conveyor</a:t>
            </a:r>
            <a:r>
              <a:rPr lang="tr-TR" sz="2800" dirty="0" smtClean="0"/>
              <a:t> </a:t>
            </a:r>
            <a:r>
              <a:rPr lang="tr-TR" sz="2800" dirty="0" err="1" smtClean="0"/>
              <a:t>belt</a:t>
            </a:r>
            <a:r>
              <a:rPr lang="tr-TR" sz="2800" dirty="0" smtClean="0"/>
              <a:t> s</a:t>
            </a:r>
            <a:r>
              <a:rPr lang="en-US" sz="2800" dirty="0" err="1" smtClean="0"/>
              <a:t>almon</a:t>
            </a:r>
            <a:r>
              <a:rPr lang="tr-TR" sz="2800" dirty="0"/>
              <a:t> </a:t>
            </a:r>
            <a:r>
              <a:rPr lang="tr-TR" sz="2800" dirty="0" err="1" smtClean="0"/>
              <a:t>or</a:t>
            </a:r>
            <a:r>
              <a:rPr lang="en-US" sz="2800" dirty="0" smtClean="0"/>
              <a:t> </a:t>
            </a:r>
            <a:r>
              <a:rPr lang="tr-TR" sz="2800" dirty="0"/>
              <a:t>s</a:t>
            </a:r>
            <a:r>
              <a:rPr lang="en-US" sz="2800" dirty="0" err="1" smtClean="0"/>
              <a:t>ea</a:t>
            </a:r>
            <a:r>
              <a:rPr lang="en-US" sz="2800" dirty="0" smtClean="0"/>
              <a:t> </a:t>
            </a:r>
            <a:r>
              <a:rPr lang="tr-TR" sz="2800" dirty="0" smtClean="0"/>
              <a:t>b</a:t>
            </a:r>
            <a:r>
              <a:rPr lang="en-US" sz="2800" dirty="0" smtClean="0"/>
              <a:t>ass</a:t>
            </a:r>
            <a:r>
              <a:rPr lang="tr-TR" sz="2800" dirty="0" smtClean="0"/>
              <a:t>?</a:t>
            </a:r>
            <a:endParaRPr lang="en-US" sz="2800" dirty="0" smtClean="0"/>
          </a:p>
        </p:txBody>
      </p:sp>
      <p:sp>
        <p:nvSpPr>
          <p:cNvPr id="7174" name="Text Box 5"/>
          <p:cNvSpPr txBox="1">
            <a:spLocks noChangeArrowheads="1"/>
          </p:cNvSpPr>
          <p:nvPr/>
        </p:nvSpPr>
        <p:spPr bwMode="auto">
          <a:xfrm>
            <a:off x="6246362" y="2636912"/>
            <a:ext cx="9563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tr-TR" sz="2000" dirty="0" err="1">
                <a:latin typeface="+mj-lt"/>
              </a:rPr>
              <a:t>camera</a:t>
            </a:r>
            <a:endParaRPr lang="en-US" sz="2000" dirty="0">
              <a:latin typeface="+mj-lt"/>
            </a:endParaRPr>
          </a:p>
        </p:txBody>
      </p:sp>
      <p:sp>
        <p:nvSpPr>
          <p:cNvPr id="2" name="Dikdörtgen 1"/>
          <p:cNvSpPr/>
          <p:nvPr/>
        </p:nvSpPr>
        <p:spPr>
          <a:xfrm>
            <a:off x="5843295" y="360495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Preprocessing</a:t>
            </a:r>
            <a:endParaRPr lang="tr-TR" dirty="0"/>
          </a:p>
        </p:txBody>
      </p:sp>
      <p:sp>
        <p:nvSpPr>
          <p:cNvPr id="7" name="Dikdörtgen 6"/>
          <p:cNvSpPr/>
          <p:nvPr/>
        </p:nvSpPr>
        <p:spPr>
          <a:xfrm>
            <a:off x="5843295" y="4469050"/>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Feature</a:t>
            </a:r>
            <a:r>
              <a:rPr lang="tr-TR" dirty="0" smtClean="0"/>
              <a:t> </a:t>
            </a:r>
            <a:r>
              <a:rPr lang="tr-TR" dirty="0" err="1" smtClean="0"/>
              <a:t>Extraction</a:t>
            </a:r>
            <a:endParaRPr lang="tr-TR" dirty="0"/>
          </a:p>
        </p:txBody>
      </p:sp>
      <p:sp>
        <p:nvSpPr>
          <p:cNvPr id="8" name="Dikdörtgen 7"/>
          <p:cNvSpPr/>
          <p:nvPr/>
        </p:nvSpPr>
        <p:spPr>
          <a:xfrm>
            <a:off x="5843295" y="533314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Classification</a:t>
            </a:r>
            <a:endParaRPr lang="tr-TR" dirty="0"/>
          </a:p>
        </p:txBody>
      </p:sp>
      <p:sp>
        <p:nvSpPr>
          <p:cNvPr id="3" name="Aşağı Ok 2"/>
          <p:cNvSpPr/>
          <p:nvPr/>
        </p:nvSpPr>
        <p:spPr>
          <a:xfrm>
            <a:off x="6608465" y="3129892"/>
            <a:ext cx="206938" cy="47506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0" name="Aşağı Ok 9"/>
          <p:cNvSpPr/>
          <p:nvPr/>
        </p:nvSpPr>
        <p:spPr>
          <a:xfrm>
            <a:off x="6296121" y="4037002"/>
            <a:ext cx="206938" cy="43204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1" name="Aşağı Ok 10"/>
          <p:cNvSpPr/>
          <p:nvPr/>
        </p:nvSpPr>
        <p:spPr>
          <a:xfrm>
            <a:off x="6296121" y="4922058"/>
            <a:ext cx="206938" cy="43204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2" name="Aşağı Ok 11"/>
          <p:cNvSpPr/>
          <p:nvPr/>
        </p:nvSpPr>
        <p:spPr>
          <a:xfrm rot="2223312">
            <a:off x="6305393" y="5770587"/>
            <a:ext cx="188391" cy="50873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3" name="Text Box 5"/>
          <p:cNvSpPr txBox="1">
            <a:spLocks noChangeArrowheads="1"/>
          </p:cNvSpPr>
          <p:nvPr/>
        </p:nvSpPr>
        <p:spPr bwMode="auto">
          <a:xfrm>
            <a:off x="5724128" y="6197242"/>
            <a:ext cx="94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tr-TR" sz="2000" dirty="0" err="1" smtClean="0">
                <a:latin typeface="+mj-lt"/>
              </a:rPr>
              <a:t>salmon</a:t>
            </a:r>
            <a:endParaRPr lang="en-US" dirty="0">
              <a:latin typeface="+mj-lt"/>
            </a:endParaRPr>
          </a:p>
        </p:txBody>
      </p:sp>
      <p:sp>
        <p:nvSpPr>
          <p:cNvPr id="14" name="Text Box 5"/>
          <p:cNvSpPr txBox="1">
            <a:spLocks noChangeArrowheads="1"/>
          </p:cNvSpPr>
          <p:nvPr/>
        </p:nvSpPr>
        <p:spPr bwMode="auto">
          <a:xfrm>
            <a:off x="6844624" y="6197242"/>
            <a:ext cx="10727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tr-TR" sz="2000" dirty="0" err="1" smtClean="0">
                <a:latin typeface="+mj-lt"/>
              </a:rPr>
              <a:t>sea</a:t>
            </a:r>
            <a:r>
              <a:rPr lang="tr-TR" sz="2000" dirty="0" smtClean="0">
                <a:latin typeface="+mj-lt"/>
              </a:rPr>
              <a:t> </a:t>
            </a:r>
            <a:r>
              <a:rPr lang="tr-TR" sz="2000" dirty="0" err="1" smtClean="0">
                <a:latin typeface="+mj-lt"/>
              </a:rPr>
              <a:t>bass</a:t>
            </a:r>
            <a:endParaRPr lang="en-US" dirty="0">
              <a:latin typeface="+mj-lt"/>
            </a:endParaRPr>
          </a:p>
        </p:txBody>
      </p:sp>
      <p:sp>
        <p:nvSpPr>
          <p:cNvPr id="15" name="Aşağı Ok 14"/>
          <p:cNvSpPr/>
          <p:nvPr/>
        </p:nvSpPr>
        <p:spPr>
          <a:xfrm rot="19897332">
            <a:off x="7111634" y="5824952"/>
            <a:ext cx="175228" cy="44039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6" name="Aşağı Ok 15"/>
          <p:cNvSpPr/>
          <p:nvPr/>
        </p:nvSpPr>
        <p:spPr>
          <a:xfrm rot="10800000">
            <a:off x="6923414" y="4922058"/>
            <a:ext cx="180906" cy="41108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sp>
        <p:nvSpPr>
          <p:cNvPr id="17" name="Aşağı Ok 16"/>
          <p:cNvSpPr/>
          <p:nvPr/>
        </p:nvSpPr>
        <p:spPr>
          <a:xfrm rot="10800000">
            <a:off x="6894908" y="4047482"/>
            <a:ext cx="180906" cy="41108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tr-T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08" y="3129892"/>
            <a:ext cx="2366433" cy="333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3686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tr-TR" dirty="0" err="1" smtClean="0"/>
              <a:t>Fish</a:t>
            </a:r>
            <a:r>
              <a:rPr lang="tr-TR" dirty="0" smtClean="0"/>
              <a:t> </a:t>
            </a:r>
            <a:r>
              <a:rPr lang="tr-TR" dirty="0" err="1" smtClean="0"/>
              <a:t>Features</a:t>
            </a:r>
            <a:r>
              <a:rPr lang="tr-TR" dirty="0" smtClean="0"/>
              <a:t>: </a:t>
            </a:r>
            <a:r>
              <a:rPr lang="tr-TR" dirty="0" err="1" smtClean="0"/>
              <a:t>Length</a:t>
            </a:r>
            <a:endParaRPr lang="en-US" dirty="0" smtClean="0"/>
          </a:p>
        </p:txBody>
      </p:sp>
      <p:sp>
        <p:nvSpPr>
          <p:cNvPr id="8196" name="Rectangle 3"/>
          <p:cNvSpPr>
            <a:spLocks noGrp="1" noChangeArrowheads="1"/>
          </p:cNvSpPr>
          <p:nvPr>
            <p:ph type="body" sz="half" idx="1"/>
          </p:nvPr>
        </p:nvSpPr>
        <p:spPr>
          <a:xfrm>
            <a:off x="457200" y="1988840"/>
            <a:ext cx="8305800" cy="4137323"/>
          </a:xfrm>
        </p:spPr>
        <p:txBody>
          <a:bodyPr/>
          <a:lstStyle/>
          <a:p>
            <a:pPr eaLnBrk="1" hangingPunct="1"/>
            <a:r>
              <a:rPr lang="tr-TR" sz="2800" dirty="0" err="1" smtClean="0"/>
              <a:t>The</a:t>
            </a:r>
            <a:r>
              <a:rPr lang="tr-TR" sz="2800" dirty="0" smtClean="0"/>
              <a:t> s</a:t>
            </a:r>
            <a:r>
              <a:rPr lang="en-US" sz="2800" dirty="0" err="1" smtClean="0"/>
              <a:t>almon</a:t>
            </a:r>
            <a:r>
              <a:rPr lang="tr-TR" sz="2800" dirty="0" smtClean="0"/>
              <a:t> is </a:t>
            </a:r>
            <a:r>
              <a:rPr lang="tr-TR" sz="2800" dirty="0" err="1" smtClean="0"/>
              <a:t>generally</a:t>
            </a:r>
            <a:r>
              <a:rPr lang="tr-TR" sz="2800" dirty="0" smtClean="0"/>
              <a:t> </a:t>
            </a:r>
            <a:r>
              <a:rPr lang="tr-TR" sz="2800" dirty="0" err="1" smtClean="0"/>
              <a:t>shorter</a:t>
            </a:r>
            <a:r>
              <a:rPr lang="tr-TR" sz="2800" dirty="0" smtClean="0"/>
              <a:t> </a:t>
            </a:r>
            <a:r>
              <a:rPr lang="tr-TR" sz="2800" dirty="0" err="1" smtClean="0"/>
              <a:t>than</a:t>
            </a:r>
            <a:r>
              <a:rPr lang="tr-TR" sz="2800" dirty="0" smtClean="0"/>
              <a:t> </a:t>
            </a:r>
            <a:r>
              <a:rPr lang="tr-TR" sz="2800" dirty="0" err="1" smtClean="0"/>
              <a:t>the</a:t>
            </a:r>
            <a:r>
              <a:rPr lang="tr-TR" sz="2800" dirty="0" smtClean="0"/>
              <a:t> </a:t>
            </a:r>
            <a:r>
              <a:rPr lang="tr-TR" sz="2800" dirty="0" err="1" smtClean="0"/>
              <a:t>sea</a:t>
            </a:r>
            <a:r>
              <a:rPr lang="tr-TR" sz="2800" dirty="0" smtClean="0"/>
              <a:t> </a:t>
            </a:r>
            <a:r>
              <a:rPr lang="tr-TR" sz="2800" dirty="0" err="1" smtClean="0"/>
              <a:t>bass</a:t>
            </a:r>
            <a:r>
              <a:rPr lang="tr-TR" sz="2800" dirty="0"/>
              <a:t>.</a:t>
            </a:r>
            <a:endParaRPr lang="en-US" sz="2800" dirty="0" smtClean="0"/>
          </a:p>
        </p:txBody>
      </p:sp>
      <p:pic>
        <p:nvPicPr>
          <p:cNvPr id="8197" name="Picture 4" descr="fish_f1"/>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4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2123728" y="2996952"/>
            <a:ext cx="5737448" cy="3423140"/>
          </a:xfrm>
          <a:noFill/>
        </p:spPr>
      </p:pic>
    </p:spTree>
    <p:extLst>
      <p:ext uri="{BB962C8B-B14F-4D97-AF65-F5344CB8AC3E}">
        <p14:creationId xmlns:p14="http://schemas.microsoft.com/office/powerpoint/2010/main" val="1193091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tr-TR" dirty="0" err="1"/>
              <a:t>Fish</a:t>
            </a:r>
            <a:r>
              <a:rPr lang="tr-TR" dirty="0"/>
              <a:t> </a:t>
            </a:r>
            <a:r>
              <a:rPr lang="tr-TR" dirty="0" err="1"/>
              <a:t>Features</a:t>
            </a:r>
            <a:r>
              <a:rPr lang="tr-TR" dirty="0"/>
              <a:t>: </a:t>
            </a:r>
            <a:r>
              <a:rPr lang="tr-TR" dirty="0" err="1" smtClean="0"/>
              <a:t>Lightness</a:t>
            </a:r>
            <a:endParaRPr lang="en-US" dirty="0" smtClean="0"/>
          </a:p>
        </p:txBody>
      </p:sp>
      <p:sp>
        <p:nvSpPr>
          <p:cNvPr id="9220" name="Rectangle 3"/>
          <p:cNvSpPr>
            <a:spLocks noGrp="1" noChangeArrowheads="1"/>
          </p:cNvSpPr>
          <p:nvPr>
            <p:ph type="body" sz="half" idx="1"/>
          </p:nvPr>
        </p:nvSpPr>
        <p:spPr>
          <a:xfrm>
            <a:off x="457200" y="1916832"/>
            <a:ext cx="8382000" cy="4209331"/>
          </a:xfrm>
        </p:spPr>
        <p:txBody>
          <a:bodyPr/>
          <a:lstStyle/>
          <a:p>
            <a:pPr eaLnBrk="1" hangingPunct="1"/>
            <a:r>
              <a:rPr lang="tr-TR" sz="2800" dirty="0" err="1" smtClean="0"/>
              <a:t>The</a:t>
            </a:r>
            <a:r>
              <a:rPr lang="tr-TR" sz="2800" dirty="0" smtClean="0"/>
              <a:t> </a:t>
            </a:r>
            <a:r>
              <a:rPr lang="tr-TR" sz="2800" dirty="0" err="1" smtClean="0"/>
              <a:t>sea</a:t>
            </a:r>
            <a:r>
              <a:rPr lang="tr-TR" sz="2800" dirty="0" smtClean="0"/>
              <a:t> </a:t>
            </a:r>
            <a:r>
              <a:rPr lang="tr-TR" sz="2800" dirty="0" err="1" smtClean="0"/>
              <a:t>bass</a:t>
            </a:r>
            <a:r>
              <a:rPr lang="tr-TR" sz="2800" dirty="0" smtClean="0"/>
              <a:t> is </a:t>
            </a:r>
            <a:r>
              <a:rPr lang="tr-TR" sz="2800" dirty="0" err="1" smtClean="0"/>
              <a:t>generally</a:t>
            </a:r>
            <a:r>
              <a:rPr lang="tr-TR" sz="2800" dirty="0" smtClean="0"/>
              <a:t> </a:t>
            </a:r>
            <a:r>
              <a:rPr lang="tr-TR" sz="2800" dirty="0" err="1" smtClean="0"/>
              <a:t>brighter</a:t>
            </a:r>
            <a:r>
              <a:rPr lang="tr-TR" sz="2800" dirty="0" smtClean="0"/>
              <a:t> </a:t>
            </a:r>
            <a:r>
              <a:rPr lang="tr-TR" sz="2800" dirty="0" err="1" smtClean="0"/>
              <a:t>than</a:t>
            </a:r>
            <a:r>
              <a:rPr lang="tr-TR" sz="2800" dirty="0" smtClean="0"/>
              <a:t> </a:t>
            </a:r>
            <a:r>
              <a:rPr lang="tr-TR" sz="2800" dirty="0" err="1" smtClean="0"/>
              <a:t>the</a:t>
            </a:r>
            <a:r>
              <a:rPr lang="tr-TR" sz="2800" dirty="0" smtClean="0"/>
              <a:t> </a:t>
            </a:r>
            <a:r>
              <a:rPr lang="tr-TR" sz="2800" dirty="0" err="1" smtClean="0"/>
              <a:t>salmon</a:t>
            </a:r>
            <a:r>
              <a:rPr lang="tr-TR" sz="2800" dirty="0" smtClean="0"/>
              <a:t>.</a:t>
            </a:r>
            <a:endParaRPr lang="en-US" sz="2800" dirty="0" smtClean="0"/>
          </a:p>
        </p:txBody>
      </p:sp>
      <p:pic>
        <p:nvPicPr>
          <p:cNvPr id="9221" name="Picture 4" descr="fish_f2"/>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2195736" y="2996952"/>
            <a:ext cx="5328320" cy="3409865"/>
          </a:xfrm>
          <a:noFill/>
        </p:spPr>
      </p:pic>
    </p:spTree>
    <p:extLst>
      <p:ext uri="{BB962C8B-B14F-4D97-AF65-F5344CB8AC3E}">
        <p14:creationId xmlns:p14="http://schemas.microsoft.com/office/powerpoint/2010/main" val="859316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tr-TR" dirty="0" err="1" smtClean="0"/>
              <a:t>Which</a:t>
            </a:r>
            <a:r>
              <a:rPr lang="tr-TR" dirty="0" smtClean="0"/>
              <a:t> </a:t>
            </a:r>
            <a:r>
              <a:rPr lang="tr-TR" dirty="0" err="1" smtClean="0"/>
              <a:t>Feature</a:t>
            </a:r>
            <a:r>
              <a:rPr lang="tr-TR" dirty="0" smtClean="0"/>
              <a:t> is </a:t>
            </a:r>
            <a:r>
              <a:rPr lang="tr-TR" dirty="0" err="1" smtClean="0"/>
              <a:t>Better</a:t>
            </a:r>
            <a:r>
              <a:rPr lang="tr-TR" dirty="0" smtClean="0"/>
              <a:t>?</a:t>
            </a:r>
            <a:endParaRPr lang="en-US" dirty="0" smtClean="0"/>
          </a:p>
        </p:txBody>
      </p:sp>
      <p:sp>
        <p:nvSpPr>
          <p:cNvPr id="10244" name="Text Box 8"/>
          <p:cNvSpPr txBox="1">
            <a:spLocks noChangeArrowheads="1"/>
          </p:cNvSpPr>
          <p:nvPr/>
        </p:nvSpPr>
        <p:spPr bwMode="auto">
          <a:xfrm>
            <a:off x="685800" y="1772816"/>
            <a:ext cx="777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eaLnBrk="1" hangingPunct="1">
              <a:buFont typeface="Arial" pitchFamily="34" charset="0"/>
              <a:buChar char="•"/>
            </a:pPr>
            <a:r>
              <a:rPr lang="tr-TR" sz="2800" dirty="0" err="1" smtClean="0">
                <a:latin typeface="+mj-lt"/>
              </a:rPr>
              <a:t>Red</a:t>
            </a:r>
            <a:r>
              <a:rPr lang="tr-TR" sz="2800" dirty="0" smtClean="0">
                <a:latin typeface="+mj-lt"/>
              </a:rPr>
              <a:t> </a:t>
            </a:r>
            <a:r>
              <a:rPr lang="tr-TR" sz="2800" dirty="0" err="1" smtClean="0">
                <a:latin typeface="+mj-lt"/>
              </a:rPr>
              <a:t>areas</a:t>
            </a:r>
            <a:r>
              <a:rPr lang="tr-TR" sz="2800" dirty="0" smtClean="0">
                <a:latin typeface="+mj-lt"/>
              </a:rPr>
              <a:t> </a:t>
            </a:r>
            <a:r>
              <a:rPr lang="tr-TR" sz="2800" dirty="0" err="1" smtClean="0">
                <a:latin typeface="+mj-lt"/>
              </a:rPr>
              <a:t>indicate</a:t>
            </a:r>
            <a:r>
              <a:rPr lang="tr-TR" sz="2800" dirty="0" smtClean="0">
                <a:latin typeface="+mj-lt"/>
              </a:rPr>
              <a:t> </a:t>
            </a:r>
            <a:r>
              <a:rPr lang="tr-TR" sz="2800" dirty="0" err="1" smtClean="0">
                <a:latin typeface="+mj-lt"/>
              </a:rPr>
              <a:t>the</a:t>
            </a:r>
            <a:r>
              <a:rPr lang="tr-TR" sz="2800" dirty="0" smtClean="0">
                <a:latin typeface="+mj-lt"/>
              </a:rPr>
              <a:t> </a:t>
            </a:r>
            <a:r>
              <a:rPr lang="tr-TR" sz="2800" dirty="0" err="1" smtClean="0">
                <a:latin typeface="+mj-lt"/>
              </a:rPr>
              <a:t>errors</a:t>
            </a:r>
            <a:r>
              <a:rPr lang="tr-TR" sz="2800" dirty="0">
                <a:latin typeface="+mj-lt"/>
              </a:rPr>
              <a:t> </a:t>
            </a:r>
            <a:r>
              <a:rPr lang="tr-TR" sz="2800" dirty="0" err="1" smtClean="0">
                <a:latin typeface="+mj-lt"/>
              </a:rPr>
              <a:t>after</a:t>
            </a:r>
            <a:r>
              <a:rPr lang="tr-TR" sz="2800" dirty="0" smtClean="0">
                <a:latin typeface="+mj-lt"/>
              </a:rPr>
              <a:t> </a:t>
            </a:r>
            <a:r>
              <a:rPr lang="tr-TR" sz="2800" dirty="0" err="1" smtClean="0">
                <a:latin typeface="+mj-lt"/>
              </a:rPr>
              <a:t>classification</a:t>
            </a:r>
            <a:r>
              <a:rPr lang="tr-TR" sz="2800" dirty="0" smtClean="0">
                <a:latin typeface="+mj-lt"/>
              </a:rPr>
              <a:t>.</a:t>
            </a:r>
            <a:endParaRPr lang="en-US" sz="2800" dirty="0">
              <a:latin typeface="+mj-lt"/>
            </a:endParaRPr>
          </a:p>
        </p:txBody>
      </p:sp>
      <p:pic>
        <p:nvPicPr>
          <p:cNvPr id="1024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648200" y="2859088"/>
            <a:ext cx="3810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5800" y="2859088"/>
            <a:ext cx="3810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719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sz="half" idx="1"/>
          </p:nvPr>
        </p:nvSpPr>
        <p:spPr>
          <a:xfrm>
            <a:off x="685800" y="1981200"/>
            <a:ext cx="3958208" cy="4114800"/>
          </a:xfrm>
        </p:spPr>
        <p:txBody>
          <a:bodyPr>
            <a:normAutofit lnSpcReduction="10000"/>
          </a:bodyPr>
          <a:lstStyle/>
          <a:p>
            <a:pPr eaLnBrk="1" hangingPunct="1">
              <a:lnSpc>
                <a:spcPct val="90000"/>
              </a:lnSpc>
            </a:pPr>
            <a:r>
              <a:rPr lang="tr-TR" sz="2400" dirty="0" smtClean="0"/>
              <a:t>A </a:t>
            </a:r>
            <a:r>
              <a:rPr lang="tr-TR" sz="2400" dirty="0" err="1" smtClean="0"/>
              <a:t>doctor</a:t>
            </a:r>
            <a:endParaRPr lang="tr-TR" sz="2400" dirty="0" smtClean="0"/>
          </a:p>
          <a:p>
            <a:pPr eaLnBrk="1" hangingPunct="1">
              <a:lnSpc>
                <a:spcPct val="90000"/>
              </a:lnSpc>
            </a:pPr>
            <a:r>
              <a:rPr lang="tr-TR" sz="2400" dirty="0" smtClean="0"/>
              <a:t>Data:</a:t>
            </a:r>
          </a:p>
          <a:p>
            <a:pPr lvl="1">
              <a:lnSpc>
                <a:spcPct val="90000"/>
              </a:lnSpc>
            </a:pPr>
            <a:r>
              <a:rPr lang="tr-TR" sz="2000" dirty="0" err="1" smtClean="0"/>
              <a:t>files</a:t>
            </a:r>
            <a:r>
              <a:rPr lang="tr-TR" sz="2000" dirty="0" smtClean="0"/>
              <a:t> of </a:t>
            </a:r>
            <a:r>
              <a:rPr lang="tr-TR" sz="2000" dirty="0" err="1" smtClean="0"/>
              <a:t>personal</a:t>
            </a:r>
            <a:r>
              <a:rPr lang="tr-TR" sz="2000" dirty="0" smtClean="0"/>
              <a:t> </a:t>
            </a:r>
            <a:r>
              <a:rPr lang="tr-TR" sz="2000" dirty="0" err="1" smtClean="0"/>
              <a:t>information</a:t>
            </a:r>
            <a:endParaRPr lang="tr-TR" sz="2000" dirty="0" smtClean="0"/>
          </a:p>
          <a:p>
            <a:pPr eaLnBrk="1" hangingPunct="1">
              <a:lnSpc>
                <a:spcPct val="90000"/>
              </a:lnSpc>
            </a:pPr>
            <a:r>
              <a:rPr lang="tr-TR" sz="2400" dirty="0" err="1" smtClean="0"/>
              <a:t>Task</a:t>
            </a:r>
            <a:r>
              <a:rPr lang="tr-TR" sz="2400" dirty="0" smtClean="0"/>
              <a:t>:</a:t>
            </a:r>
          </a:p>
          <a:p>
            <a:pPr lvl="1">
              <a:lnSpc>
                <a:spcPct val="90000"/>
              </a:lnSpc>
            </a:pPr>
            <a:r>
              <a:rPr lang="tr-TR" sz="2000" dirty="0" err="1" smtClean="0"/>
              <a:t>Finding</a:t>
            </a:r>
            <a:r>
              <a:rPr lang="tr-TR" sz="2000" dirty="0" smtClean="0"/>
              <a:t> </a:t>
            </a:r>
            <a:r>
              <a:rPr lang="tr-TR" sz="2000" dirty="0" err="1" smtClean="0"/>
              <a:t>who</a:t>
            </a:r>
            <a:r>
              <a:rPr lang="tr-TR" sz="2000" dirty="0" smtClean="0"/>
              <a:t> </a:t>
            </a:r>
            <a:r>
              <a:rPr lang="tr-TR" sz="2000" dirty="0" err="1" smtClean="0"/>
              <a:t>are</a:t>
            </a:r>
            <a:r>
              <a:rPr lang="tr-TR" sz="2000" dirty="0" smtClean="0"/>
              <a:t> </a:t>
            </a:r>
            <a:r>
              <a:rPr lang="tr-TR" sz="2000" dirty="0" err="1" smtClean="0"/>
              <a:t>patient</a:t>
            </a:r>
            <a:endParaRPr lang="tr-TR" sz="2000" dirty="0" smtClean="0"/>
          </a:p>
          <a:p>
            <a:pPr eaLnBrk="1" hangingPunct="1">
              <a:lnSpc>
                <a:spcPct val="90000"/>
              </a:lnSpc>
            </a:pPr>
            <a:r>
              <a:rPr lang="tr-TR" sz="2400" dirty="0" smtClean="0"/>
              <a:t>Information </a:t>
            </a:r>
            <a:r>
              <a:rPr lang="tr-TR" sz="2400" dirty="0" err="1" smtClean="0"/>
              <a:t>to</a:t>
            </a:r>
            <a:r>
              <a:rPr lang="tr-TR" sz="2400" dirty="0" smtClean="0"/>
              <a:t> be </a:t>
            </a:r>
            <a:r>
              <a:rPr lang="tr-TR" sz="2400" dirty="0" err="1" smtClean="0"/>
              <a:t>analysed</a:t>
            </a:r>
            <a:endParaRPr lang="tr-TR" sz="2400" dirty="0" smtClean="0"/>
          </a:p>
          <a:p>
            <a:pPr lvl="1" eaLnBrk="1" hangingPunct="1">
              <a:lnSpc>
                <a:spcPct val="90000"/>
              </a:lnSpc>
            </a:pPr>
            <a:r>
              <a:rPr lang="tr-TR" sz="2000" dirty="0" smtClean="0"/>
              <a:t>Name-</a:t>
            </a:r>
            <a:r>
              <a:rPr lang="tr-TR" sz="2000" dirty="0" err="1" smtClean="0"/>
              <a:t>Surname</a:t>
            </a:r>
            <a:endParaRPr lang="tr-TR" sz="2000" dirty="0" smtClean="0"/>
          </a:p>
          <a:p>
            <a:pPr lvl="1" eaLnBrk="1" hangingPunct="1">
              <a:lnSpc>
                <a:spcPct val="90000"/>
              </a:lnSpc>
            </a:pPr>
            <a:r>
              <a:rPr lang="tr-TR" sz="2000" dirty="0" err="1" smtClean="0"/>
              <a:t>Birthplace</a:t>
            </a:r>
            <a:endParaRPr lang="tr-TR" sz="2000" dirty="0" smtClean="0"/>
          </a:p>
          <a:p>
            <a:pPr lvl="1" eaLnBrk="1" hangingPunct="1">
              <a:lnSpc>
                <a:spcPct val="90000"/>
              </a:lnSpc>
            </a:pPr>
            <a:r>
              <a:rPr lang="tr-TR" sz="2000" dirty="0" err="1" smtClean="0"/>
              <a:t>Gender</a:t>
            </a:r>
            <a:endParaRPr lang="tr-TR" sz="2000" dirty="0" smtClean="0"/>
          </a:p>
          <a:p>
            <a:pPr lvl="1" eaLnBrk="1" hangingPunct="1">
              <a:lnSpc>
                <a:spcPct val="90000"/>
              </a:lnSpc>
            </a:pPr>
            <a:r>
              <a:rPr lang="tr-TR" sz="2000" dirty="0" smtClean="0"/>
              <a:t>Blood </a:t>
            </a:r>
            <a:r>
              <a:rPr lang="tr-TR" sz="2000" dirty="0" err="1" smtClean="0"/>
              <a:t>analysis</a:t>
            </a:r>
            <a:endParaRPr lang="tr-TR" sz="2000" dirty="0" smtClean="0"/>
          </a:p>
          <a:p>
            <a:pPr lvl="1" eaLnBrk="1" hangingPunct="1">
              <a:lnSpc>
                <a:spcPct val="90000"/>
              </a:lnSpc>
            </a:pPr>
            <a:r>
              <a:rPr lang="tr-TR" sz="2000" dirty="0" err="1" smtClean="0"/>
              <a:t>Radiological</a:t>
            </a:r>
            <a:r>
              <a:rPr lang="tr-TR" sz="2000" dirty="0" smtClean="0"/>
              <a:t> </a:t>
            </a:r>
            <a:r>
              <a:rPr lang="tr-TR" sz="2000" dirty="0" err="1" smtClean="0"/>
              <a:t>analysis</a:t>
            </a:r>
            <a:endParaRPr lang="tr-TR" sz="2000" dirty="0" smtClean="0"/>
          </a:p>
          <a:p>
            <a:pPr lvl="1" eaLnBrk="1" hangingPunct="1">
              <a:lnSpc>
                <a:spcPct val="90000"/>
              </a:lnSpc>
            </a:pPr>
            <a:r>
              <a:rPr lang="tr-TR" sz="2000" dirty="0" err="1" smtClean="0"/>
              <a:t>etc</a:t>
            </a:r>
            <a:r>
              <a:rPr lang="tr-TR" sz="2000" dirty="0" smtClean="0"/>
              <a:t>.</a:t>
            </a:r>
          </a:p>
          <a:p>
            <a:pPr eaLnBrk="1" hangingPunct="1">
              <a:lnSpc>
                <a:spcPct val="90000"/>
              </a:lnSpc>
            </a:pPr>
            <a:endParaRPr lang="en-US" sz="2400" dirty="0" smtClean="0"/>
          </a:p>
        </p:txBody>
      </p:sp>
      <p:graphicFrame>
        <p:nvGraphicFramePr>
          <p:cNvPr id="97382" name="Group 102"/>
          <p:cNvGraphicFramePr>
            <a:graphicFrameLocks noGrp="1"/>
          </p:cNvGraphicFramePr>
          <p:nvPr>
            <p:ph sz="half" idx="2"/>
            <p:extLst/>
          </p:nvPr>
        </p:nvGraphicFramePr>
        <p:xfrm>
          <a:off x="4932040" y="2204864"/>
          <a:ext cx="4104456" cy="1981200"/>
        </p:xfrm>
        <a:graphic>
          <a:graphicData uri="http://schemas.openxmlformats.org/drawingml/2006/table">
            <a:tbl>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tblGrid>
              <a:tr h="35303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1" i="0" u="none" strike="noStrike" cap="none" normalizeH="0" baseline="0" dirty="0" err="1" smtClean="0">
                          <a:ln>
                            <a:noFill/>
                          </a:ln>
                          <a:solidFill>
                            <a:schemeClr val="tx1"/>
                          </a:solidFill>
                          <a:effectLst/>
                          <a:latin typeface="Times New Roman" pitchFamily="18" charset="0"/>
                          <a:cs typeface="Times New Roman" pitchFamily="18" charset="0"/>
                        </a:rPr>
                        <a:t>Feature</a:t>
                      </a:r>
                      <a:r>
                        <a:rPr kumimoji="0" lang="tr-TR" sz="2000" b="1" i="0" u="none" strike="noStrike" cap="none" normalizeH="0" baseline="0" dirty="0" smtClean="0">
                          <a:ln>
                            <a:noFill/>
                          </a:ln>
                          <a:solidFill>
                            <a:schemeClr val="tx1"/>
                          </a:solidFill>
                          <a:effectLst/>
                          <a:latin typeface="Times New Roman" pitchFamily="18" charset="0"/>
                          <a:cs typeface="Times New Roman" pitchFamily="18" charset="0"/>
                        </a:rPr>
                        <a:t> 1</a:t>
                      </a:r>
                      <a:endParaRPr kumimoji="0" lang="tr-TR" sz="2000" b="0" i="0" u="none" strike="noStrike" cap="none" normalizeH="0" baseline="0" dirty="0" smtClean="0">
                        <a:ln>
                          <a:noFill/>
                        </a:ln>
                        <a:solidFill>
                          <a:schemeClr val="tx1"/>
                        </a:solidFill>
                        <a:effectLst/>
                        <a:latin typeface="Times New Roman" pitchFamily="18" charset="0"/>
                      </a:endParaRPr>
                    </a:p>
                  </a:txBody>
                  <a:tcPr horzOverflow="overflow">
                    <a:lnL w="254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254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1" i="0" u="none" strike="noStrike" cap="none" normalizeH="0" baseline="0" dirty="0" err="1" smtClean="0">
                          <a:ln>
                            <a:noFill/>
                          </a:ln>
                          <a:solidFill>
                            <a:schemeClr val="tx1"/>
                          </a:solidFill>
                          <a:effectLst/>
                          <a:latin typeface="Times New Roman" pitchFamily="18" charset="0"/>
                          <a:cs typeface="Times New Roman" pitchFamily="18" charset="0"/>
                        </a:rPr>
                        <a:t>Feature</a:t>
                      </a:r>
                      <a:r>
                        <a:rPr kumimoji="0" lang="tr-TR" sz="2000" b="1" i="0" u="none" strike="noStrike" cap="none" normalizeH="0" baseline="0" dirty="0" smtClean="0">
                          <a:ln>
                            <a:noFill/>
                          </a:ln>
                          <a:solidFill>
                            <a:schemeClr val="tx1"/>
                          </a:solidFill>
                          <a:effectLst/>
                          <a:latin typeface="Times New Roman" pitchFamily="18" charset="0"/>
                          <a:cs typeface="Times New Roman" pitchFamily="18" charset="0"/>
                        </a:rPr>
                        <a:t> 2</a:t>
                      </a:r>
                      <a:endParaRPr kumimoji="0" lang="tr-TR"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254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1" i="0" u="none" strike="noStrike" cap="none" normalizeH="0" baseline="0" dirty="0" smtClean="0">
                          <a:ln>
                            <a:noFill/>
                          </a:ln>
                          <a:solidFill>
                            <a:schemeClr val="tx1"/>
                          </a:solidFill>
                          <a:effectLst/>
                          <a:latin typeface="Times New Roman" pitchFamily="18" charset="0"/>
                          <a:cs typeface="Times New Roman" pitchFamily="18" charset="0"/>
                        </a:rPr>
                        <a:t>Class</a:t>
                      </a:r>
                      <a:endParaRPr kumimoji="0" lang="tr-TR"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25400" cap="flat" cmpd="sng" algn="ctr">
                      <a:solidFill>
                        <a:srgbClr val="FFFFCC"/>
                      </a:solidFill>
                      <a:prstDash val="solid"/>
                      <a:round/>
                      <a:headEnd type="none" w="med" len="med"/>
                      <a:tailEnd type="none" w="med" len="med"/>
                    </a:lnR>
                    <a:lnT w="254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303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tr-TR" sz="2000" b="0" i="0" u="none" strike="noStrike" cap="none" normalizeH="0" baseline="0" dirty="0" smtClean="0">
                        <a:ln>
                          <a:noFill/>
                        </a:ln>
                        <a:solidFill>
                          <a:schemeClr val="tx1"/>
                        </a:solidFill>
                        <a:effectLst/>
                        <a:latin typeface="Times New Roman" pitchFamily="18" charset="0"/>
                      </a:endParaRPr>
                    </a:p>
                  </a:txBody>
                  <a:tcPr horzOverflow="overflow">
                    <a:lnL w="254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A</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254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303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254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B</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254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303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254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4</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A</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254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303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254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254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smtClean="0">
                          <a:ln>
                            <a:noFill/>
                          </a:ln>
                          <a:solidFill>
                            <a:schemeClr val="tx1"/>
                          </a:solidFill>
                          <a:effectLst/>
                          <a:latin typeface="Times New Roman" pitchFamily="18" charset="0"/>
                          <a:cs typeface="Times New Roman" pitchFamily="18" charset="0"/>
                        </a:rPr>
                        <a:t>3</a:t>
                      </a:r>
                      <a:endParaRPr kumimoji="0" lang="tr-TR"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127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25400" cap="flat" cmpd="sng" algn="ctr">
                      <a:solidFill>
                        <a:srgbClr val="FFFFCC"/>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tr-TR" sz="2000" b="0" i="0" u="none" strike="noStrike" cap="none" normalizeH="0" baseline="0" dirty="0" smtClean="0">
                          <a:ln>
                            <a:noFill/>
                          </a:ln>
                          <a:solidFill>
                            <a:schemeClr val="tx1"/>
                          </a:solidFill>
                          <a:effectLst/>
                          <a:latin typeface="Times New Roman" pitchFamily="18" charset="0"/>
                          <a:cs typeface="Times New Roman" pitchFamily="18" charset="0"/>
                        </a:rPr>
                        <a:t>B</a:t>
                      </a:r>
                      <a:endParaRPr kumimoji="0" lang="tr-TR"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FFFFCC"/>
                      </a:solidFill>
                      <a:prstDash val="solid"/>
                      <a:round/>
                      <a:headEnd type="none" w="med" len="med"/>
                      <a:tailEnd type="none" w="med" len="med"/>
                    </a:lnL>
                    <a:lnR w="25400" cap="flat" cmpd="sng" algn="ctr">
                      <a:solidFill>
                        <a:srgbClr val="FFFFCC"/>
                      </a:solidFill>
                      <a:prstDash val="solid"/>
                      <a:round/>
                      <a:headEnd type="none" w="med" len="med"/>
                      <a:tailEnd type="none" w="med" len="med"/>
                    </a:lnR>
                    <a:lnT w="12700" cap="flat" cmpd="sng" algn="ctr">
                      <a:solidFill>
                        <a:srgbClr val="FFFFCC"/>
                      </a:solidFill>
                      <a:prstDash val="solid"/>
                      <a:round/>
                      <a:headEnd type="none" w="med" len="med"/>
                      <a:tailEnd type="none" w="med" len="med"/>
                    </a:lnT>
                    <a:lnB w="25400" cap="flat" cmpd="sng" algn="ctr">
                      <a:solidFill>
                        <a:srgbClr val="FFFFC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Başlık 1"/>
          <p:cNvSpPr>
            <a:spLocks noGrp="1"/>
          </p:cNvSpPr>
          <p:nvPr>
            <p:ph type="title"/>
          </p:nvPr>
        </p:nvSpPr>
        <p:spPr>
          <a:xfrm>
            <a:off x="457200" y="274638"/>
            <a:ext cx="8229600" cy="1143000"/>
          </a:xfrm>
        </p:spPr>
        <p:txBody>
          <a:bodyPr>
            <a:normAutofit/>
          </a:bodyPr>
          <a:lstStyle/>
          <a:p>
            <a:r>
              <a:rPr lang="tr-TR" dirty="0" err="1" smtClean="0"/>
              <a:t>Doctor’s</a:t>
            </a:r>
            <a:r>
              <a:rPr lang="tr-TR" dirty="0" smtClean="0"/>
              <a:t> Analysis Problem</a:t>
            </a:r>
            <a:endParaRPr lang="tr-TR" dirty="0"/>
          </a:p>
        </p:txBody>
      </p:sp>
    </p:spTree>
    <p:extLst>
      <p:ext uri="{BB962C8B-B14F-4D97-AF65-F5344CB8AC3E}">
        <p14:creationId xmlns:p14="http://schemas.microsoft.com/office/powerpoint/2010/main" val="39981414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tr-TR" dirty="0" err="1" smtClean="0"/>
              <a:t>Tiring</a:t>
            </a:r>
            <a:r>
              <a:rPr lang="tr-TR" dirty="0" smtClean="0"/>
              <a:t> </a:t>
            </a:r>
            <a:r>
              <a:rPr lang="tr-TR" dirty="0" err="1" smtClean="0"/>
              <a:t>the</a:t>
            </a:r>
            <a:r>
              <a:rPr lang="tr-TR" dirty="0" smtClean="0"/>
              <a:t> </a:t>
            </a:r>
            <a:r>
              <a:rPr lang="tr-TR" dirty="0" err="1" smtClean="0"/>
              <a:t>Doctor</a:t>
            </a:r>
            <a:endParaRPr lang="en-US" dirty="0" smtClean="0"/>
          </a:p>
        </p:txBody>
      </p:sp>
      <p:sp>
        <p:nvSpPr>
          <p:cNvPr id="11268" name="Rectangle 3"/>
          <p:cNvSpPr>
            <a:spLocks noGrp="1" noChangeArrowheads="1"/>
          </p:cNvSpPr>
          <p:nvPr>
            <p:ph type="body" idx="1"/>
          </p:nvPr>
        </p:nvSpPr>
        <p:spPr/>
        <p:txBody>
          <a:bodyPr>
            <a:normAutofit/>
          </a:bodyPr>
          <a:lstStyle/>
          <a:p>
            <a:pPr eaLnBrk="1" hangingPunct="1"/>
            <a:r>
              <a:rPr lang="tr-TR" dirty="0" err="1" smtClean="0"/>
              <a:t>What</a:t>
            </a:r>
            <a:r>
              <a:rPr lang="tr-TR" dirty="0" smtClean="0"/>
              <a:t> </a:t>
            </a:r>
            <a:r>
              <a:rPr lang="tr-TR" dirty="0" err="1" smtClean="0"/>
              <a:t>if</a:t>
            </a:r>
            <a:r>
              <a:rPr lang="tr-TR" dirty="0" smtClean="0"/>
              <a:t> 5000 </a:t>
            </a:r>
            <a:r>
              <a:rPr lang="tr-TR" dirty="0" err="1" smtClean="0"/>
              <a:t>features</a:t>
            </a:r>
            <a:r>
              <a:rPr lang="tr-TR" dirty="0" smtClean="0"/>
              <a:t> </a:t>
            </a:r>
            <a:r>
              <a:rPr lang="tr-TR" dirty="0" err="1" smtClean="0"/>
              <a:t>are</a:t>
            </a:r>
            <a:r>
              <a:rPr lang="tr-TR" dirty="0" smtClean="0"/>
              <a:t> </a:t>
            </a:r>
            <a:r>
              <a:rPr lang="tr-TR" dirty="0" err="1" smtClean="0"/>
              <a:t>there</a:t>
            </a:r>
            <a:r>
              <a:rPr lang="tr-TR" dirty="0" smtClean="0"/>
              <a:t> in </a:t>
            </a:r>
            <a:r>
              <a:rPr lang="tr-TR" dirty="0" err="1" smtClean="0"/>
              <a:t>the</a:t>
            </a:r>
            <a:r>
              <a:rPr lang="tr-TR" dirty="0" smtClean="0"/>
              <a:t> </a:t>
            </a:r>
            <a:r>
              <a:rPr lang="tr-TR" dirty="0" err="1" smtClean="0"/>
              <a:t>files</a:t>
            </a:r>
            <a:r>
              <a:rPr lang="tr-TR" dirty="0" smtClean="0"/>
              <a:t>?</a:t>
            </a:r>
          </a:p>
          <a:p>
            <a:pPr lvl="1"/>
            <a:r>
              <a:rPr lang="tr-TR" dirty="0" err="1" smtClean="0"/>
              <a:t>There</a:t>
            </a:r>
            <a:r>
              <a:rPr lang="tr-TR" dirty="0" smtClean="0"/>
              <a:t> </a:t>
            </a:r>
            <a:r>
              <a:rPr lang="tr-TR" dirty="0" err="1" smtClean="0"/>
              <a:t>might</a:t>
            </a:r>
            <a:r>
              <a:rPr lang="tr-TR" dirty="0" smtClean="0"/>
              <a:t> be a DNA </a:t>
            </a:r>
            <a:r>
              <a:rPr lang="tr-TR" dirty="0" err="1" smtClean="0"/>
              <a:t>sequence</a:t>
            </a:r>
            <a:r>
              <a:rPr lang="tr-TR" dirty="0" smtClean="0"/>
              <a:t> </a:t>
            </a:r>
            <a:r>
              <a:rPr lang="tr-TR" dirty="0" err="1" smtClean="0"/>
              <a:t>to</a:t>
            </a:r>
            <a:r>
              <a:rPr lang="tr-TR" dirty="0" smtClean="0"/>
              <a:t> be </a:t>
            </a:r>
            <a:r>
              <a:rPr lang="tr-TR" dirty="0" err="1" smtClean="0"/>
              <a:t>analyzed</a:t>
            </a:r>
            <a:r>
              <a:rPr lang="tr-TR" dirty="0" smtClean="0"/>
              <a:t>.</a:t>
            </a:r>
          </a:p>
          <a:p>
            <a:r>
              <a:rPr lang="tr-TR" dirty="0"/>
              <a:t>How </a:t>
            </a:r>
            <a:r>
              <a:rPr lang="tr-TR" dirty="0" err="1"/>
              <a:t>should</a:t>
            </a:r>
            <a:r>
              <a:rPr lang="tr-TR" dirty="0"/>
              <a:t> </a:t>
            </a:r>
            <a:r>
              <a:rPr lang="tr-TR" dirty="0" err="1"/>
              <a:t>the</a:t>
            </a:r>
            <a:r>
              <a:rPr lang="tr-TR" dirty="0"/>
              <a:t> </a:t>
            </a:r>
            <a:r>
              <a:rPr lang="tr-TR" dirty="0" err="1"/>
              <a:t>locations</a:t>
            </a:r>
            <a:r>
              <a:rPr lang="tr-TR" dirty="0"/>
              <a:t> in </a:t>
            </a:r>
            <a:r>
              <a:rPr lang="tr-TR" dirty="0" err="1"/>
              <a:t>the</a:t>
            </a:r>
            <a:r>
              <a:rPr lang="tr-TR" dirty="0"/>
              <a:t> DNA </a:t>
            </a:r>
            <a:r>
              <a:rPr lang="tr-TR" dirty="0" err="1"/>
              <a:t>sequence</a:t>
            </a:r>
            <a:r>
              <a:rPr lang="tr-TR" dirty="0"/>
              <a:t> be </a:t>
            </a:r>
            <a:r>
              <a:rPr lang="tr-TR" dirty="0" err="1"/>
              <a:t>determined</a:t>
            </a:r>
            <a:r>
              <a:rPr lang="tr-TR" dirty="0"/>
              <a:t> </a:t>
            </a:r>
            <a:r>
              <a:rPr lang="tr-TR" dirty="0" err="1"/>
              <a:t>for</a:t>
            </a:r>
            <a:r>
              <a:rPr lang="tr-TR" dirty="0"/>
              <a:t> </a:t>
            </a:r>
            <a:r>
              <a:rPr lang="tr-TR" dirty="0" err="1"/>
              <a:t>examination</a:t>
            </a:r>
            <a:r>
              <a:rPr lang="tr-TR" dirty="0"/>
              <a:t>?</a:t>
            </a:r>
          </a:p>
          <a:p>
            <a:pPr lvl="1"/>
            <a:r>
              <a:rPr lang="tr-TR" dirty="0" smtClean="0"/>
              <a:t>Solution is </a:t>
            </a:r>
            <a:r>
              <a:rPr lang="tr-TR" dirty="0" err="1" smtClean="0"/>
              <a:t>to</a:t>
            </a:r>
            <a:r>
              <a:rPr lang="tr-TR" dirty="0" smtClean="0"/>
              <a:t> </a:t>
            </a:r>
            <a:r>
              <a:rPr lang="tr-TR" dirty="0" err="1" smtClean="0"/>
              <a:t>use</a:t>
            </a:r>
            <a:r>
              <a:rPr lang="tr-TR" dirty="0" smtClean="0"/>
              <a:t> </a:t>
            </a:r>
            <a:r>
              <a:rPr lang="tr-TR" dirty="0" err="1" smtClean="0"/>
              <a:t>computerized</a:t>
            </a:r>
            <a:r>
              <a:rPr lang="tr-TR" dirty="0" smtClean="0"/>
              <a:t> </a:t>
            </a:r>
            <a:r>
              <a:rPr lang="tr-TR" dirty="0" err="1" smtClean="0"/>
              <a:t>methods</a:t>
            </a:r>
            <a:r>
              <a:rPr lang="tr-TR" dirty="0" smtClean="0"/>
              <a:t>.</a:t>
            </a:r>
          </a:p>
        </p:txBody>
      </p:sp>
    </p:spTree>
    <p:extLst>
      <p:ext uri="{BB962C8B-B14F-4D97-AF65-F5344CB8AC3E}">
        <p14:creationId xmlns:p14="http://schemas.microsoft.com/office/powerpoint/2010/main" val="1082086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tr-TR" dirty="0" err="1" smtClean="0"/>
              <a:t>Feature</a:t>
            </a:r>
            <a:r>
              <a:rPr lang="tr-TR" dirty="0" smtClean="0"/>
              <a:t> </a:t>
            </a:r>
            <a:r>
              <a:rPr lang="tr-TR" dirty="0" err="1" smtClean="0"/>
              <a:t>Selection</a:t>
            </a:r>
            <a:endParaRPr lang="en-US" dirty="0" smtClean="0"/>
          </a:p>
        </p:txBody>
      </p:sp>
      <p:sp>
        <p:nvSpPr>
          <p:cNvPr id="12292" name="Rectangle 3"/>
          <p:cNvSpPr>
            <a:spLocks noGrp="1" noChangeArrowheads="1"/>
          </p:cNvSpPr>
          <p:nvPr>
            <p:ph type="body" idx="1"/>
          </p:nvPr>
        </p:nvSpPr>
        <p:spPr/>
        <p:txBody>
          <a:bodyPr>
            <a:normAutofit/>
          </a:bodyPr>
          <a:lstStyle/>
          <a:p>
            <a:pPr algn="just" eaLnBrk="1" hangingPunct="1"/>
            <a:r>
              <a:rPr lang="tr-TR" sz="2800" dirty="0" err="1" smtClean="0"/>
              <a:t>Two</a:t>
            </a:r>
            <a:r>
              <a:rPr lang="tr-TR" sz="2800" dirty="0" smtClean="0"/>
              <a:t> </a:t>
            </a:r>
            <a:r>
              <a:rPr lang="tr-TR" sz="2800" dirty="0" err="1" smtClean="0"/>
              <a:t>computerized</a:t>
            </a:r>
            <a:r>
              <a:rPr lang="tr-TR" sz="2800" dirty="0" smtClean="0"/>
              <a:t> </a:t>
            </a:r>
            <a:r>
              <a:rPr lang="tr-TR" sz="2800" dirty="0" err="1" smtClean="0"/>
              <a:t>solutions</a:t>
            </a:r>
            <a:r>
              <a:rPr lang="tr-TR" sz="2800" dirty="0" smtClean="0"/>
              <a:t> </a:t>
            </a:r>
            <a:r>
              <a:rPr lang="tr-TR" sz="2800" dirty="0" err="1" smtClean="0"/>
              <a:t>to</a:t>
            </a:r>
            <a:r>
              <a:rPr lang="tr-TR" sz="2800" dirty="0" smtClean="0"/>
              <a:t> </a:t>
            </a:r>
            <a:r>
              <a:rPr lang="tr-TR" sz="2800" dirty="0" err="1" smtClean="0"/>
              <a:t>this</a:t>
            </a:r>
            <a:r>
              <a:rPr lang="tr-TR" sz="2800" dirty="0" smtClean="0"/>
              <a:t> problem</a:t>
            </a:r>
          </a:p>
          <a:p>
            <a:pPr marL="971550" lvl="1" indent="-514350" algn="just" eaLnBrk="1" hangingPunct="1">
              <a:buFont typeface="+mj-lt"/>
              <a:buAutoNum type="arabicPeriod"/>
            </a:pPr>
            <a:r>
              <a:rPr lang="tr-TR" sz="2400" dirty="0" err="1" smtClean="0"/>
              <a:t>Selecting</a:t>
            </a:r>
            <a:r>
              <a:rPr lang="tr-TR" sz="2400" dirty="0" smtClean="0"/>
              <a:t> </a:t>
            </a:r>
            <a:r>
              <a:rPr lang="tr-TR" sz="2400" dirty="0" err="1" smtClean="0"/>
              <a:t>some</a:t>
            </a:r>
            <a:r>
              <a:rPr lang="tr-TR" sz="2400" dirty="0" smtClean="0"/>
              <a:t> of </a:t>
            </a:r>
            <a:r>
              <a:rPr lang="tr-TR" sz="2400" dirty="0" err="1" smtClean="0"/>
              <a:t>available</a:t>
            </a:r>
            <a:r>
              <a:rPr lang="tr-TR" sz="2400" dirty="0" smtClean="0"/>
              <a:t> </a:t>
            </a:r>
            <a:r>
              <a:rPr lang="tr-TR" sz="2400" dirty="0" err="1" smtClean="0"/>
              <a:t>features</a:t>
            </a:r>
            <a:endParaRPr lang="tr-TR" sz="2400" dirty="0" smtClean="0"/>
          </a:p>
          <a:p>
            <a:pPr marL="1077913" lvl="1"/>
            <a:r>
              <a:rPr lang="tr-TR" sz="2000" dirty="0" err="1"/>
              <a:t>Filters</a:t>
            </a:r>
            <a:endParaRPr lang="tr-TR" sz="2000" dirty="0"/>
          </a:p>
          <a:p>
            <a:pPr marL="1077913" lvl="1"/>
            <a:r>
              <a:rPr lang="tr-TR" sz="2000" dirty="0" err="1"/>
              <a:t>Wrappers</a:t>
            </a:r>
            <a:endParaRPr lang="tr-TR" sz="2000" dirty="0"/>
          </a:p>
          <a:p>
            <a:pPr marL="971550" lvl="1" indent="-514350" algn="just" eaLnBrk="1" hangingPunct="1">
              <a:buFont typeface="+mj-lt"/>
              <a:buAutoNum type="arabicPeriod" startAt="2"/>
            </a:pPr>
            <a:r>
              <a:rPr lang="tr-TR" sz="2400" dirty="0" smtClean="0"/>
              <a:t>Extracting </a:t>
            </a:r>
            <a:r>
              <a:rPr lang="tr-TR" sz="2400" dirty="0" err="1" smtClean="0"/>
              <a:t>some</a:t>
            </a:r>
            <a:r>
              <a:rPr lang="tr-TR" sz="2400" dirty="0" smtClean="0"/>
              <a:t> </a:t>
            </a:r>
            <a:r>
              <a:rPr lang="tr-TR" sz="2400" dirty="0" err="1" smtClean="0"/>
              <a:t>new</a:t>
            </a:r>
            <a:r>
              <a:rPr lang="tr-TR" sz="2400" dirty="0" smtClean="0"/>
              <a:t> </a:t>
            </a:r>
            <a:r>
              <a:rPr lang="tr-TR" sz="2400" dirty="0" err="1" smtClean="0"/>
              <a:t>features</a:t>
            </a:r>
            <a:r>
              <a:rPr lang="tr-TR" sz="2400" dirty="0" smtClean="0"/>
              <a:t> </a:t>
            </a:r>
            <a:r>
              <a:rPr lang="tr-TR" sz="2400" dirty="0" err="1" smtClean="0"/>
              <a:t>from</a:t>
            </a:r>
            <a:r>
              <a:rPr lang="tr-TR" sz="2400" dirty="0" smtClean="0"/>
              <a:t> </a:t>
            </a:r>
            <a:r>
              <a:rPr lang="tr-TR" sz="2400" dirty="0" err="1" smtClean="0"/>
              <a:t>linear</a:t>
            </a:r>
            <a:r>
              <a:rPr lang="tr-TR" sz="2400" dirty="0" smtClean="0"/>
              <a:t> </a:t>
            </a:r>
            <a:r>
              <a:rPr lang="tr-TR" sz="2400" dirty="0" err="1" smtClean="0"/>
              <a:t>combinations</a:t>
            </a:r>
            <a:r>
              <a:rPr lang="tr-TR" sz="2400" dirty="0" smtClean="0"/>
              <a:t> of </a:t>
            </a:r>
            <a:r>
              <a:rPr lang="tr-TR" sz="2400" dirty="0" err="1" smtClean="0"/>
              <a:t>available</a:t>
            </a:r>
            <a:r>
              <a:rPr lang="tr-TR" sz="2400" dirty="0" smtClean="0"/>
              <a:t> </a:t>
            </a:r>
            <a:r>
              <a:rPr lang="tr-TR" sz="2400" dirty="0" err="1" smtClean="0"/>
              <a:t>features</a:t>
            </a:r>
            <a:endParaRPr lang="tr-TR" sz="2400" dirty="0" smtClean="0"/>
          </a:p>
        </p:txBody>
      </p:sp>
    </p:spTree>
    <p:extLst>
      <p:ext uri="{BB962C8B-B14F-4D97-AF65-F5344CB8AC3E}">
        <p14:creationId xmlns:p14="http://schemas.microsoft.com/office/powerpoint/2010/main" val="1582419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Overfitting</a:t>
            </a:r>
            <a:r>
              <a:rPr lang="tr-TR" smtClean="0"/>
              <a:t> </a:t>
            </a:r>
            <a:endParaRPr lang="tr-TR" dirty="0"/>
          </a:p>
        </p:txBody>
      </p:sp>
      <p:cxnSp>
        <p:nvCxnSpPr>
          <p:cNvPr id="17" name="Straight Arrow Connector 6"/>
          <p:cNvCxnSpPr/>
          <p:nvPr/>
        </p:nvCxnSpPr>
        <p:spPr>
          <a:xfrm flipV="1">
            <a:off x="2062285" y="2605032"/>
            <a:ext cx="0" cy="3581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8"/>
          <p:cNvCxnSpPr/>
          <p:nvPr/>
        </p:nvCxnSpPr>
        <p:spPr>
          <a:xfrm>
            <a:off x="2062285" y="6186432"/>
            <a:ext cx="54864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Freeform 9"/>
          <p:cNvSpPr/>
          <p:nvPr/>
        </p:nvSpPr>
        <p:spPr>
          <a:xfrm>
            <a:off x="2161931" y="2605021"/>
            <a:ext cx="5081954" cy="3481765"/>
          </a:xfrm>
          <a:custGeom>
            <a:avLst/>
            <a:gdLst>
              <a:gd name="connsiteX0" fmla="*/ 0 w 5081954"/>
              <a:gd name="connsiteY0" fmla="*/ 3481765 h 3481765"/>
              <a:gd name="connsiteX1" fmla="*/ 52754 w 5081954"/>
              <a:gd name="connsiteY1" fmla="*/ 3341088 h 3481765"/>
              <a:gd name="connsiteX2" fmla="*/ 87923 w 5081954"/>
              <a:gd name="connsiteY2" fmla="*/ 3235580 h 3481765"/>
              <a:gd name="connsiteX3" fmla="*/ 123092 w 5081954"/>
              <a:gd name="connsiteY3" fmla="*/ 3182826 h 3481765"/>
              <a:gd name="connsiteX4" fmla="*/ 175846 w 5081954"/>
              <a:gd name="connsiteY4" fmla="*/ 3094903 h 3481765"/>
              <a:gd name="connsiteX5" fmla="*/ 246185 w 5081954"/>
              <a:gd name="connsiteY5" fmla="*/ 2954226 h 3481765"/>
              <a:gd name="connsiteX6" fmla="*/ 263769 w 5081954"/>
              <a:gd name="connsiteY6" fmla="*/ 2901473 h 3481765"/>
              <a:gd name="connsiteX7" fmla="*/ 298939 w 5081954"/>
              <a:gd name="connsiteY7" fmla="*/ 2866303 h 3481765"/>
              <a:gd name="connsiteX8" fmla="*/ 369277 w 5081954"/>
              <a:gd name="connsiteY8" fmla="*/ 2725626 h 3481765"/>
              <a:gd name="connsiteX9" fmla="*/ 386862 w 5081954"/>
              <a:gd name="connsiteY9" fmla="*/ 2672873 h 3481765"/>
              <a:gd name="connsiteX10" fmla="*/ 422031 w 5081954"/>
              <a:gd name="connsiteY10" fmla="*/ 2637703 h 3481765"/>
              <a:gd name="connsiteX11" fmla="*/ 492369 w 5081954"/>
              <a:gd name="connsiteY11" fmla="*/ 2497026 h 3481765"/>
              <a:gd name="connsiteX12" fmla="*/ 545123 w 5081954"/>
              <a:gd name="connsiteY12" fmla="*/ 2409103 h 3481765"/>
              <a:gd name="connsiteX13" fmla="*/ 615462 w 5081954"/>
              <a:gd name="connsiteY13" fmla="*/ 2321180 h 3481765"/>
              <a:gd name="connsiteX14" fmla="*/ 668216 w 5081954"/>
              <a:gd name="connsiteY14" fmla="*/ 2233257 h 3481765"/>
              <a:gd name="connsiteX15" fmla="*/ 738554 w 5081954"/>
              <a:gd name="connsiteY15" fmla="*/ 2145334 h 3481765"/>
              <a:gd name="connsiteX16" fmla="*/ 756139 w 5081954"/>
              <a:gd name="connsiteY16" fmla="*/ 2092580 h 3481765"/>
              <a:gd name="connsiteX17" fmla="*/ 896816 w 5081954"/>
              <a:gd name="connsiteY17" fmla="*/ 1916734 h 3481765"/>
              <a:gd name="connsiteX18" fmla="*/ 949569 w 5081954"/>
              <a:gd name="connsiteY18" fmla="*/ 1881565 h 3481765"/>
              <a:gd name="connsiteX19" fmla="*/ 1072662 w 5081954"/>
              <a:gd name="connsiteY19" fmla="*/ 1776057 h 3481765"/>
              <a:gd name="connsiteX20" fmla="*/ 1160585 w 5081954"/>
              <a:gd name="connsiteY20" fmla="*/ 1688134 h 3481765"/>
              <a:gd name="connsiteX21" fmla="*/ 1195754 w 5081954"/>
              <a:gd name="connsiteY21" fmla="*/ 1635380 h 3481765"/>
              <a:gd name="connsiteX22" fmla="*/ 1301262 w 5081954"/>
              <a:gd name="connsiteY22" fmla="*/ 1565042 h 3481765"/>
              <a:gd name="connsiteX23" fmla="*/ 1354016 w 5081954"/>
              <a:gd name="connsiteY23" fmla="*/ 1529873 h 3481765"/>
              <a:gd name="connsiteX24" fmla="*/ 1389185 w 5081954"/>
              <a:gd name="connsiteY24" fmla="*/ 1477119 h 3481765"/>
              <a:gd name="connsiteX25" fmla="*/ 1529862 w 5081954"/>
              <a:gd name="connsiteY25" fmla="*/ 1371611 h 3481765"/>
              <a:gd name="connsiteX26" fmla="*/ 1582616 w 5081954"/>
              <a:gd name="connsiteY26" fmla="*/ 1336442 h 3481765"/>
              <a:gd name="connsiteX27" fmla="*/ 1670539 w 5081954"/>
              <a:gd name="connsiteY27" fmla="*/ 1266103 h 3481765"/>
              <a:gd name="connsiteX28" fmla="*/ 1705708 w 5081954"/>
              <a:gd name="connsiteY28" fmla="*/ 1213349 h 3481765"/>
              <a:gd name="connsiteX29" fmla="*/ 1811216 w 5081954"/>
              <a:gd name="connsiteY29" fmla="*/ 1143011 h 3481765"/>
              <a:gd name="connsiteX30" fmla="*/ 1863969 w 5081954"/>
              <a:gd name="connsiteY30" fmla="*/ 1107842 h 3481765"/>
              <a:gd name="connsiteX31" fmla="*/ 1916723 w 5081954"/>
              <a:gd name="connsiteY31" fmla="*/ 1072673 h 3481765"/>
              <a:gd name="connsiteX32" fmla="*/ 1951892 w 5081954"/>
              <a:gd name="connsiteY32" fmla="*/ 1037503 h 3481765"/>
              <a:gd name="connsiteX33" fmla="*/ 2004646 w 5081954"/>
              <a:gd name="connsiteY33" fmla="*/ 1019919 h 3481765"/>
              <a:gd name="connsiteX34" fmla="*/ 2092569 w 5081954"/>
              <a:gd name="connsiteY34" fmla="*/ 967165 h 3481765"/>
              <a:gd name="connsiteX35" fmla="*/ 2215662 w 5081954"/>
              <a:gd name="connsiteY35" fmla="*/ 879242 h 3481765"/>
              <a:gd name="connsiteX36" fmla="*/ 2268416 w 5081954"/>
              <a:gd name="connsiteY36" fmla="*/ 844073 h 3481765"/>
              <a:gd name="connsiteX37" fmla="*/ 2303585 w 5081954"/>
              <a:gd name="connsiteY37" fmla="*/ 808903 h 3481765"/>
              <a:gd name="connsiteX38" fmla="*/ 2356339 w 5081954"/>
              <a:gd name="connsiteY38" fmla="*/ 791319 h 3481765"/>
              <a:gd name="connsiteX39" fmla="*/ 2409092 w 5081954"/>
              <a:gd name="connsiteY39" fmla="*/ 756149 h 3481765"/>
              <a:gd name="connsiteX40" fmla="*/ 2444262 w 5081954"/>
              <a:gd name="connsiteY40" fmla="*/ 720980 h 3481765"/>
              <a:gd name="connsiteX41" fmla="*/ 2549769 w 5081954"/>
              <a:gd name="connsiteY41" fmla="*/ 685811 h 3481765"/>
              <a:gd name="connsiteX42" fmla="*/ 2637692 w 5081954"/>
              <a:gd name="connsiteY42" fmla="*/ 633057 h 3481765"/>
              <a:gd name="connsiteX43" fmla="*/ 2672862 w 5081954"/>
              <a:gd name="connsiteY43" fmla="*/ 597888 h 3481765"/>
              <a:gd name="connsiteX44" fmla="*/ 2778369 w 5081954"/>
              <a:gd name="connsiteY44" fmla="*/ 562719 h 3481765"/>
              <a:gd name="connsiteX45" fmla="*/ 2813539 w 5081954"/>
              <a:gd name="connsiteY45" fmla="*/ 527549 h 3481765"/>
              <a:gd name="connsiteX46" fmla="*/ 2971800 w 5081954"/>
              <a:gd name="connsiteY46" fmla="*/ 474796 h 3481765"/>
              <a:gd name="connsiteX47" fmla="*/ 3024554 w 5081954"/>
              <a:gd name="connsiteY47" fmla="*/ 457211 h 3481765"/>
              <a:gd name="connsiteX48" fmla="*/ 3130062 w 5081954"/>
              <a:gd name="connsiteY48" fmla="*/ 404457 h 3481765"/>
              <a:gd name="connsiteX49" fmla="*/ 3182816 w 5081954"/>
              <a:gd name="connsiteY49" fmla="*/ 369288 h 3481765"/>
              <a:gd name="connsiteX50" fmla="*/ 3358662 w 5081954"/>
              <a:gd name="connsiteY50" fmla="*/ 316534 h 3481765"/>
              <a:gd name="connsiteX51" fmla="*/ 3516923 w 5081954"/>
              <a:gd name="connsiteY51" fmla="*/ 263780 h 3481765"/>
              <a:gd name="connsiteX52" fmla="*/ 3569677 w 5081954"/>
              <a:gd name="connsiteY52" fmla="*/ 246196 h 3481765"/>
              <a:gd name="connsiteX53" fmla="*/ 3640016 w 5081954"/>
              <a:gd name="connsiteY53" fmla="*/ 228611 h 3481765"/>
              <a:gd name="connsiteX54" fmla="*/ 3815862 w 5081954"/>
              <a:gd name="connsiteY54" fmla="*/ 193442 h 3481765"/>
              <a:gd name="connsiteX55" fmla="*/ 3868616 w 5081954"/>
              <a:gd name="connsiteY55" fmla="*/ 175857 h 3481765"/>
              <a:gd name="connsiteX56" fmla="*/ 4079631 w 5081954"/>
              <a:gd name="connsiteY56" fmla="*/ 140688 h 3481765"/>
              <a:gd name="connsiteX57" fmla="*/ 4237892 w 5081954"/>
              <a:gd name="connsiteY57" fmla="*/ 105519 h 3481765"/>
              <a:gd name="connsiteX58" fmla="*/ 4325816 w 5081954"/>
              <a:gd name="connsiteY58" fmla="*/ 87934 h 3481765"/>
              <a:gd name="connsiteX59" fmla="*/ 4448908 w 5081954"/>
              <a:gd name="connsiteY59" fmla="*/ 70349 h 3481765"/>
              <a:gd name="connsiteX60" fmla="*/ 4519246 w 5081954"/>
              <a:gd name="connsiteY60" fmla="*/ 52765 h 3481765"/>
              <a:gd name="connsiteX61" fmla="*/ 4730262 w 5081954"/>
              <a:gd name="connsiteY61" fmla="*/ 35180 h 3481765"/>
              <a:gd name="connsiteX62" fmla="*/ 4853354 w 5081954"/>
              <a:gd name="connsiteY62" fmla="*/ 17596 h 3481765"/>
              <a:gd name="connsiteX63" fmla="*/ 5081954 w 5081954"/>
              <a:gd name="connsiteY63" fmla="*/ 11 h 348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081954" h="3481765">
                <a:moveTo>
                  <a:pt x="0" y="3481765"/>
                </a:moveTo>
                <a:cubicBezTo>
                  <a:pt x="41690" y="3273320"/>
                  <a:pt x="-13108" y="3489278"/>
                  <a:pt x="52754" y="3341088"/>
                </a:cubicBezTo>
                <a:cubicBezTo>
                  <a:pt x="67810" y="3307211"/>
                  <a:pt x="67359" y="3266426"/>
                  <a:pt x="87923" y="3235580"/>
                </a:cubicBezTo>
                <a:cubicBezTo>
                  <a:pt x="99646" y="3217995"/>
                  <a:pt x="113640" y="3201729"/>
                  <a:pt x="123092" y="3182826"/>
                </a:cubicBezTo>
                <a:cubicBezTo>
                  <a:pt x="168747" y="3091517"/>
                  <a:pt x="107153" y="3163598"/>
                  <a:pt x="175846" y="3094903"/>
                </a:cubicBezTo>
                <a:cubicBezTo>
                  <a:pt x="216259" y="2973668"/>
                  <a:pt x="184803" y="3015610"/>
                  <a:pt x="246185" y="2954226"/>
                </a:cubicBezTo>
                <a:cubicBezTo>
                  <a:pt x="252046" y="2936642"/>
                  <a:pt x="254233" y="2917367"/>
                  <a:pt x="263769" y="2901473"/>
                </a:cubicBezTo>
                <a:cubicBezTo>
                  <a:pt x="272299" y="2887256"/>
                  <a:pt x="291524" y="2881132"/>
                  <a:pt x="298939" y="2866303"/>
                </a:cubicBezTo>
                <a:cubicBezTo>
                  <a:pt x="379765" y="2704653"/>
                  <a:pt x="289821" y="2805084"/>
                  <a:pt x="369277" y="2725626"/>
                </a:cubicBezTo>
                <a:cubicBezTo>
                  <a:pt x="375139" y="2708042"/>
                  <a:pt x="377325" y="2688767"/>
                  <a:pt x="386862" y="2672873"/>
                </a:cubicBezTo>
                <a:cubicBezTo>
                  <a:pt x="395392" y="2658657"/>
                  <a:pt x="414617" y="2652532"/>
                  <a:pt x="422031" y="2637703"/>
                </a:cubicBezTo>
                <a:cubicBezTo>
                  <a:pt x="502855" y="2476055"/>
                  <a:pt x="412914" y="2576483"/>
                  <a:pt x="492369" y="2497026"/>
                </a:cubicBezTo>
                <a:cubicBezTo>
                  <a:pt x="542185" y="2347583"/>
                  <a:pt x="472708" y="2529795"/>
                  <a:pt x="545123" y="2409103"/>
                </a:cubicBezTo>
                <a:cubicBezTo>
                  <a:pt x="601747" y="2314729"/>
                  <a:pt x="510394" y="2391224"/>
                  <a:pt x="615462" y="2321180"/>
                </a:cubicBezTo>
                <a:cubicBezTo>
                  <a:pt x="665274" y="2171737"/>
                  <a:pt x="595802" y="2353947"/>
                  <a:pt x="668216" y="2233257"/>
                </a:cubicBezTo>
                <a:cubicBezTo>
                  <a:pt x="724842" y="2138881"/>
                  <a:pt x="633482" y="2215381"/>
                  <a:pt x="738554" y="2145334"/>
                </a:cubicBezTo>
                <a:cubicBezTo>
                  <a:pt x="744416" y="2127749"/>
                  <a:pt x="747137" y="2108783"/>
                  <a:pt x="756139" y="2092580"/>
                </a:cubicBezTo>
                <a:cubicBezTo>
                  <a:pt x="783805" y="2042781"/>
                  <a:pt x="844493" y="1951617"/>
                  <a:pt x="896816" y="1916734"/>
                </a:cubicBezTo>
                <a:cubicBezTo>
                  <a:pt x="914400" y="1905011"/>
                  <a:pt x="933523" y="1895319"/>
                  <a:pt x="949569" y="1881565"/>
                </a:cubicBezTo>
                <a:cubicBezTo>
                  <a:pt x="1098809" y="1753645"/>
                  <a:pt x="951555" y="1856795"/>
                  <a:pt x="1072662" y="1776057"/>
                </a:cubicBezTo>
                <a:cubicBezTo>
                  <a:pt x="1166446" y="1635380"/>
                  <a:pt x="1043354" y="1805365"/>
                  <a:pt x="1160585" y="1688134"/>
                </a:cubicBezTo>
                <a:cubicBezTo>
                  <a:pt x="1175529" y="1673190"/>
                  <a:pt x="1179849" y="1649297"/>
                  <a:pt x="1195754" y="1635380"/>
                </a:cubicBezTo>
                <a:cubicBezTo>
                  <a:pt x="1227564" y="1607546"/>
                  <a:pt x="1266093" y="1588488"/>
                  <a:pt x="1301262" y="1565042"/>
                </a:cubicBezTo>
                <a:lnTo>
                  <a:pt x="1354016" y="1529873"/>
                </a:lnTo>
                <a:cubicBezTo>
                  <a:pt x="1365739" y="1512288"/>
                  <a:pt x="1375983" y="1493622"/>
                  <a:pt x="1389185" y="1477119"/>
                </a:cubicBezTo>
                <a:cubicBezTo>
                  <a:pt x="1426362" y="1430647"/>
                  <a:pt x="1481637" y="1403760"/>
                  <a:pt x="1529862" y="1371611"/>
                </a:cubicBezTo>
                <a:lnTo>
                  <a:pt x="1582616" y="1336442"/>
                </a:lnTo>
                <a:cubicBezTo>
                  <a:pt x="1683405" y="1185257"/>
                  <a:pt x="1549200" y="1363175"/>
                  <a:pt x="1670539" y="1266103"/>
                </a:cubicBezTo>
                <a:cubicBezTo>
                  <a:pt x="1687042" y="1252901"/>
                  <a:pt x="1689803" y="1227266"/>
                  <a:pt x="1705708" y="1213349"/>
                </a:cubicBezTo>
                <a:cubicBezTo>
                  <a:pt x="1737518" y="1185515"/>
                  <a:pt x="1776047" y="1166457"/>
                  <a:pt x="1811216" y="1143011"/>
                </a:cubicBezTo>
                <a:lnTo>
                  <a:pt x="1863969" y="1107842"/>
                </a:lnTo>
                <a:cubicBezTo>
                  <a:pt x="1881554" y="1096119"/>
                  <a:pt x="1901779" y="1087617"/>
                  <a:pt x="1916723" y="1072673"/>
                </a:cubicBezTo>
                <a:cubicBezTo>
                  <a:pt x="1928446" y="1060950"/>
                  <a:pt x="1937676" y="1046033"/>
                  <a:pt x="1951892" y="1037503"/>
                </a:cubicBezTo>
                <a:cubicBezTo>
                  <a:pt x="1967786" y="1027966"/>
                  <a:pt x="1987061" y="1025780"/>
                  <a:pt x="2004646" y="1019919"/>
                </a:cubicBezTo>
                <a:cubicBezTo>
                  <a:pt x="2134597" y="889968"/>
                  <a:pt x="1932777" y="1081303"/>
                  <a:pt x="2092569" y="967165"/>
                </a:cubicBezTo>
                <a:cubicBezTo>
                  <a:pt x="2238597" y="862859"/>
                  <a:pt x="2096467" y="918972"/>
                  <a:pt x="2215662" y="879242"/>
                </a:cubicBezTo>
                <a:cubicBezTo>
                  <a:pt x="2233247" y="867519"/>
                  <a:pt x="2251913" y="857275"/>
                  <a:pt x="2268416" y="844073"/>
                </a:cubicBezTo>
                <a:cubicBezTo>
                  <a:pt x="2281362" y="833716"/>
                  <a:pt x="2289369" y="817433"/>
                  <a:pt x="2303585" y="808903"/>
                </a:cubicBezTo>
                <a:cubicBezTo>
                  <a:pt x="2319479" y="799366"/>
                  <a:pt x="2338754" y="797180"/>
                  <a:pt x="2356339" y="791319"/>
                </a:cubicBezTo>
                <a:cubicBezTo>
                  <a:pt x="2373923" y="779596"/>
                  <a:pt x="2392589" y="769351"/>
                  <a:pt x="2409092" y="756149"/>
                </a:cubicBezTo>
                <a:cubicBezTo>
                  <a:pt x="2422038" y="745792"/>
                  <a:pt x="2429433" y="728394"/>
                  <a:pt x="2444262" y="720980"/>
                </a:cubicBezTo>
                <a:cubicBezTo>
                  <a:pt x="2477420" y="704401"/>
                  <a:pt x="2549769" y="685811"/>
                  <a:pt x="2549769" y="685811"/>
                </a:cubicBezTo>
                <a:cubicBezTo>
                  <a:pt x="2638882" y="596700"/>
                  <a:pt x="2523555" y="701540"/>
                  <a:pt x="2637692" y="633057"/>
                </a:cubicBezTo>
                <a:cubicBezTo>
                  <a:pt x="2651908" y="624527"/>
                  <a:pt x="2658033" y="605302"/>
                  <a:pt x="2672862" y="597888"/>
                </a:cubicBezTo>
                <a:cubicBezTo>
                  <a:pt x="2706020" y="581309"/>
                  <a:pt x="2778369" y="562719"/>
                  <a:pt x="2778369" y="562719"/>
                </a:cubicBezTo>
                <a:cubicBezTo>
                  <a:pt x="2790092" y="550996"/>
                  <a:pt x="2798710" y="534964"/>
                  <a:pt x="2813539" y="527549"/>
                </a:cubicBezTo>
                <a:cubicBezTo>
                  <a:pt x="2813551" y="527543"/>
                  <a:pt x="2945417" y="483590"/>
                  <a:pt x="2971800" y="474796"/>
                </a:cubicBezTo>
                <a:cubicBezTo>
                  <a:pt x="2989385" y="468934"/>
                  <a:pt x="3009131" y="467493"/>
                  <a:pt x="3024554" y="457211"/>
                </a:cubicBezTo>
                <a:cubicBezTo>
                  <a:pt x="3175739" y="356422"/>
                  <a:pt x="2984455" y="477261"/>
                  <a:pt x="3130062" y="404457"/>
                </a:cubicBezTo>
                <a:cubicBezTo>
                  <a:pt x="3148965" y="395006"/>
                  <a:pt x="3163503" y="377871"/>
                  <a:pt x="3182816" y="369288"/>
                </a:cubicBezTo>
                <a:cubicBezTo>
                  <a:pt x="3268896" y="331030"/>
                  <a:pt x="3279971" y="340141"/>
                  <a:pt x="3358662" y="316534"/>
                </a:cubicBezTo>
                <a:cubicBezTo>
                  <a:pt x="3358700" y="316522"/>
                  <a:pt x="3490527" y="272578"/>
                  <a:pt x="3516923" y="263780"/>
                </a:cubicBezTo>
                <a:cubicBezTo>
                  <a:pt x="3534508" y="257919"/>
                  <a:pt x="3551695" y="250692"/>
                  <a:pt x="3569677" y="246196"/>
                </a:cubicBezTo>
                <a:cubicBezTo>
                  <a:pt x="3593123" y="240334"/>
                  <a:pt x="3616385" y="233675"/>
                  <a:pt x="3640016" y="228611"/>
                </a:cubicBezTo>
                <a:cubicBezTo>
                  <a:pt x="3698465" y="216086"/>
                  <a:pt x="3759153" y="212345"/>
                  <a:pt x="3815862" y="193442"/>
                </a:cubicBezTo>
                <a:cubicBezTo>
                  <a:pt x="3833447" y="187580"/>
                  <a:pt x="3850440" y="179492"/>
                  <a:pt x="3868616" y="175857"/>
                </a:cubicBezTo>
                <a:cubicBezTo>
                  <a:pt x="3938540" y="161872"/>
                  <a:pt x="4011982" y="163238"/>
                  <a:pt x="4079631" y="140688"/>
                </a:cubicBezTo>
                <a:cubicBezTo>
                  <a:pt x="4172646" y="109682"/>
                  <a:pt x="4101720" y="130277"/>
                  <a:pt x="4237892" y="105519"/>
                </a:cubicBezTo>
                <a:cubicBezTo>
                  <a:pt x="4267298" y="100172"/>
                  <a:pt x="4296334" y="92848"/>
                  <a:pt x="4325816" y="87934"/>
                </a:cubicBezTo>
                <a:cubicBezTo>
                  <a:pt x="4366699" y="81120"/>
                  <a:pt x="4408129" y="77763"/>
                  <a:pt x="4448908" y="70349"/>
                </a:cubicBezTo>
                <a:cubicBezTo>
                  <a:pt x="4472686" y="66026"/>
                  <a:pt x="4495265" y="55763"/>
                  <a:pt x="4519246" y="52765"/>
                </a:cubicBezTo>
                <a:cubicBezTo>
                  <a:pt x="4589283" y="44010"/>
                  <a:pt x="4660067" y="42569"/>
                  <a:pt x="4730262" y="35180"/>
                </a:cubicBezTo>
                <a:cubicBezTo>
                  <a:pt x="4771481" y="30841"/>
                  <a:pt x="4812160" y="22173"/>
                  <a:pt x="4853354" y="17596"/>
                </a:cubicBezTo>
                <a:cubicBezTo>
                  <a:pt x="5021172" y="-1050"/>
                  <a:pt x="4988794" y="11"/>
                  <a:pt x="5081954" y="11"/>
                </a:cubicBezTo>
              </a:path>
            </a:pathLst>
          </a:cu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0"/>
          <p:cNvSpPr/>
          <p:nvPr/>
        </p:nvSpPr>
        <p:spPr>
          <a:xfrm>
            <a:off x="2267439" y="3712863"/>
            <a:ext cx="4642338" cy="2268415"/>
          </a:xfrm>
          <a:custGeom>
            <a:avLst/>
            <a:gdLst>
              <a:gd name="connsiteX0" fmla="*/ 0 w 4642338"/>
              <a:gd name="connsiteY0" fmla="*/ 2250831 h 2268415"/>
              <a:gd name="connsiteX1" fmla="*/ 35169 w 4642338"/>
              <a:gd name="connsiteY1" fmla="*/ 2162907 h 2268415"/>
              <a:gd name="connsiteX2" fmla="*/ 70338 w 4642338"/>
              <a:gd name="connsiteY2" fmla="*/ 2110154 h 2268415"/>
              <a:gd name="connsiteX3" fmla="*/ 87923 w 4642338"/>
              <a:gd name="connsiteY3" fmla="*/ 2057400 h 2268415"/>
              <a:gd name="connsiteX4" fmla="*/ 123092 w 4642338"/>
              <a:gd name="connsiteY4" fmla="*/ 2004646 h 2268415"/>
              <a:gd name="connsiteX5" fmla="*/ 158261 w 4642338"/>
              <a:gd name="connsiteY5" fmla="*/ 1899138 h 2268415"/>
              <a:gd name="connsiteX6" fmla="*/ 175846 w 4642338"/>
              <a:gd name="connsiteY6" fmla="*/ 1846384 h 2268415"/>
              <a:gd name="connsiteX7" fmla="*/ 211015 w 4642338"/>
              <a:gd name="connsiteY7" fmla="*/ 1793631 h 2268415"/>
              <a:gd name="connsiteX8" fmla="*/ 246184 w 4642338"/>
              <a:gd name="connsiteY8" fmla="*/ 1688123 h 2268415"/>
              <a:gd name="connsiteX9" fmla="*/ 263769 w 4642338"/>
              <a:gd name="connsiteY9" fmla="*/ 1635369 h 2268415"/>
              <a:gd name="connsiteX10" fmla="*/ 281354 w 4642338"/>
              <a:gd name="connsiteY10" fmla="*/ 1582615 h 2268415"/>
              <a:gd name="connsiteX11" fmla="*/ 351692 w 4642338"/>
              <a:gd name="connsiteY11" fmla="*/ 1477107 h 2268415"/>
              <a:gd name="connsiteX12" fmla="*/ 386861 w 4642338"/>
              <a:gd name="connsiteY12" fmla="*/ 1424354 h 2268415"/>
              <a:gd name="connsiteX13" fmla="*/ 422031 w 4642338"/>
              <a:gd name="connsiteY13" fmla="*/ 1389184 h 2268415"/>
              <a:gd name="connsiteX14" fmla="*/ 439615 w 4642338"/>
              <a:gd name="connsiteY14" fmla="*/ 1336431 h 2268415"/>
              <a:gd name="connsiteX15" fmla="*/ 509954 w 4642338"/>
              <a:gd name="connsiteY15" fmla="*/ 1266092 h 2268415"/>
              <a:gd name="connsiteX16" fmla="*/ 562708 w 4642338"/>
              <a:gd name="connsiteY16" fmla="*/ 1178169 h 2268415"/>
              <a:gd name="connsiteX17" fmla="*/ 633046 w 4642338"/>
              <a:gd name="connsiteY17" fmla="*/ 1090246 h 2268415"/>
              <a:gd name="connsiteX18" fmla="*/ 720969 w 4642338"/>
              <a:gd name="connsiteY18" fmla="*/ 931984 h 2268415"/>
              <a:gd name="connsiteX19" fmla="*/ 773723 w 4642338"/>
              <a:gd name="connsiteY19" fmla="*/ 896815 h 2268415"/>
              <a:gd name="connsiteX20" fmla="*/ 791308 w 4642338"/>
              <a:gd name="connsiteY20" fmla="*/ 844061 h 2268415"/>
              <a:gd name="connsiteX21" fmla="*/ 844061 w 4642338"/>
              <a:gd name="connsiteY21" fmla="*/ 826477 h 2268415"/>
              <a:gd name="connsiteX22" fmla="*/ 879231 w 4642338"/>
              <a:gd name="connsiteY22" fmla="*/ 791307 h 2268415"/>
              <a:gd name="connsiteX23" fmla="*/ 931984 w 4642338"/>
              <a:gd name="connsiteY23" fmla="*/ 756138 h 2268415"/>
              <a:gd name="connsiteX24" fmla="*/ 1019908 w 4642338"/>
              <a:gd name="connsiteY24" fmla="*/ 668215 h 2268415"/>
              <a:gd name="connsiteX25" fmla="*/ 1107831 w 4642338"/>
              <a:gd name="connsiteY25" fmla="*/ 597877 h 2268415"/>
              <a:gd name="connsiteX26" fmla="*/ 1160584 w 4642338"/>
              <a:gd name="connsiteY26" fmla="*/ 562707 h 2268415"/>
              <a:gd name="connsiteX27" fmla="*/ 1248508 w 4642338"/>
              <a:gd name="connsiteY27" fmla="*/ 509954 h 2268415"/>
              <a:gd name="connsiteX28" fmla="*/ 1283677 w 4642338"/>
              <a:gd name="connsiteY28" fmla="*/ 474784 h 2268415"/>
              <a:gd name="connsiteX29" fmla="*/ 1389184 w 4642338"/>
              <a:gd name="connsiteY29" fmla="*/ 404446 h 2268415"/>
              <a:gd name="connsiteX30" fmla="*/ 1512277 w 4642338"/>
              <a:gd name="connsiteY30" fmla="*/ 316523 h 2268415"/>
              <a:gd name="connsiteX31" fmla="*/ 1565031 w 4642338"/>
              <a:gd name="connsiteY31" fmla="*/ 281354 h 2268415"/>
              <a:gd name="connsiteX32" fmla="*/ 1600200 w 4642338"/>
              <a:gd name="connsiteY32" fmla="*/ 246184 h 2268415"/>
              <a:gd name="connsiteX33" fmla="*/ 1705708 w 4642338"/>
              <a:gd name="connsiteY33" fmla="*/ 175846 h 2268415"/>
              <a:gd name="connsiteX34" fmla="*/ 1758461 w 4642338"/>
              <a:gd name="connsiteY34" fmla="*/ 140677 h 2268415"/>
              <a:gd name="connsiteX35" fmla="*/ 1846384 w 4642338"/>
              <a:gd name="connsiteY35" fmla="*/ 70338 h 2268415"/>
              <a:gd name="connsiteX36" fmla="*/ 1951892 w 4642338"/>
              <a:gd name="connsiteY36" fmla="*/ 35169 h 2268415"/>
              <a:gd name="connsiteX37" fmla="*/ 2004646 w 4642338"/>
              <a:gd name="connsiteY37" fmla="*/ 17584 h 2268415"/>
              <a:gd name="connsiteX38" fmla="*/ 2127738 w 4642338"/>
              <a:gd name="connsiteY38" fmla="*/ 0 h 2268415"/>
              <a:gd name="connsiteX39" fmla="*/ 2391508 w 4642338"/>
              <a:gd name="connsiteY39" fmla="*/ 17584 h 2268415"/>
              <a:gd name="connsiteX40" fmla="*/ 2567354 w 4642338"/>
              <a:gd name="connsiteY40" fmla="*/ 70338 h 2268415"/>
              <a:gd name="connsiteX41" fmla="*/ 2620108 w 4642338"/>
              <a:gd name="connsiteY41" fmla="*/ 87923 h 2268415"/>
              <a:gd name="connsiteX42" fmla="*/ 2725615 w 4642338"/>
              <a:gd name="connsiteY42" fmla="*/ 158261 h 2268415"/>
              <a:gd name="connsiteX43" fmla="*/ 2778369 w 4642338"/>
              <a:gd name="connsiteY43" fmla="*/ 175846 h 2268415"/>
              <a:gd name="connsiteX44" fmla="*/ 2936631 w 4642338"/>
              <a:gd name="connsiteY44" fmla="*/ 263769 h 2268415"/>
              <a:gd name="connsiteX45" fmla="*/ 3024554 w 4642338"/>
              <a:gd name="connsiteY45" fmla="*/ 334107 h 2268415"/>
              <a:gd name="connsiteX46" fmla="*/ 3059723 w 4642338"/>
              <a:gd name="connsiteY46" fmla="*/ 369277 h 2268415"/>
              <a:gd name="connsiteX47" fmla="*/ 3165231 w 4642338"/>
              <a:gd name="connsiteY47" fmla="*/ 439615 h 2268415"/>
              <a:gd name="connsiteX48" fmla="*/ 3253154 w 4642338"/>
              <a:gd name="connsiteY48" fmla="*/ 509954 h 2268415"/>
              <a:gd name="connsiteX49" fmla="*/ 3288323 w 4642338"/>
              <a:gd name="connsiteY49" fmla="*/ 562707 h 2268415"/>
              <a:gd name="connsiteX50" fmla="*/ 3393831 w 4642338"/>
              <a:gd name="connsiteY50" fmla="*/ 633046 h 2268415"/>
              <a:gd name="connsiteX51" fmla="*/ 3516923 w 4642338"/>
              <a:gd name="connsiteY51" fmla="*/ 773723 h 2268415"/>
              <a:gd name="connsiteX52" fmla="*/ 3622431 w 4642338"/>
              <a:gd name="connsiteY52" fmla="*/ 914400 h 2268415"/>
              <a:gd name="connsiteX53" fmla="*/ 3675184 w 4642338"/>
              <a:gd name="connsiteY53" fmla="*/ 949569 h 2268415"/>
              <a:gd name="connsiteX54" fmla="*/ 3745523 w 4642338"/>
              <a:gd name="connsiteY54" fmla="*/ 1019907 h 2268415"/>
              <a:gd name="connsiteX55" fmla="*/ 3763108 w 4642338"/>
              <a:gd name="connsiteY55" fmla="*/ 1072661 h 2268415"/>
              <a:gd name="connsiteX56" fmla="*/ 3798277 w 4642338"/>
              <a:gd name="connsiteY56" fmla="*/ 1107831 h 2268415"/>
              <a:gd name="connsiteX57" fmla="*/ 3833446 w 4642338"/>
              <a:gd name="connsiteY57" fmla="*/ 1160584 h 2268415"/>
              <a:gd name="connsiteX58" fmla="*/ 3868615 w 4642338"/>
              <a:gd name="connsiteY58" fmla="*/ 1195754 h 2268415"/>
              <a:gd name="connsiteX59" fmla="*/ 3938954 w 4642338"/>
              <a:gd name="connsiteY59" fmla="*/ 1283677 h 2268415"/>
              <a:gd name="connsiteX60" fmla="*/ 3991708 w 4642338"/>
              <a:gd name="connsiteY60" fmla="*/ 1371600 h 2268415"/>
              <a:gd name="connsiteX61" fmla="*/ 4062046 w 4642338"/>
              <a:gd name="connsiteY61" fmla="*/ 1459523 h 2268415"/>
              <a:gd name="connsiteX62" fmla="*/ 4079631 w 4642338"/>
              <a:gd name="connsiteY62" fmla="*/ 1512277 h 2268415"/>
              <a:gd name="connsiteX63" fmla="*/ 4185138 w 4642338"/>
              <a:gd name="connsiteY63" fmla="*/ 1652954 h 2268415"/>
              <a:gd name="connsiteX64" fmla="*/ 4237892 w 4642338"/>
              <a:gd name="connsiteY64" fmla="*/ 1740877 h 2268415"/>
              <a:gd name="connsiteX65" fmla="*/ 4308231 w 4642338"/>
              <a:gd name="connsiteY65" fmla="*/ 1828800 h 2268415"/>
              <a:gd name="connsiteX66" fmla="*/ 4378569 w 4642338"/>
              <a:gd name="connsiteY66" fmla="*/ 1934307 h 2268415"/>
              <a:gd name="connsiteX67" fmla="*/ 4396154 w 4642338"/>
              <a:gd name="connsiteY67" fmla="*/ 1987061 h 2268415"/>
              <a:gd name="connsiteX68" fmla="*/ 4484077 w 4642338"/>
              <a:gd name="connsiteY68" fmla="*/ 2057400 h 2268415"/>
              <a:gd name="connsiteX69" fmla="*/ 4501661 w 4642338"/>
              <a:gd name="connsiteY69" fmla="*/ 2110154 h 2268415"/>
              <a:gd name="connsiteX70" fmla="*/ 4589584 w 4642338"/>
              <a:gd name="connsiteY70" fmla="*/ 2198077 h 2268415"/>
              <a:gd name="connsiteX71" fmla="*/ 4624754 w 4642338"/>
              <a:gd name="connsiteY71" fmla="*/ 2233246 h 2268415"/>
              <a:gd name="connsiteX72" fmla="*/ 4642338 w 4642338"/>
              <a:gd name="connsiteY72" fmla="*/ 2268415 h 22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642338" h="2268415">
                <a:moveTo>
                  <a:pt x="0" y="2250831"/>
                </a:moveTo>
                <a:cubicBezTo>
                  <a:pt x="11723" y="2221523"/>
                  <a:pt x="21053" y="2191140"/>
                  <a:pt x="35169" y="2162907"/>
                </a:cubicBezTo>
                <a:cubicBezTo>
                  <a:pt x="44620" y="2144004"/>
                  <a:pt x="60887" y="2129057"/>
                  <a:pt x="70338" y="2110154"/>
                </a:cubicBezTo>
                <a:cubicBezTo>
                  <a:pt x="78628" y="2093575"/>
                  <a:pt x="79633" y="2073979"/>
                  <a:pt x="87923" y="2057400"/>
                </a:cubicBezTo>
                <a:cubicBezTo>
                  <a:pt x="97374" y="2038497"/>
                  <a:pt x="114509" y="2023959"/>
                  <a:pt x="123092" y="2004646"/>
                </a:cubicBezTo>
                <a:cubicBezTo>
                  <a:pt x="138148" y="1970769"/>
                  <a:pt x="146538" y="1934307"/>
                  <a:pt x="158261" y="1899138"/>
                </a:cubicBezTo>
                <a:cubicBezTo>
                  <a:pt x="164123" y="1881553"/>
                  <a:pt x="165564" y="1861807"/>
                  <a:pt x="175846" y="1846384"/>
                </a:cubicBezTo>
                <a:cubicBezTo>
                  <a:pt x="187569" y="1828800"/>
                  <a:pt x="202432" y="1812943"/>
                  <a:pt x="211015" y="1793631"/>
                </a:cubicBezTo>
                <a:cubicBezTo>
                  <a:pt x="226071" y="1759754"/>
                  <a:pt x="234461" y="1723292"/>
                  <a:pt x="246184" y="1688123"/>
                </a:cubicBezTo>
                <a:lnTo>
                  <a:pt x="263769" y="1635369"/>
                </a:lnTo>
                <a:cubicBezTo>
                  <a:pt x="269631" y="1617784"/>
                  <a:pt x="271072" y="1598038"/>
                  <a:pt x="281354" y="1582615"/>
                </a:cubicBezTo>
                <a:lnTo>
                  <a:pt x="351692" y="1477107"/>
                </a:lnTo>
                <a:cubicBezTo>
                  <a:pt x="363415" y="1459523"/>
                  <a:pt x="371917" y="1439298"/>
                  <a:pt x="386861" y="1424354"/>
                </a:cubicBezTo>
                <a:lnTo>
                  <a:pt x="422031" y="1389184"/>
                </a:lnTo>
                <a:cubicBezTo>
                  <a:pt x="427892" y="1371600"/>
                  <a:pt x="428841" y="1351514"/>
                  <a:pt x="439615" y="1336431"/>
                </a:cubicBezTo>
                <a:cubicBezTo>
                  <a:pt x="458888" y="1309449"/>
                  <a:pt x="509954" y="1266092"/>
                  <a:pt x="509954" y="1266092"/>
                </a:cubicBezTo>
                <a:cubicBezTo>
                  <a:pt x="559766" y="1116649"/>
                  <a:pt x="490294" y="1298859"/>
                  <a:pt x="562708" y="1178169"/>
                </a:cubicBezTo>
                <a:cubicBezTo>
                  <a:pt x="619334" y="1083793"/>
                  <a:pt x="527974" y="1160293"/>
                  <a:pt x="633046" y="1090246"/>
                </a:cubicBezTo>
                <a:cubicBezTo>
                  <a:pt x="651370" y="1035274"/>
                  <a:pt x="669143" y="966534"/>
                  <a:pt x="720969" y="931984"/>
                </a:cubicBezTo>
                <a:lnTo>
                  <a:pt x="773723" y="896815"/>
                </a:lnTo>
                <a:cubicBezTo>
                  <a:pt x="779585" y="879230"/>
                  <a:pt x="778201" y="857168"/>
                  <a:pt x="791308" y="844061"/>
                </a:cubicBezTo>
                <a:cubicBezTo>
                  <a:pt x="804415" y="830954"/>
                  <a:pt x="828167" y="836013"/>
                  <a:pt x="844061" y="826477"/>
                </a:cubicBezTo>
                <a:cubicBezTo>
                  <a:pt x="858278" y="817947"/>
                  <a:pt x="866285" y="801664"/>
                  <a:pt x="879231" y="791307"/>
                </a:cubicBezTo>
                <a:cubicBezTo>
                  <a:pt x="895734" y="778105"/>
                  <a:pt x="916079" y="770055"/>
                  <a:pt x="931984" y="756138"/>
                </a:cubicBezTo>
                <a:cubicBezTo>
                  <a:pt x="963176" y="728845"/>
                  <a:pt x="985422" y="691206"/>
                  <a:pt x="1019908" y="668215"/>
                </a:cubicBezTo>
                <a:cubicBezTo>
                  <a:pt x="1182261" y="559979"/>
                  <a:pt x="982559" y="698095"/>
                  <a:pt x="1107831" y="597877"/>
                </a:cubicBezTo>
                <a:cubicBezTo>
                  <a:pt x="1124334" y="584675"/>
                  <a:pt x="1144081" y="575909"/>
                  <a:pt x="1160584" y="562707"/>
                </a:cubicBezTo>
                <a:cubicBezTo>
                  <a:pt x="1229547" y="507536"/>
                  <a:pt x="1156899" y="540489"/>
                  <a:pt x="1248508" y="509954"/>
                </a:cubicBezTo>
                <a:cubicBezTo>
                  <a:pt x="1260231" y="498231"/>
                  <a:pt x="1270414" y="484731"/>
                  <a:pt x="1283677" y="474784"/>
                </a:cubicBezTo>
                <a:cubicBezTo>
                  <a:pt x="1317491" y="449423"/>
                  <a:pt x="1359296" y="434334"/>
                  <a:pt x="1389184" y="404446"/>
                </a:cubicBezTo>
                <a:cubicBezTo>
                  <a:pt x="1472630" y="321000"/>
                  <a:pt x="1428066" y="344592"/>
                  <a:pt x="1512277" y="316523"/>
                </a:cubicBezTo>
                <a:cubicBezTo>
                  <a:pt x="1529862" y="304800"/>
                  <a:pt x="1548528" y="294556"/>
                  <a:pt x="1565031" y="281354"/>
                </a:cubicBezTo>
                <a:cubicBezTo>
                  <a:pt x="1577977" y="270997"/>
                  <a:pt x="1586937" y="256131"/>
                  <a:pt x="1600200" y="246184"/>
                </a:cubicBezTo>
                <a:cubicBezTo>
                  <a:pt x="1634014" y="220823"/>
                  <a:pt x="1670539" y="199292"/>
                  <a:pt x="1705708" y="175846"/>
                </a:cubicBezTo>
                <a:cubicBezTo>
                  <a:pt x="1723292" y="164123"/>
                  <a:pt x="1743517" y="155621"/>
                  <a:pt x="1758461" y="140677"/>
                </a:cubicBezTo>
                <a:cubicBezTo>
                  <a:pt x="1787692" y="111446"/>
                  <a:pt x="1806456" y="88084"/>
                  <a:pt x="1846384" y="70338"/>
                </a:cubicBezTo>
                <a:cubicBezTo>
                  <a:pt x="1880261" y="55282"/>
                  <a:pt x="1916723" y="46892"/>
                  <a:pt x="1951892" y="35169"/>
                </a:cubicBezTo>
                <a:cubicBezTo>
                  <a:pt x="1969477" y="29307"/>
                  <a:pt x="1986296" y="20205"/>
                  <a:pt x="2004646" y="17584"/>
                </a:cubicBezTo>
                <a:lnTo>
                  <a:pt x="2127738" y="0"/>
                </a:lnTo>
                <a:cubicBezTo>
                  <a:pt x="2215661" y="5861"/>
                  <a:pt x="2303874" y="8359"/>
                  <a:pt x="2391508" y="17584"/>
                </a:cubicBezTo>
                <a:cubicBezTo>
                  <a:pt x="2430345" y="21672"/>
                  <a:pt x="2542407" y="62022"/>
                  <a:pt x="2567354" y="70338"/>
                </a:cubicBezTo>
                <a:cubicBezTo>
                  <a:pt x="2584939" y="76200"/>
                  <a:pt x="2604685" y="77641"/>
                  <a:pt x="2620108" y="87923"/>
                </a:cubicBezTo>
                <a:cubicBezTo>
                  <a:pt x="2655277" y="111369"/>
                  <a:pt x="2685516" y="144894"/>
                  <a:pt x="2725615" y="158261"/>
                </a:cubicBezTo>
                <a:cubicBezTo>
                  <a:pt x="2743200" y="164123"/>
                  <a:pt x="2762166" y="166844"/>
                  <a:pt x="2778369" y="175846"/>
                </a:cubicBezTo>
                <a:cubicBezTo>
                  <a:pt x="2959765" y="276621"/>
                  <a:pt x="2817262" y="223979"/>
                  <a:pt x="2936631" y="263769"/>
                </a:cubicBezTo>
                <a:cubicBezTo>
                  <a:pt x="3006678" y="368841"/>
                  <a:pt x="2930178" y="277481"/>
                  <a:pt x="3024554" y="334107"/>
                </a:cubicBezTo>
                <a:cubicBezTo>
                  <a:pt x="3038770" y="342637"/>
                  <a:pt x="3046460" y="359330"/>
                  <a:pt x="3059723" y="369277"/>
                </a:cubicBezTo>
                <a:cubicBezTo>
                  <a:pt x="3093537" y="394638"/>
                  <a:pt x="3165231" y="439615"/>
                  <a:pt x="3165231" y="439615"/>
                </a:cubicBezTo>
                <a:cubicBezTo>
                  <a:pt x="3266018" y="590797"/>
                  <a:pt x="3131817" y="412885"/>
                  <a:pt x="3253154" y="509954"/>
                </a:cubicBezTo>
                <a:cubicBezTo>
                  <a:pt x="3269657" y="523156"/>
                  <a:pt x="3272418" y="548790"/>
                  <a:pt x="3288323" y="562707"/>
                </a:cubicBezTo>
                <a:cubicBezTo>
                  <a:pt x="3320133" y="590541"/>
                  <a:pt x="3393831" y="633046"/>
                  <a:pt x="3393831" y="633046"/>
                </a:cubicBezTo>
                <a:cubicBezTo>
                  <a:pt x="3475892" y="756139"/>
                  <a:pt x="3429000" y="715108"/>
                  <a:pt x="3516923" y="773723"/>
                </a:cubicBezTo>
                <a:cubicBezTo>
                  <a:pt x="3549074" y="821950"/>
                  <a:pt x="3575958" y="877222"/>
                  <a:pt x="3622431" y="914400"/>
                </a:cubicBezTo>
                <a:cubicBezTo>
                  <a:pt x="3638934" y="927602"/>
                  <a:pt x="3657600" y="937846"/>
                  <a:pt x="3675184" y="949569"/>
                </a:cubicBezTo>
                <a:cubicBezTo>
                  <a:pt x="3722077" y="1090247"/>
                  <a:pt x="3651738" y="926123"/>
                  <a:pt x="3745523" y="1019907"/>
                </a:cubicBezTo>
                <a:cubicBezTo>
                  <a:pt x="3758630" y="1033014"/>
                  <a:pt x="3753571" y="1056767"/>
                  <a:pt x="3763108" y="1072661"/>
                </a:cubicBezTo>
                <a:cubicBezTo>
                  <a:pt x="3771638" y="1086877"/>
                  <a:pt x="3787920" y="1094885"/>
                  <a:pt x="3798277" y="1107831"/>
                </a:cubicBezTo>
                <a:cubicBezTo>
                  <a:pt x="3811479" y="1124334"/>
                  <a:pt x="3820244" y="1144081"/>
                  <a:pt x="3833446" y="1160584"/>
                </a:cubicBezTo>
                <a:cubicBezTo>
                  <a:pt x="3843803" y="1173530"/>
                  <a:pt x="3858258" y="1182808"/>
                  <a:pt x="3868615" y="1195754"/>
                </a:cubicBezTo>
                <a:cubicBezTo>
                  <a:pt x="3957341" y="1306662"/>
                  <a:pt x="3854040" y="1198763"/>
                  <a:pt x="3938954" y="1283677"/>
                </a:cubicBezTo>
                <a:cubicBezTo>
                  <a:pt x="3988766" y="1433120"/>
                  <a:pt x="3919294" y="1250910"/>
                  <a:pt x="3991708" y="1371600"/>
                </a:cubicBezTo>
                <a:cubicBezTo>
                  <a:pt x="4048334" y="1465976"/>
                  <a:pt x="3956974" y="1389476"/>
                  <a:pt x="4062046" y="1459523"/>
                </a:cubicBezTo>
                <a:cubicBezTo>
                  <a:pt x="4067908" y="1477108"/>
                  <a:pt x="4070629" y="1496074"/>
                  <a:pt x="4079631" y="1512277"/>
                </a:cubicBezTo>
                <a:cubicBezTo>
                  <a:pt x="4129339" y="1601752"/>
                  <a:pt x="4131780" y="1599595"/>
                  <a:pt x="4185138" y="1652954"/>
                </a:cubicBezTo>
                <a:cubicBezTo>
                  <a:pt x="4234954" y="1802397"/>
                  <a:pt x="4165477" y="1620185"/>
                  <a:pt x="4237892" y="1740877"/>
                </a:cubicBezTo>
                <a:cubicBezTo>
                  <a:pt x="4294516" y="1835251"/>
                  <a:pt x="4203163" y="1758756"/>
                  <a:pt x="4308231" y="1828800"/>
                </a:cubicBezTo>
                <a:cubicBezTo>
                  <a:pt x="4350041" y="1954233"/>
                  <a:pt x="4290757" y="1802590"/>
                  <a:pt x="4378569" y="1934307"/>
                </a:cubicBezTo>
                <a:cubicBezTo>
                  <a:pt x="4388851" y="1949730"/>
                  <a:pt x="4386617" y="1971167"/>
                  <a:pt x="4396154" y="1987061"/>
                </a:cubicBezTo>
                <a:cubicBezTo>
                  <a:pt x="4412860" y="2014904"/>
                  <a:pt x="4460114" y="2041425"/>
                  <a:pt x="4484077" y="2057400"/>
                </a:cubicBezTo>
                <a:cubicBezTo>
                  <a:pt x="4489938" y="2074985"/>
                  <a:pt x="4490540" y="2095325"/>
                  <a:pt x="4501661" y="2110154"/>
                </a:cubicBezTo>
                <a:cubicBezTo>
                  <a:pt x="4526529" y="2143312"/>
                  <a:pt x="4560276" y="2168769"/>
                  <a:pt x="4589584" y="2198077"/>
                </a:cubicBezTo>
                <a:cubicBezTo>
                  <a:pt x="4601307" y="2209800"/>
                  <a:pt x="4617340" y="2218417"/>
                  <a:pt x="4624754" y="2233246"/>
                </a:cubicBezTo>
                <a:lnTo>
                  <a:pt x="4642338" y="2268415"/>
                </a:ln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12"/>
          <p:cNvSpPr txBox="1"/>
          <p:nvPr/>
        </p:nvSpPr>
        <p:spPr>
          <a:xfrm>
            <a:off x="3411137" y="6308725"/>
            <a:ext cx="2841804" cy="523220"/>
          </a:xfrm>
          <a:prstGeom prst="rect">
            <a:avLst/>
          </a:prstGeom>
          <a:noFill/>
        </p:spPr>
        <p:txBody>
          <a:bodyPr wrap="none" rtlCol="0">
            <a:spAutoFit/>
          </a:bodyPr>
          <a:lstStyle/>
          <a:p>
            <a:r>
              <a:rPr lang="en-US" sz="2800" dirty="0" smtClean="0"/>
              <a:t>Model Complexity</a:t>
            </a:r>
            <a:endParaRPr lang="en-US" sz="2800" dirty="0"/>
          </a:p>
        </p:txBody>
      </p:sp>
      <p:sp>
        <p:nvSpPr>
          <p:cNvPr id="22" name="TextBox 13"/>
          <p:cNvSpPr txBox="1"/>
          <p:nvPr/>
        </p:nvSpPr>
        <p:spPr>
          <a:xfrm rot="16200000">
            <a:off x="347765" y="4114146"/>
            <a:ext cx="2557239" cy="523220"/>
          </a:xfrm>
          <a:prstGeom prst="rect">
            <a:avLst/>
          </a:prstGeom>
          <a:noFill/>
        </p:spPr>
        <p:txBody>
          <a:bodyPr wrap="none" rtlCol="0">
            <a:spAutoFit/>
          </a:bodyPr>
          <a:lstStyle/>
          <a:p>
            <a:r>
              <a:rPr lang="en-US" sz="2800" dirty="0" smtClean="0"/>
              <a:t>AUC (how good)</a:t>
            </a:r>
            <a:endParaRPr lang="en-US" sz="2800" dirty="0"/>
          </a:p>
        </p:txBody>
      </p:sp>
      <p:sp>
        <p:nvSpPr>
          <p:cNvPr id="23" name="TextBox 14"/>
          <p:cNvSpPr txBox="1"/>
          <p:nvPr/>
        </p:nvSpPr>
        <p:spPr>
          <a:xfrm>
            <a:off x="5669131" y="2879886"/>
            <a:ext cx="1879554" cy="523220"/>
          </a:xfrm>
          <a:prstGeom prst="rect">
            <a:avLst/>
          </a:prstGeom>
          <a:noFill/>
        </p:spPr>
        <p:txBody>
          <a:bodyPr wrap="none" rtlCol="0">
            <a:spAutoFit/>
          </a:bodyPr>
          <a:lstStyle/>
          <a:p>
            <a:r>
              <a:rPr lang="en-US" sz="2800" dirty="0" smtClean="0"/>
              <a:t>Training Set</a:t>
            </a:r>
            <a:endParaRPr lang="en-US" sz="2800" dirty="0"/>
          </a:p>
        </p:txBody>
      </p:sp>
      <p:sp>
        <p:nvSpPr>
          <p:cNvPr id="24" name="TextBox 15"/>
          <p:cNvSpPr txBox="1"/>
          <p:nvPr/>
        </p:nvSpPr>
        <p:spPr>
          <a:xfrm>
            <a:off x="4711356" y="4897659"/>
            <a:ext cx="1744965" cy="523220"/>
          </a:xfrm>
          <a:prstGeom prst="rect">
            <a:avLst/>
          </a:prstGeom>
          <a:noFill/>
        </p:spPr>
        <p:txBody>
          <a:bodyPr wrap="none" rtlCol="0">
            <a:spAutoFit/>
          </a:bodyPr>
          <a:lstStyle/>
          <a:p>
            <a:r>
              <a:rPr lang="en-US" sz="2800" dirty="0" smtClean="0"/>
              <a:t>Testing Set</a:t>
            </a:r>
            <a:endParaRPr lang="en-US" sz="2800" dirty="0"/>
          </a:p>
        </p:txBody>
      </p:sp>
      <p:sp>
        <p:nvSpPr>
          <p:cNvPr id="25" name="Rounded Rectangle 16"/>
          <p:cNvSpPr/>
          <p:nvPr/>
        </p:nvSpPr>
        <p:spPr>
          <a:xfrm>
            <a:off x="4211960" y="2193870"/>
            <a:ext cx="383628" cy="4114855"/>
          </a:xfrm>
          <a:prstGeom prst="roundRect">
            <a:avLst/>
          </a:prstGeom>
          <a:noFill/>
          <a:ln w="76200" cmpd="sng"/>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6" name="Freeform 19"/>
          <p:cNvSpPr/>
          <p:nvPr/>
        </p:nvSpPr>
        <p:spPr>
          <a:xfrm rot="11243709">
            <a:off x="3165026" y="2894236"/>
            <a:ext cx="895840" cy="405800"/>
          </a:xfrm>
          <a:custGeom>
            <a:avLst/>
            <a:gdLst>
              <a:gd name="connsiteX0" fmla="*/ 1417208 w 1417208"/>
              <a:gd name="connsiteY0" fmla="*/ 218642 h 405800"/>
              <a:gd name="connsiteX1" fmla="*/ 1283524 w 1417208"/>
              <a:gd name="connsiteY1" fmla="*/ 232010 h 405800"/>
              <a:gd name="connsiteX2" fmla="*/ 1230050 w 1417208"/>
              <a:gd name="connsiteY2" fmla="*/ 245379 h 405800"/>
              <a:gd name="connsiteX3" fmla="*/ 1163208 w 1417208"/>
              <a:gd name="connsiteY3" fmla="*/ 258747 h 405800"/>
              <a:gd name="connsiteX4" fmla="*/ 1123103 w 1417208"/>
              <a:gd name="connsiteY4" fmla="*/ 285484 h 405800"/>
              <a:gd name="connsiteX5" fmla="*/ 1056261 w 1417208"/>
              <a:gd name="connsiteY5" fmla="*/ 298852 h 405800"/>
              <a:gd name="connsiteX6" fmla="*/ 1016156 w 1417208"/>
              <a:gd name="connsiteY6" fmla="*/ 312221 h 405800"/>
              <a:gd name="connsiteX7" fmla="*/ 882471 w 1417208"/>
              <a:gd name="connsiteY7" fmla="*/ 325589 h 405800"/>
              <a:gd name="connsiteX8" fmla="*/ 775524 w 1417208"/>
              <a:gd name="connsiteY8" fmla="*/ 352326 h 405800"/>
              <a:gd name="connsiteX9" fmla="*/ 722050 w 1417208"/>
              <a:gd name="connsiteY9" fmla="*/ 365695 h 405800"/>
              <a:gd name="connsiteX10" fmla="*/ 615103 w 1417208"/>
              <a:gd name="connsiteY10" fmla="*/ 379063 h 405800"/>
              <a:gd name="connsiteX11" fmla="*/ 334366 w 1417208"/>
              <a:gd name="connsiteY11" fmla="*/ 352326 h 405800"/>
              <a:gd name="connsiteX12" fmla="*/ 280892 w 1417208"/>
              <a:gd name="connsiteY12" fmla="*/ 325589 h 405800"/>
              <a:gd name="connsiteX13" fmla="*/ 240787 w 1417208"/>
              <a:gd name="connsiteY13" fmla="*/ 285484 h 405800"/>
              <a:gd name="connsiteX14" fmla="*/ 133840 w 1417208"/>
              <a:gd name="connsiteY14" fmla="*/ 218642 h 405800"/>
              <a:gd name="connsiteX15" fmla="*/ 53629 w 1417208"/>
              <a:gd name="connsiteY15" fmla="*/ 191905 h 405800"/>
              <a:gd name="connsiteX16" fmla="*/ 40261 w 1417208"/>
              <a:gd name="connsiteY16" fmla="*/ 138431 h 405800"/>
              <a:gd name="connsiteX17" fmla="*/ 133840 w 1417208"/>
              <a:gd name="connsiteY17" fmla="*/ 58221 h 405800"/>
              <a:gd name="connsiteX18" fmla="*/ 187313 w 1417208"/>
              <a:gd name="connsiteY18" fmla="*/ 31484 h 405800"/>
              <a:gd name="connsiteX19" fmla="*/ 227419 w 1417208"/>
              <a:gd name="connsiteY19" fmla="*/ 4747 h 405800"/>
              <a:gd name="connsiteX20" fmla="*/ 187313 w 1417208"/>
              <a:gd name="connsiteY20" fmla="*/ 18116 h 405800"/>
              <a:gd name="connsiteX21" fmla="*/ 147208 w 1417208"/>
              <a:gd name="connsiteY21" fmla="*/ 44852 h 405800"/>
              <a:gd name="connsiteX22" fmla="*/ 107103 w 1417208"/>
              <a:gd name="connsiteY22" fmla="*/ 84958 h 405800"/>
              <a:gd name="connsiteX23" fmla="*/ 13524 w 1417208"/>
              <a:gd name="connsiteY23" fmla="*/ 138431 h 405800"/>
              <a:gd name="connsiteX24" fmla="*/ 156 w 1417208"/>
              <a:gd name="connsiteY24" fmla="*/ 178537 h 405800"/>
              <a:gd name="connsiteX25" fmla="*/ 53629 w 1417208"/>
              <a:gd name="connsiteY25" fmla="*/ 298852 h 405800"/>
              <a:gd name="connsiteX26" fmla="*/ 80366 w 1417208"/>
              <a:gd name="connsiteY26" fmla="*/ 352326 h 405800"/>
              <a:gd name="connsiteX27" fmla="*/ 120471 w 1417208"/>
              <a:gd name="connsiteY27" fmla="*/ 405800 h 4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17208" h="405800">
                <a:moveTo>
                  <a:pt x="1417208" y="218642"/>
                </a:moveTo>
                <a:cubicBezTo>
                  <a:pt x="1372647" y="223098"/>
                  <a:pt x="1327857" y="225677"/>
                  <a:pt x="1283524" y="232010"/>
                </a:cubicBezTo>
                <a:cubicBezTo>
                  <a:pt x="1265335" y="234608"/>
                  <a:pt x="1247986" y="241393"/>
                  <a:pt x="1230050" y="245379"/>
                </a:cubicBezTo>
                <a:cubicBezTo>
                  <a:pt x="1207869" y="250308"/>
                  <a:pt x="1185489" y="254291"/>
                  <a:pt x="1163208" y="258747"/>
                </a:cubicBezTo>
                <a:cubicBezTo>
                  <a:pt x="1149840" y="267659"/>
                  <a:pt x="1138147" y="279843"/>
                  <a:pt x="1123103" y="285484"/>
                </a:cubicBezTo>
                <a:cubicBezTo>
                  <a:pt x="1101828" y="293462"/>
                  <a:pt x="1078304" y="293341"/>
                  <a:pt x="1056261" y="298852"/>
                </a:cubicBezTo>
                <a:cubicBezTo>
                  <a:pt x="1042590" y="302270"/>
                  <a:pt x="1030084" y="310078"/>
                  <a:pt x="1016156" y="312221"/>
                </a:cubicBezTo>
                <a:cubicBezTo>
                  <a:pt x="971893" y="319031"/>
                  <a:pt x="927033" y="321133"/>
                  <a:pt x="882471" y="325589"/>
                </a:cubicBezTo>
                <a:lnTo>
                  <a:pt x="775524" y="352326"/>
                </a:lnTo>
                <a:cubicBezTo>
                  <a:pt x="757699" y="356782"/>
                  <a:pt x="740281" y="363416"/>
                  <a:pt x="722050" y="365695"/>
                </a:cubicBezTo>
                <a:lnTo>
                  <a:pt x="615103" y="379063"/>
                </a:lnTo>
                <a:cubicBezTo>
                  <a:pt x="577013" y="376822"/>
                  <a:pt x="411216" y="381145"/>
                  <a:pt x="334366" y="352326"/>
                </a:cubicBezTo>
                <a:cubicBezTo>
                  <a:pt x="315706" y="345329"/>
                  <a:pt x="297109" y="337172"/>
                  <a:pt x="280892" y="325589"/>
                </a:cubicBezTo>
                <a:cubicBezTo>
                  <a:pt x="265508" y="314600"/>
                  <a:pt x="255141" y="297788"/>
                  <a:pt x="240787" y="285484"/>
                </a:cubicBezTo>
                <a:cubicBezTo>
                  <a:pt x="205594" y="255319"/>
                  <a:pt x="176631" y="235759"/>
                  <a:pt x="133840" y="218642"/>
                </a:cubicBezTo>
                <a:cubicBezTo>
                  <a:pt x="107673" y="208175"/>
                  <a:pt x="53629" y="191905"/>
                  <a:pt x="53629" y="191905"/>
                </a:cubicBezTo>
                <a:cubicBezTo>
                  <a:pt x="49173" y="174080"/>
                  <a:pt x="35213" y="156097"/>
                  <a:pt x="40261" y="138431"/>
                </a:cubicBezTo>
                <a:cubicBezTo>
                  <a:pt x="45017" y="121787"/>
                  <a:pt x="125469" y="63453"/>
                  <a:pt x="133840" y="58221"/>
                </a:cubicBezTo>
                <a:cubicBezTo>
                  <a:pt x="150739" y="47659"/>
                  <a:pt x="170010" y="41371"/>
                  <a:pt x="187313" y="31484"/>
                </a:cubicBezTo>
                <a:cubicBezTo>
                  <a:pt x="201263" y="23512"/>
                  <a:pt x="227419" y="20814"/>
                  <a:pt x="227419" y="4747"/>
                </a:cubicBezTo>
                <a:cubicBezTo>
                  <a:pt x="227419" y="-9345"/>
                  <a:pt x="199917" y="11814"/>
                  <a:pt x="187313" y="18116"/>
                </a:cubicBezTo>
                <a:cubicBezTo>
                  <a:pt x="172943" y="25301"/>
                  <a:pt x="159551" y="34566"/>
                  <a:pt x="147208" y="44852"/>
                </a:cubicBezTo>
                <a:cubicBezTo>
                  <a:pt x="132684" y="56955"/>
                  <a:pt x="121627" y="72855"/>
                  <a:pt x="107103" y="84958"/>
                </a:cubicBezTo>
                <a:cubicBezTo>
                  <a:pt x="78758" y="108579"/>
                  <a:pt x="46215" y="122086"/>
                  <a:pt x="13524" y="138431"/>
                </a:cubicBezTo>
                <a:cubicBezTo>
                  <a:pt x="9068" y="151800"/>
                  <a:pt x="-1400" y="164531"/>
                  <a:pt x="156" y="178537"/>
                </a:cubicBezTo>
                <a:cubicBezTo>
                  <a:pt x="8205" y="250977"/>
                  <a:pt x="24809" y="248417"/>
                  <a:pt x="53629" y="298852"/>
                </a:cubicBezTo>
                <a:cubicBezTo>
                  <a:pt x="63516" y="316155"/>
                  <a:pt x="70479" y="335023"/>
                  <a:pt x="80366" y="352326"/>
                </a:cubicBezTo>
                <a:cubicBezTo>
                  <a:pt x="100520" y="387595"/>
                  <a:pt x="99696" y="385023"/>
                  <a:pt x="120471" y="405800"/>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27" name="TextBox 20"/>
          <p:cNvSpPr txBox="1"/>
          <p:nvPr/>
        </p:nvSpPr>
        <p:spPr>
          <a:xfrm>
            <a:off x="2466132" y="2709670"/>
            <a:ext cx="950425" cy="646331"/>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en-US" dirty="0" smtClean="0"/>
              <a:t>Want to </a:t>
            </a:r>
          </a:p>
          <a:p>
            <a:pPr algn="ctr"/>
            <a:r>
              <a:rPr lang="en-US" dirty="0"/>
              <a:t>b</a:t>
            </a:r>
            <a:r>
              <a:rPr lang="en-US" dirty="0" smtClean="0"/>
              <a:t>e here</a:t>
            </a:r>
            <a:endParaRPr lang="en-US" dirty="0"/>
          </a:p>
        </p:txBody>
      </p:sp>
      <p:sp>
        <p:nvSpPr>
          <p:cNvPr id="14" name="İçerik Yer Tutucusu 3"/>
          <p:cNvSpPr>
            <a:spLocks noGrp="1"/>
          </p:cNvSpPr>
          <p:nvPr>
            <p:ph idx="1"/>
          </p:nvPr>
        </p:nvSpPr>
        <p:spPr>
          <a:xfrm>
            <a:off x="457200" y="1600200"/>
            <a:ext cx="8229600" cy="4525963"/>
          </a:xfrm>
        </p:spPr>
        <p:txBody>
          <a:bodyPr/>
          <a:lstStyle/>
          <a:p>
            <a:r>
              <a:rPr lang="en-US" smtClean="0"/>
              <a:t>After training</a:t>
            </a:r>
            <a:endParaRPr lang="en-US"/>
          </a:p>
        </p:txBody>
      </p:sp>
    </p:spTree>
    <p:extLst>
      <p:ext uri="{BB962C8B-B14F-4D97-AF65-F5344CB8AC3E}">
        <p14:creationId xmlns:p14="http://schemas.microsoft.com/office/powerpoint/2010/main" val="2520121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a:bodyPr>
          <a:lstStyle/>
          <a:p>
            <a:pPr eaLnBrk="1" hangingPunct="1"/>
            <a:r>
              <a:rPr lang="tr-TR" dirty="0" err="1" smtClean="0"/>
              <a:t>Filters</a:t>
            </a:r>
            <a:endParaRPr lang="en-US" dirty="0" smtClean="0"/>
          </a:p>
        </p:txBody>
      </p:sp>
      <p:sp>
        <p:nvSpPr>
          <p:cNvPr id="13316" name="Rectangle 3"/>
          <p:cNvSpPr>
            <a:spLocks noGrp="1" noChangeArrowheads="1"/>
          </p:cNvSpPr>
          <p:nvPr>
            <p:ph type="body" idx="1"/>
          </p:nvPr>
        </p:nvSpPr>
        <p:spPr/>
        <p:txBody>
          <a:bodyPr>
            <a:normAutofit/>
          </a:bodyPr>
          <a:lstStyle/>
          <a:p>
            <a:pPr algn="just"/>
            <a:r>
              <a:rPr lang="tr-TR" sz="2800" dirty="0" err="1" smtClean="0"/>
              <a:t>Evaluate</a:t>
            </a:r>
            <a:r>
              <a:rPr lang="tr-TR" sz="2800" dirty="0" smtClean="0"/>
              <a:t> </a:t>
            </a:r>
            <a:r>
              <a:rPr lang="tr-TR" sz="2800" dirty="0" err="1" smtClean="0"/>
              <a:t>each</a:t>
            </a:r>
            <a:r>
              <a:rPr lang="tr-TR" sz="2800" dirty="0" smtClean="0"/>
              <a:t> </a:t>
            </a:r>
            <a:r>
              <a:rPr lang="tr-TR" sz="2800" dirty="0" err="1" smtClean="0"/>
              <a:t>feature</a:t>
            </a:r>
            <a:r>
              <a:rPr lang="tr-TR" sz="2800" dirty="0" smtClean="0"/>
              <a:t> in </a:t>
            </a:r>
            <a:r>
              <a:rPr lang="tr-TR" sz="2800" dirty="0" err="1" smtClean="0"/>
              <a:t>the</a:t>
            </a:r>
            <a:r>
              <a:rPr lang="tr-TR" sz="2800" dirty="0" smtClean="0"/>
              <a:t> </a:t>
            </a:r>
            <a:r>
              <a:rPr lang="tr-TR" sz="2800" dirty="0" err="1" smtClean="0"/>
              <a:t>training</a:t>
            </a:r>
            <a:r>
              <a:rPr lang="tr-TR" sz="2800" dirty="0"/>
              <a:t> set </a:t>
            </a:r>
            <a:r>
              <a:rPr lang="tr-TR" sz="2800" dirty="0" err="1" smtClean="0"/>
              <a:t>one</a:t>
            </a:r>
            <a:r>
              <a:rPr lang="tr-TR" sz="2800" dirty="0" smtClean="0"/>
              <a:t> </a:t>
            </a:r>
            <a:r>
              <a:rPr lang="tr-TR" sz="2800" dirty="0" err="1"/>
              <a:t>by</a:t>
            </a:r>
            <a:r>
              <a:rPr lang="tr-TR" sz="2800" dirty="0"/>
              <a:t> </a:t>
            </a:r>
            <a:r>
              <a:rPr lang="tr-TR" sz="2800" dirty="0" err="1"/>
              <a:t>one</a:t>
            </a:r>
            <a:endParaRPr lang="tr-TR" sz="2800" dirty="0" smtClean="0"/>
          </a:p>
          <a:p>
            <a:pPr algn="just" eaLnBrk="1" hangingPunct="1"/>
            <a:r>
              <a:rPr lang="tr-TR" sz="2800" dirty="0" err="1" smtClean="0"/>
              <a:t>Try</a:t>
            </a:r>
            <a:r>
              <a:rPr lang="tr-TR" sz="2800" dirty="0" smtClean="0"/>
              <a:t> </a:t>
            </a:r>
            <a:r>
              <a:rPr lang="tr-TR" sz="2800" dirty="0" err="1" smtClean="0"/>
              <a:t>to</a:t>
            </a:r>
            <a:r>
              <a:rPr lang="tr-TR" sz="2800" dirty="0" smtClean="0"/>
              <a:t> </a:t>
            </a:r>
            <a:r>
              <a:rPr lang="tr-TR" sz="2800" dirty="0" err="1" smtClean="0"/>
              <a:t>find</a:t>
            </a:r>
            <a:r>
              <a:rPr lang="tr-TR" sz="2800" dirty="0" smtClean="0"/>
              <a:t> an </a:t>
            </a:r>
            <a:r>
              <a:rPr lang="tr-TR" sz="2800" dirty="0" err="1" smtClean="0"/>
              <a:t>answer</a:t>
            </a:r>
            <a:r>
              <a:rPr lang="tr-TR" sz="2800" dirty="0" smtClean="0"/>
              <a:t> </a:t>
            </a:r>
            <a:r>
              <a:rPr lang="tr-TR" sz="2800" dirty="0" err="1" smtClean="0"/>
              <a:t>to</a:t>
            </a:r>
            <a:r>
              <a:rPr lang="tr-TR" sz="2800" dirty="0" smtClean="0"/>
              <a:t> </a:t>
            </a:r>
            <a:r>
              <a:rPr lang="tr-TR" sz="2800" dirty="0" err="1" smtClean="0"/>
              <a:t>the</a:t>
            </a:r>
            <a:r>
              <a:rPr lang="tr-TR" sz="2800" dirty="0" smtClean="0"/>
              <a:t> </a:t>
            </a:r>
            <a:r>
              <a:rPr lang="tr-TR" sz="2800" dirty="0" err="1" smtClean="0"/>
              <a:t>following</a:t>
            </a:r>
            <a:r>
              <a:rPr lang="tr-TR" sz="2800" dirty="0" smtClean="0"/>
              <a:t> </a:t>
            </a:r>
            <a:r>
              <a:rPr lang="tr-TR" sz="2800" dirty="0" err="1" smtClean="0"/>
              <a:t>question</a:t>
            </a:r>
            <a:endParaRPr lang="tr-TR" sz="2800" dirty="0" smtClean="0"/>
          </a:p>
          <a:p>
            <a:pPr lvl="1" algn="just"/>
            <a:r>
              <a:rPr lang="tr-TR" sz="2400" dirty="0" err="1" smtClean="0"/>
              <a:t>What</a:t>
            </a:r>
            <a:r>
              <a:rPr lang="tr-TR" sz="2400" dirty="0" smtClean="0"/>
              <a:t> </a:t>
            </a:r>
            <a:r>
              <a:rPr lang="tr-TR" sz="2400" dirty="0" err="1" smtClean="0"/>
              <a:t>if</a:t>
            </a:r>
            <a:r>
              <a:rPr lang="tr-TR" sz="2400" dirty="0" smtClean="0"/>
              <a:t> </a:t>
            </a:r>
            <a:r>
              <a:rPr lang="tr-TR" sz="2400" dirty="0" err="1" smtClean="0"/>
              <a:t>only</a:t>
            </a:r>
            <a:r>
              <a:rPr lang="tr-TR" sz="2400" dirty="0" smtClean="0"/>
              <a:t> </a:t>
            </a:r>
            <a:r>
              <a:rPr lang="tr-TR" sz="2400" dirty="0" err="1" smtClean="0"/>
              <a:t>this</a:t>
            </a:r>
            <a:r>
              <a:rPr lang="tr-TR" sz="2400" dirty="0" smtClean="0"/>
              <a:t> </a:t>
            </a:r>
            <a:r>
              <a:rPr lang="tr-TR" sz="2400" dirty="0" err="1" smtClean="0"/>
              <a:t>feature</a:t>
            </a:r>
            <a:r>
              <a:rPr lang="tr-TR" sz="2400" dirty="0"/>
              <a:t> </a:t>
            </a:r>
            <a:r>
              <a:rPr lang="tr-TR" sz="2400" dirty="0" smtClean="0"/>
              <a:t>is </a:t>
            </a:r>
            <a:r>
              <a:rPr lang="tr-TR" sz="2400" dirty="0" err="1" smtClean="0"/>
              <a:t>available</a:t>
            </a:r>
            <a:r>
              <a:rPr lang="tr-TR" sz="2400" dirty="0" smtClean="0"/>
              <a:t> </a:t>
            </a:r>
            <a:r>
              <a:rPr lang="tr-TR" sz="2400" dirty="0" err="1" smtClean="0"/>
              <a:t>to</a:t>
            </a:r>
            <a:r>
              <a:rPr lang="tr-TR" sz="2400" dirty="0" smtClean="0"/>
              <a:t> </a:t>
            </a:r>
            <a:r>
              <a:rPr lang="tr-TR" sz="2400" dirty="0" err="1" smtClean="0"/>
              <a:t>evaluate</a:t>
            </a:r>
            <a:r>
              <a:rPr lang="tr-TR" sz="2400" dirty="0" smtClean="0"/>
              <a:t> </a:t>
            </a:r>
            <a:r>
              <a:rPr lang="tr-TR" sz="2400" dirty="0" err="1" smtClean="0"/>
              <a:t>the</a:t>
            </a:r>
            <a:r>
              <a:rPr lang="tr-TR" sz="2400" dirty="0" smtClean="0"/>
              <a:t> </a:t>
            </a:r>
            <a:r>
              <a:rPr lang="tr-TR" sz="2400" dirty="0" err="1" smtClean="0"/>
              <a:t>samples</a:t>
            </a:r>
            <a:r>
              <a:rPr lang="tr-TR" sz="2400" dirty="0" smtClean="0"/>
              <a:t>? </a:t>
            </a:r>
          </a:p>
          <a:p>
            <a:pPr algn="just" eaLnBrk="1" hangingPunct="1"/>
            <a:r>
              <a:rPr lang="tr-TR" sz="2800" dirty="0" err="1" smtClean="0"/>
              <a:t>Change</a:t>
            </a:r>
            <a:r>
              <a:rPr lang="tr-TR" sz="2800" dirty="0" smtClean="0"/>
              <a:t> of </a:t>
            </a:r>
            <a:r>
              <a:rPr lang="tr-TR" sz="2800" dirty="0" err="1" smtClean="0"/>
              <a:t>labels</a:t>
            </a:r>
            <a:r>
              <a:rPr lang="tr-TR" sz="2800" dirty="0" smtClean="0"/>
              <a:t> </a:t>
            </a:r>
            <a:r>
              <a:rPr lang="tr-TR" sz="2800" dirty="0" err="1" smtClean="0"/>
              <a:t>or</a:t>
            </a:r>
            <a:r>
              <a:rPr lang="tr-TR" sz="2800" dirty="0" smtClean="0"/>
              <a:t> </a:t>
            </a:r>
            <a:r>
              <a:rPr lang="tr-TR" sz="2800" dirty="0" err="1" smtClean="0"/>
              <a:t>values</a:t>
            </a:r>
            <a:r>
              <a:rPr lang="tr-TR" sz="2800" dirty="0" smtClean="0"/>
              <a:t> </a:t>
            </a:r>
            <a:r>
              <a:rPr lang="tr-TR" sz="2800" dirty="0" err="1" smtClean="0"/>
              <a:t>together</a:t>
            </a:r>
            <a:r>
              <a:rPr lang="tr-TR" sz="2800" dirty="0" smtClean="0"/>
              <a:t> </a:t>
            </a:r>
            <a:r>
              <a:rPr lang="tr-TR" sz="2800" dirty="0" err="1" smtClean="0"/>
              <a:t>with</a:t>
            </a:r>
            <a:r>
              <a:rPr lang="tr-TR" sz="2800" dirty="0" smtClean="0"/>
              <a:t> </a:t>
            </a:r>
            <a:r>
              <a:rPr lang="tr-TR" sz="2800" dirty="0" err="1" smtClean="0"/>
              <a:t>the</a:t>
            </a:r>
            <a:r>
              <a:rPr lang="tr-TR" sz="2800" dirty="0" smtClean="0"/>
              <a:t> </a:t>
            </a:r>
            <a:r>
              <a:rPr lang="tr-TR" sz="2800" dirty="0" err="1" smtClean="0"/>
              <a:t>change</a:t>
            </a:r>
            <a:r>
              <a:rPr lang="tr-TR" sz="2800" dirty="0" smtClean="0"/>
              <a:t> in </a:t>
            </a:r>
            <a:r>
              <a:rPr lang="tr-TR" sz="2800" dirty="0" err="1" smtClean="0"/>
              <a:t>the</a:t>
            </a:r>
            <a:r>
              <a:rPr lang="tr-TR" sz="2800" dirty="0" smtClean="0"/>
              <a:t> </a:t>
            </a:r>
            <a:r>
              <a:rPr lang="tr-TR" sz="2800" dirty="0" err="1" smtClean="0"/>
              <a:t>selected</a:t>
            </a:r>
            <a:r>
              <a:rPr lang="tr-TR" sz="2800" dirty="0" smtClean="0"/>
              <a:t> </a:t>
            </a:r>
            <a:r>
              <a:rPr lang="tr-TR" sz="2800" dirty="0" err="1" smtClean="0"/>
              <a:t>feature</a:t>
            </a:r>
            <a:r>
              <a:rPr lang="tr-TR" sz="2800" dirty="0" smtClean="0"/>
              <a:t> is </a:t>
            </a:r>
            <a:r>
              <a:rPr lang="tr-TR" sz="2800" dirty="0" err="1" smtClean="0"/>
              <a:t>analysed</a:t>
            </a:r>
            <a:r>
              <a:rPr lang="tr-TR" sz="2800" dirty="0" smtClean="0"/>
              <a:t>.</a:t>
            </a:r>
          </a:p>
          <a:p>
            <a:pPr lvl="1" algn="just"/>
            <a:r>
              <a:rPr lang="tr-TR" sz="2400" dirty="0" err="1" smtClean="0"/>
              <a:t>The</a:t>
            </a:r>
            <a:r>
              <a:rPr lang="tr-TR" sz="2400" dirty="0" smtClean="0"/>
              <a:t> </a:t>
            </a:r>
            <a:r>
              <a:rPr lang="tr-TR" sz="2400" dirty="0" err="1" smtClean="0"/>
              <a:t>greater</a:t>
            </a:r>
            <a:r>
              <a:rPr lang="tr-TR" sz="2400" dirty="0" smtClean="0"/>
              <a:t> is </a:t>
            </a:r>
            <a:r>
              <a:rPr lang="tr-TR" sz="2400" dirty="0" err="1" smtClean="0"/>
              <a:t>the</a:t>
            </a:r>
            <a:r>
              <a:rPr lang="tr-TR" sz="2400" dirty="0" smtClean="0"/>
              <a:t> </a:t>
            </a:r>
            <a:r>
              <a:rPr lang="tr-TR" sz="2400" dirty="0" err="1" smtClean="0"/>
              <a:t>change</a:t>
            </a:r>
            <a:r>
              <a:rPr lang="tr-TR" sz="2400" dirty="0" smtClean="0"/>
              <a:t> in </a:t>
            </a:r>
            <a:r>
              <a:rPr lang="tr-TR" sz="2400" dirty="0" err="1" smtClean="0"/>
              <a:t>classes</a:t>
            </a:r>
            <a:r>
              <a:rPr lang="tr-TR" sz="2400" dirty="0" smtClean="0"/>
              <a:t> </a:t>
            </a:r>
            <a:r>
              <a:rPr lang="tr-TR" sz="2400" dirty="0" err="1" smtClean="0"/>
              <a:t>or</a:t>
            </a:r>
            <a:r>
              <a:rPr lang="tr-TR" sz="2400" dirty="0" smtClean="0"/>
              <a:t> </a:t>
            </a:r>
            <a:r>
              <a:rPr lang="tr-TR" sz="2400" dirty="0" err="1" smtClean="0"/>
              <a:t>values</a:t>
            </a:r>
            <a:r>
              <a:rPr lang="tr-TR" sz="2400" dirty="0" smtClean="0"/>
              <a:t> </a:t>
            </a:r>
            <a:r>
              <a:rPr lang="tr-TR" sz="2400" dirty="0" err="1" smtClean="0"/>
              <a:t>with</a:t>
            </a:r>
            <a:r>
              <a:rPr lang="tr-TR" sz="2400" dirty="0" smtClean="0"/>
              <a:t> </a:t>
            </a:r>
            <a:r>
              <a:rPr lang="tr-TR" sz="2400" dirty="0" err="1" smtClean="0"/>
              <a:t>the</a:t>
            </a:r>
            <a:r>
              <a:rPr lang="tr-TR" sz="2400" dirty="0" smtClean="0"/>
              <a:t> </a:t>
            </a:r>
            <a:r>
              <a:rPr lang="tr-TR" sz="2400" dirty="0" err="1" smtClean="0"/>
              <a:t>change</a:t>
            </a:r>
            <a:r>
              <a:rPr lang="tr-TR" sz="2400" dirty="0" smtClean="0"/>
              <a:t> in a </a:t>
            </a:r>
            <a:r>
              <a:rPr lang="tr-TR" sz="2400" dirty="0" err="1" smtClean="0"/>
              <a:t>feature</a:t>
            </a:r>
            <a:r>
              <a:rPr lang="tr-TR" sz="2400" dirty="0" smtClean="0"/>
              <a:t>, </a:t>
            </a:r>
            <a:r>
              <a:rPr lang="tr-TR" sz="2400" dirty="0" err="1" smtClean="0"/>
              <a:t>the</a:t>
            </a:r>
            <a:r>
              <a:rPr lang="tr-TR" sz="2400" dirty="0" smtClean="0"/>
              <a:t> </a:t>
            </a:r>
            <a:r>
              <a:rPr lang="tr-TR" sz="2400" dirty="0" err="1" smtClean="0"/>
              <a:t>more</a:t>
            </a:r>
            <a:r>
              <a:rPr lang="tr-TR" sz="2400" dirty="0" smtClean="0"/>
              <a:t> is </a:t>
            </a:r>
            <a:r>
              <a:rPr lang="tr-TR" sz="2400" dirty="0" err="1" smtClean="0"/>
              <a:t>the</a:t>
            </a:r>
            <a:r>
              <a:rPr lang="tr-TR" sz="2400" dirty="0" smtClean="0"/>
              <a:t> </a:t>
            </a:r>
            <a:r>
              <a:rPr lang="tr-TR" sz="2400" dirty="0" err="1"/>
              <a:t>effect</a:t>
            </a:r>
            <a:r>
              <a:rPr lang="tr-TR" sz="2400" dirty="0"/>
              <a:t> </a:t>
            </a:r>
            <a:r>
              <a:rPr lang="tr-TR" sz="2400" dirty="0" smtClean="0"/>
              <a:t>of </a:t>
            </a:r>
            <a:r>
              <a:rPr lang="tr-TR" sz="2400" dirty="0" err="1" smtClean="0"/>
              <a:t>that</a:t>
            </a:r>
            <a:r>
              <a:rPr lang="tr-TR" sz="2400" dirty="0" smtClean="0"/>
              <a:t> </a:t>
            </a:r>
            <a:r>
              <a:rPr lang="tr-TR" sz="2400" dirty="0" err="1" smtClean="0"/>
              <a:t>feature</a:t>
            </a:r>
            <a:r>
              <a:rPr lang="tr-TR" sz="2400" dirty="0" smtClean="0"/>
              <a:t> on </a:t>
            </a:r>
            <a:r>
              <a:rPr lang="tr-TR" sz="2400" dirty="0" err="1" smtClean="0"/>
              <a:t>the</a:t>
            </a:r>
            <a:r>
              <a:rPr lang="tr-TR" sz="2400" dirty="0" smtClean="0"/>
              <a:t> </a:t>
            </a:r>
            <a:r>
              <a:rPr lang="tr-TR" sz="2400" dirty="0" err="1" smtClean="0"/>
              <a:t>result</a:t>
            </a:r>
            <a:r>
              <a:rPr lang="tr-TR" sz="2400" dirty="0" smtClean="0"/>
              <a:t>.</a:t>
            </a:r>
          </a:p>
        </p:txBody>
      </p:sp>
    </p:spTree>
    <p:extLst>
      <p:ext uri="{BB962C8B-B14F-4D97-AF65-F5344CB8AC3E}">
        <p14:creationId xmlns:p14="http://schemas.microsoft.com/office/powerpoint/2010/main" val="11040179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tr-TR" dirty="0" err="1" smtClean="0"/>
              <a:t>Entropy</a:t>
            </a:r>
            <a:endParaRPr lang="en-US" dirty="0"/>
          </a:p>
        </p:txBody>
      </p:sp>
      <p:sp>
        <p:nvSpPr>
          <p:cNvPr id="23555" name="Rectangle 3"/>
          <p:cNvSpPr>
            <a:spLocks noGrp="1" noChangeArrowheads="1"/>
          </p:cNvSpPr>
          <p:nvPr>
            <p:ph type="body" idx="1"/>
          </p:nvPr>
        </p:nvSpPr>
        <p:spPr>
          <a:xfrm>
            <a:off x="457199" y="1988840"/>
            <a:ext cx="8539857" cy="2808312"/>
          </a:xfrm>
        </p:spPr>
        <p:txBody>
          <a:bodyPr>
            <a:normAutofit/>
          </a:bodyPr>
          <a:lstStyle/>
          <a:p>
            <a:pPr>
              <a:spcAft>
                <a:spcPts val="600"/>
              </a:spcAft>
            </a:pPr>
            <a:r>
              <a:rPr lang="en-US" sz="2400" smtClean="0"/>
              <a:t>Entropy</a:t>
            </a:r>
            <a:r>
              <a:rPr lang="tr-TR" sz="2400" smtClean="0"/>
              <a:t> </a:t>
            </a:r>
            <a:r>
              <a:rPr lang="tr-TR" sz="2400" dirty="0" smtClean="0"/>
              <a:t>(</a:t>
            </a:r>
            <a:r>
              <a:rPr lang="en-US" sz="2400" dirty="0"/>
              <a:t>Information </a:t>
            </a:r>
            <a:r>
              <a:rPr lang="en-US" sz="2400" dirty="0" smtClean="0"/>
              <a:t>Content</a:t>
            </a:r>
            <a:r>
              <a:rPr lang="tr-TR" sz="2400" dirty="0" smtClean="0"/>
              <a:t>) of a </a:t>
            </a:r>
            <a:r>
              <a:rPr lang="tr-TR" sz="2400" dirty="0" err="1" smtClean="0"/>
              <a:t>subset</a:t>
            </a:r>
            <a:r>
              <a:rPr lang="tr-TR" sz="2400" dirty="0" smtClean="0"/>
              <a:t> </a:t>
            </a:r>
            <a:r>
              <a:rPr lang="tr-TR" sz="2400" dirty="0" err="1" smtClean="0"/>
              <a:t>for</a:t>
            </a:r>
            <a:r>
              <a:rPr lang="tr-TR" sz="2400" dirty="0" smtClean="0"/>
              <a:t> c </a:t>
            </a:r>
            <a:r>
              <a:rPr lang="tr-TR" sz="2400" dirty="0" err="1" smtClean="0"/>
              <a:t>classes</a:t>
            </a:r>
            <a:endParaRPr lang="en-US" sz="2400" dirty="0"/>
          </a:p>
          <a:p>
            <a:pPr algn="ctr">
              <a:spcAft>
                <a:spcPts val="600"/>
              </a:spcAft>
              <a:buFontTx/>
              <a:buNone/>
            </a:pPr>
            <a:endParaRPr lang="tr-TR" sz="2400" dirty="0" smtClean="0"/>
          </a:p>
          <a:p>
            <a:pPr algn="ctr">
              <a:spcAft>
                <a:spcPts val="600"/>
              </a:spcAft>
              <a:buFontTx/>
              <a:buNone/>
            </a:pPr>
            <a:endParaRPr lang="tr-TR" sz="2400" dirty="0" smtClean="0"/>
          </a:p>
          <a:p>
            <a:pPr algn="ctr">
              <a:spcAft>
                <a:spcPts val="600"/>
              </a:spcAft>
              <a:buFontTx/>
              <a:buNone/>
            </a:pPr>
            <a:endParaRPr lang="en-US" sz="2400" dirty="0"/>
          </a:p>
          <a:p>
            <a:pPr algn="ctr">
              <a:buFontTx/>
              <a:buNone/>
            </a:pPr>
            <a:endParaRPr lang="en-US" sz="2400" dirty="0"/>
          </a:p>
        </p:txBody>
      </p:sp>
      <p:graphicFrame>
        <p:nvGraphicFramePr>
          <p:cNvPr id="2" name="Nesne 1"/>
          <p:cNvGraphicFramePr>
            <a:graphicFrameLocks noChangeAspect="1"/>
          </p:cNvGraphicFramePr>
          <p:nvPr>
            <p:extLst/>
          </p:nvPr>
        </p:nvGraphicFramePr>
        <p:xfrm>
          <a:off x="1619672" y="2780928"/>
          <a:ext cx="5746750" cy="1017587"/>
        </p:xfrm>
        <a:graphic>
          <a:graphicData uri="http://schemas.openxmlformats.org/presentationml/2006/ole">
            <mc:AlternateContent xmlns:mc="http://schemas.openxmlformats.org/markup-compatibility/2006">
              <mc:Choice xmlns:v="urn:schemas-microsoft-com:vml" Requires="v">
                <p:oleObj spid="_x0000_s19500" name="Denklem" r:id="rId3" imgW="2425680" imgH="431640" progId="Equation.3">
                  <p:embed/>
                </p:oleObj>
              </mc:Choice>
              <mc:Fallback>
                <p:oleObj name="Denklem" r:id="rId3" imgW="2425680" imgH="431640" progId="Equation.3">
                  <p:embed/>
                  <p:pic>
                    <p:nvPicPr>
                      <p:cNvPr id="2" name="Nesne 1"/>
                      <p:cNvPicPr>
                        <a:picLocks noChangeAspect="1" noChangeArrowheads="1"/>
                      </p:cNvPicPr>
                      <p:nvPr/>
                    </p:nvPicPr>
                    <p:blipFill>
                      <a:blip r:embed="rId4"/>
                      <a:srcRect/>
                      <a:stretch>
                        <a:fillRect/>
                      </a:stretch>
                    </p:blipFill>
                    <p:spPr bwMode="auto">
                      <a:xfrm>
                        <a:off x="1619672" y="2780928"/>
                        <a:ext cx="574675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88" name="Picture 48"/>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128747" y="3861048"/>
            <a:ext cx="286702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4842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Information </a:t>
            </a:r>
            <a:r>
              <a:rPr lang="tr-TR" dirty="0" smtClean="0"/>
              <a:t>G</a:t>
            </a:r>
            <a:r>
              <a:rPr lang="en-US" dirty="0" err="1" smtClean="0"/>
              <a:t>ain</a:t>
            </a:r>
            <a:endParaRPr lang="en-US" dirty="0"/>
          </a:p>
        </p:txBody>
      </p:sp>
      <p:sp>
        <p:nvSpPr>
          <p:cNvPr id="24579" name="Rectangle 3"/>
          <p:cNvSpPr>
            <a:spLocks noGrp="1" noChangeArrowheads="1"/>
          </p:cNvSpPr>
          <p:nvPr>
            <p:ph type="body" idx="1"/>
          </p:nvPr>
        </p:nvSpPr>
        <p:spPr/>
        <p:txBody>
          <a:bodyPr>
            <a:normAutofit/>
          </a:bodyPr>
          <a:lstStyle/>
          <a:p>
            <a:r>
              <a:rPr lang="tr-TR" sz="2400" dirty="0" smtClean="0"/>
              <a:t>C</a:t>
            </a:r>
            <a:r>
              <a:rPr lang="en-US" sz="2400" dirty="0" smtClean="0"/>
              <a:t>ho</a:t>
            </a:r>
            <a:r>
              <a:rPr lang="tr-TR" sz="2400" dirty="0" smtClean="0"/>
              <a:t>o</a:t>
            </a:r>
            <a:r>
              <a:rPr lang="en-US" sz="2400" dirty="0" smtClean="0"/>
              <a:t>se</a:t>
            </a:r>
            <a:r>
              <a:rPr lang="tr-TR" sz="2400" dirty="0" smtClean="0"/>
              <a:t> a </a:t>
            </a:r>
            <a:r>
              <a:rPr lang="tr-TR" sz="2400" dirty="0" err="1" smtClean="0"/>
              <a:t>feature</a:t>
            </a:r>
            <a:r>
              <a:rPr lang="tr-TR" sz="2400" dirty="0" smtClean="0"/>
              <a:t> (</a:t>
            </a:r>
            <a:r>
              <a:rPr lang="tr-TR" sz="2400" dirty="0" err="1" smtClean="0"/>
              <a:t>attribute</a:t>
            </a:r>
            <a:r>
              <a:rPr lang="tr-TR" sz="2400" dirty="0" smtClean="0"/>
              <a:t>)</a:t>
            </a:r>
            <a:r>
              <a:rPr lang="en-US" sz="2400" dirty="0" smtClean="0"/>
              <a:t> </a:t>
            </a:r>
            <a:r>
              <a:rPr lang="en-US" sz="2400" i="1" dirty="0" smtClean="0"/>
              <a:t>A</a:t>
            </a:r>
            <a:r>
              <a:rPr lang="en-US" sz="2400" dirty="0" smtClean="0"/>
              <a:t> </a:t>
            </a:r>
            <a:r>
              <a:rPr lang="tr-TR" sz="2400" dirty="0" err="1" smtClean="0"/>
              <a:t>that</a:t>
            </a:r>
            <a:endParaRPr lang="tr-TR" sz="2400" dirty="0" smtClean="0"/>
          </a:p>
          <a:p>
            <a:pPr lvl="1"/>
            <a:r>
              <a:rPr lang="en-US" sz="2000" dirty="0"/>
              <a:t>has </a:t>
            </a:r>
            <a:r>
              <a:rPr lang="en-US" sz="2000" i="1" dirty="0">
                <a:latin typeface="Monotype Corsiva" pitchFamily="66" charset="0"/>
              </a:rPr>
              <a:t>v</a:t>
            </a:r>
            <a:r>
              <a:rPr lang="en-US" sz="2000" dirty="0"/>
              <a:t> distinct values </a:t>
            </a:r>
            <a:endParaRPr lang="tr-TR" sz="2000" dirty="0" smtClean="0"/>
          </a:p>
          <a:p>
            <a:pPr lvl="1"/>
            <a:r>
              <a:rPr lang="en-US" sz="2000" dirty="0" smtClean="0"/>
              <a:t>divides </a:t>
            </a:r>
            <a:r>
              <a:rPr lang="en-US" sz="2000" dirty="0"/>
              <a:t>the training set </a:t>
            </a:r>
            <a:r>
              <a:rPr lang="en-US" sz="2000" i="1" dirty="0"/>
              <a:t>E</a:t>
            </a:r>
            <a:r>
              <a:rPr lang="en-US" sz="2000" dirty="0"/>
              <a:t> into subsets </a:t>
            </a:r>
            <a:r>
              <a:rPr lang="en-US" sz="2000" i="1" dirty="0"/>
              <a:t>E</a:t>
            </a:r>
            <a:r>
              <a:rPr lang="en-US" sz="2000" i="1" baseline="-25000" dirty="0"/>
              <a:t>1</a:t>
            </a:r>
            <a:r>
              <a:rPr lang="en-US" sz="2000" dirty="0"/>
              <a:t>, … , </a:t>
            </a:r>
            <a:r>
              <a:rPr lang="en-US" sz="2000" i="1" dirty="0" err="1"/>
              <a:t>E</a:t>
            </a:r>
            <a:r>
              <a:rPr lang="en-US" sz="2000" i="1" baseline="-25000" dirty="0" err="1">
                <a:latin typeface="Monotype Corsiva" pitchFamily="66" charset="0"/>
              </a:rPr>
              <a:t>v</a:t>
            </a:r>
            <a:r>
              <a:rPr lang="en-US" sz="2000" dirty="0"/>
              <a:t> according to </a:t>
            </a:r>
            <a:r>
              <a:rPr lang="tr-TR" sz="2000" dirty="0" err="1" smtClean="0"/>
              <a:t>its</a:t>
            </a:r>
            <a:r>
              <a:rPr lang="tr-TR" sz="2000" dirty="0" smtClean="0"/>
              <a:t> </a:t>
            </a:r>
            <a:r>
              <a:rPr lang="tr-TR" sz="2000" dirty="0" err="1" smtClean="0"/>
              <a:t>values</a:t>
            </a:r>
            <a:endParaRPr lang="tr-TR" sz="2000" dirty="0" smtClean="0"/>
          </a:p>
          <a:p>
            <a:r>
              <a:rPr lang="tr-TR" sz="2400" dirty="0" err="1" smtClean="0"/>
              <a:t>Then</a:t>
            </a:r>
            <a:r>
              <a:rPr lang="tr-TR" sz="2400" dirty="0" smtClean="0"/>
              <a:t>,</a:t>
            </a:r>
            <a:endParaRPr lang="en-US" sz="2400" dirty="0"/>
          </a:p>
          <a:p>
            <a:endParaRPr lang="en-US" sz="2400" dirty="0"/>
          </a:p>
          <a:p>
            <a:endParaRPr lang="en-US" sz="2400" dirty="0"/>
          </a:p>
          <a:p>
            <a:r>
              <a:rPr lang="en-US" sz="2400" dirty="0"/>
              <a:t>Information Gain (</a:t>
            </a:r>
            <a:r>
              <a:rPr lang="en-US" sz="2400" dirty="0" smtClean="0"/>
              <a:t>IG</a:t>
            </a:r>
            <a:r>
              <a:rPr lang="tr-TR" sz="2400" dirty="0" smtClean="0"/>
              <a:t>) </a:t>
            </a:r>
            <a:r>
              <a:rPr lang="en-US" sz="2400" dirty="0" smtClean="0"/>
              <a:t>from </a:t>
            </a:r>
            <a:r>
              <a:rPr lang="en-US" sz="2400" dirty="0"/>
              <a:t>the </a:t>
            </a:r>
            <a:r>
              <a:rPr lang="tr-TR" sz="2400" dirty="0" err="1" smtClean="0"/>
              <a:t>feature</a:t>
            </a:r>
            <a:r>
              <a:rPr lang="tr-TR" sz="2400" dirty="0" smtClean="0"/>
              <a:t> </a:t>
            </a:r>
            <a:r>
              <a:rPr lang="en-US" sz="2400" dirty="0" smtClean="0"/>
              <a:t>test</a:t>
            </a:r>
            <a:r>
              <a:rPr lang="en-US" sz="2400" dirty="0"/>
              <a:t>:</a:t>
            </a:r>
          </a:p>
          <a:p>
            <a:endParaRPr lang="en-US" sz="2400" dirty="0"/>
          </a:p>
          <a:p>
            <a:endParaRPr lang="en-US" sz="2400" dirty="0"/>
          </a:p>
          <a:p>
            <a:r>
              <a:rPr lang="en-US" sz="2400" dirty="0"/>
              <a:t>Choose the </a:t>
            </a:r>
            <a:r>
              <a:rPr lang="tr-TR" sz="2400" dirty="0" err="1" smtClean="0"/>
              <a:t>feature</a:t>
            </a:r>
            <a:r>
              <a:rPr lang="tr-TR" sz="2400" dirty="0" smtClean="0"/>
              <a:t> </a:t>
            </a:r>
            <a:r>
              <a:rPr lang="en-US" sz="2400" dirty="0" smtClean="0"/>
              <a:t>with </a:t>
            </a:r>
            <a:r>
              <a:rPr lang="en-US" sz="2400" dirty="0"/>
              <a:t>the largest </a:t>
            </a:r>
            <a:r>
              <a:rPr lang="en-US" sz="2400" dirty="0" smtClean="0"/>
              <a:t>IG</a:t>
            </a:r>
            <a:endParaRPr lang="en-US" sz="2400" dirty="0"/>
          </a:p>
        </p:txBody>
      </p:sp>
      <p:graphicFrame>
        <p:nvGraphicFramePr>
          <p:cNvPr id="2" name="Nesne 1"/>
          <p:cNvGraphicFramePr>
            <a:graphicFrameLocks noChangeAspect="1"/>
          </p:cNvGraphicFramePr>
          <p:nvPr>
            <p:extLst/>
          </p:nvPr>
        </p:nvGraphicFramePr>
        <p:xfrm>
          <a:off x="2267744" y="2780928"/>
          <a:ext cx="4189412" cy="908050"/>
        </p:xfrm>
        <a:graphic>
          <a:graphicData uri="http://schemas.openxmlformats.org/presentationml/2006/ole">
            <mc:AlternateContent xmlns:mc="http://schemas.openxmlformats.org/markup-compatibility/2006">
              <mc:Choice xmlns:v="urn:schemas-microsoft-com:vml" Requires="v">
                <p:oleObj spid="_x0000_s20566" name="Denklem" r:id="rId4" imgW="1993680" imgH="431640" progId="Equation.3">
                  <p:embed/>
                </p:oleObj>
              </mc:Choice>
              <mc:Fallback>
                <p:oleObj name="Denklem" r:id="rId4" imgW="1993680" imgH="431640" progId="Equation.3">
                  <p:embed/>
                  <p:pic>
                    <p:nvPicPr>
                      <p:cNvPr id="2" name="Nesne 1"/>
                      <p:cNvPicPr>
                        <a:picLocks noChangeAspect="1" noChangeArrowheads="1"/>
                      </p:cNvPicPr>
                      <p:nvPr/>
                    </p:nvPicPr>
                    <p:blipFill>
                      <a:blip r:embed="rId5"/>
                      <a:srcRect/>
                      <a:stretch>
                        <a:fillRect/>
                      </a:stretch>
                    </p:blipFill>
                    <p:spPr bwMode="auto">
                      <a:xfrm>
                        <a:off x="2267744" y="2780928"/>
                        <a:ext cx="4189412"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Nesne 2"/>
          <p:cNvGraphicFramePr>
            <a:graphicFrameLocks noChangeAspect="1"/>
          </p:cNvGraphicFramePr>
          <p:nvPr>
            <p:extLst/>
          </p:nvPr>
        </p:nvGraphicFramePr>
        <p:xfrm>
          <a:off x="2055813" y="4722813"/>
          <a:ext cx="4613275" cy="427037"/>
        </p:xfrm>
        <a:graphic>
          <a:graphicData uri="http://schemas.openxmlformats.org/presentationml/2006/ole">
            <mc:AlternateContent xmlns:mc="http://schemas.openxmlformats.org/markup-compatibility/2006">
              <mc:Choice xmlns:v="urn:schemas-microsoft-com:vml" Requires="v">
                <p:oleObj spid="_x0000_s20567" name="Denklem" r:id="rId6" imgW="2197080" imgH="203040" progId="Equation.3">
                  <p:embed/>
                </p:oleObj>
              </mc:Choice>
              <mc:Fallback>
                <p:oleObj name="Denklem" r:id="rId6" imgW="2197080" imgH="203040" progId="Equation.3">
                  <p:embed/>
                  <p:pic>
                    <p:nvPicPr>
                      <p:cNvPr id="3" name="Nesne 2"/>
                      <p:cNvPicPr>
                        <a:picLocks noChangeAspect="1" noChangeArrowheads="1"/>
                      </p:cNvPicPr>
                      <p:nvPr/>
                    </p:nvPicPr>
                    <p:blipFill>
                      <a:blip r:embed="rId7"/>
                      <a:srcRect/>
                      <a:stretch>
                        <a:fillRect/>
                      </a:stretch>
                    </p:blipFill>
                    <p:spPr bwMode="auto">
                      <a:xfrm>
                        <a:off x="2055813" y="4722813"/>
                        <a:ext cx="46132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2200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tr-TR" dirty="0" err="1" smtClean="0"/>
              <a:t>Signal-to-Noise</a:t>
            </a:r>
            <a:r>
              <a:rPr lang="tr-TR" dirty="0" smtClean="0"/>
              <a:t> </a:t>
            </a:r>
            <a:r>
              <a:rPr lang="tr-TR" dirty="0" err="1" smtClean="0"/>
              <a:t>Ratio</a:t>
            </a:r>
            <a:endParaRPr lang="en-US" dirty="0" smtClean="0"/>
          </a:p>
        </p:txBody>
      </p:sp>
      <p:sp>
        <p:nvSpPr>
          <p:cNvPr id="2053" name="Rectangle 3"/>
          <p:cNvSpPr>
            <a:spLocks noGrp="1" noChangeArrowheads="1"/>
          </p:cNvSpPr>
          <p:nvPr>
            <p:ph type="body" idx="1"/>
          </p:nvPr>
        </p:nvSpPr>
        <p:spPr>
          <a:xfrm>
            <a:off x="685800" y="1700213"/>
            <a:ext cx="7772400" cy="4114800"/>
          </a:xfrm>
        </p:spPr>
        <p:txBody>
          <a:bodyPr/>
          <a:lstStyle/>
          <a:p>
            <a:pPr algn="just" eaLnBrk="1" hangingPunct="1"/>
            <a:r>
              <a:rPr lang="tr-TR" sz="2800" dirty="0" smtClean="0"/>
              <a:t>Select </a:t>
            </a:r>
            <a:r>
              <a:rPr lang="tr-TR" sz="2800" dirty="0" err="1" smtClean="0"/>
              <a:t>features</a:t>
            </a:r>
            <a:r>
              <a:rPr lang="tr-TR" sz="2800" dirty="0" smtClean="0"/>
              <a:t> </a:t>
            </a:r>
            <a:r>
              <a:rPr lang="tr-TR" sz="2800" dirty="0" err="1" smtClean="0"/>
              <a:t>with</a:t>
            </a:r>
            <a:r>
              <a:rPr lang="tr-TR" sz="2800" dirty="0" smtClean="0"/>
              <a:t> </a:t>
            </a:r>
            <a:r>
              <a:rPr lang="tr-TR" sz="2800" dirty="0" err="1" smtClean="0"/>
              <a:t>higher</a:t>
            </a:r>
            <a:r>
              <a:rPr lang="tr-TR" sz="2800" dirty="0" smtClean="0"/>
              <a:t> </a:t>
            </a:r>
            <a:r>
              <a:rPr lang="tr-TR" sz="2800" dirty="0" err="1" smtClean="0"/>
              <a:t>inter-class</a:t>
            </a:r>
            <a:r>
              <a:rPr lang="tr-TR" sz="2800" dirty="0" smtClean="0"/>
              <a:t> </a:t>
            </a:r>
            <a:r>
              <a:rPr lang="tr-TR" sz="2800" dirty="0" err="1" smtClean="0"/>
              <a:t>and</a:t>
            </a:r>
            <a:r>
              <a:rPr lang="tr-TR" sz="2800" dirty="0" smtClean="0"/>
              <a:t> </a:t>
            </a:r>
            <a:r>
              <a:rPr lang="tr-TR" sz="2800" dirty="0" err="1" smtClean="0"/>
              <a:t>lower</a:t>
            </a:r>
            <a:r>
              <a:rPr lang="tr-TR" sz="2800" dirty="0" smtClean="0"/>
              <a:t> </a:t>
            </a:r>
            <a:r>
              <a:rPr lang="tr-TR" sz="2800" dirty="0" err="1" smtClean="0"/>
              <a:t>intra-class</a:t>
            </a:r>
            <a:r>
              <a:rPr lang="tr-TR" sz="2800" dirty="0" smtClean="0"/>
              <a:t> </a:t>
            </a:r>
            <a:r>
              <a:rPr lang="tr-TR" sz="2800" dirty="0" err="1" smtClean="0"/>
              <a:t>separation</a:t>
            </a:r>
            <a:endParaRPr lang="tr-TR" sz="2800" dirty="0" smtClean="0"/>
          </a:p>
          <a:p>
            <a:pPr eaLnBrk="1" hangingPunct="1"/>
            <a:endParaRPr lang="en-US" dirty="0" smtClean="0"/>
          </a:p>
        </p:txBody>
      </p:sp>
      <p:sp>
        <p:nvSpPr>
          <p:cNvPr id="2054" name="Rectangle 5"/>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tr-TR"/>
          </a:p>
        </p:txBody>
      </p:sp>
      <p:graphicFrame>
        <p:nvGraphicFramePr>
          <p:cNvPr id="2050" name="Object 4"/>
          <p:cNvGraphicFramePr>
            <a:graphicFrameLocks noChangeAspect="1"/>
          </p:cNvGraphicFramePr>
          <p:nvPr>
            <p:extLst/>
          </p:nvPr>
        </p:nvGraphicFramePr>
        <p:xfrm>
          <a:off x="3635896" y="2768018"/>
          <a:ext cx="2160240" cy="1092519"/>
        </p:xfrm>
        <a:graphic>
          <a:graphicData uri="http://schemas.openxmlformats.org/presentationml/2006/ole">
            <mc:AlternateContent xmlns:mc="http://schemas.openxmlformats.org/markup-compatibility/2006">
              <mc:Choice xmlns:v="urn:schemas-microsoft-com:vml" Requires="v">
                <p:oleObj spid="_x0000_s21548" name="Microsoft Equation 3.0" r:id="rId3" imgW="863225" imgH="444307" progId="Equation.3">
                  <p:embed/>
                </p:oleObj>
              </mc:Choice>
              <mc:Fallback>
                <p:oleObj name="Microsoft Equation 3.0" r:id="rId3" imgW="863225" imgH="444307"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768018"/>
                        <a:ext cx="2160240" cy="1092519"/>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2055" name="Rectangle 6"/>
              <p:cNvSpPr>
                <a:spLocks noChangeArrowheads="1"/>
              </p:cNvSpPr>
              <p:nvPr/>
            </p:nvSpPr>
            <p:spPr bwMode="auto">
              <a:xfrm>
                <a:off x="539552" y="3867204"/>
                <a:ext cx="8064896" cy="245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p>
                <a:pPr marL="1971675"/>
                <a:r>
                  <a:rPr lang="tr-TR" sz="2000" dirty="0" smtClean="0"/>
                  <a:t>m</a:t>
                </a:r>
                <a:r>
                  <a:rPr lang="tr-TR" sz="2000" baseline="-25000" dirty="0"/>
                  <a:t>1</a:t>
                </a:r>
                <a14:m>
                  <m:oMath xmlns:m="http://schemas.openxmlformats.org/officeDocument/2006/math">
                    <m:r>
                      <a:rPr lang="tr-TR" sz="2000" b="0" i="0" dirty="0" smtClean="0">
                        <a:latin typeface="Cambria Math"/>
                        <a:ea typeface="Cambria Math"/>
                        <a:sym typeface="Wingdings" pitchFamily="2" charset="2"/>
                      </a:rPr>
                      <m:t> </m:t>
                    </m:r>
                    <m:r>
                      <a:rPr lang="tr-TR" sz="2000" i="1" dirty="0" smtClean="0">
                        <a:latin typeface="Cambria Math"/>
                        <a:ea typeface="Cambria Math"/>
                        <a:sym typeface="Wingdings" pitchFamily="2" charset="2"/>
                      </a:rPr>
                      <m:t>→</m:t>
                    </m:r>
                  </m:oMath>
                </a14:m>
                <a:r>
                  <a:rPr lang="tr-TR" sz="2000" dirty="0"/>
                  <a:t> </a:t>
                </a:r>
                <a:r>
                  <a:rPr lang="tr-TR" sz="2000" dirty="0" err="1" smtClean="0"/>
                  <a:t>mean</a:t>
                </a:r>
                <a:r>
                  <a:rPr lang="tr-TR" sz="2000" dirty="0" smtClean="0"/>
                  <a:t> </a:t>
                </a:r>
                <a:r>
                  <a:rPr lang="tr-TR" sz="2000" dirty="0" err="1" smtClean="0"/>
                  <a:t>value</a:t>
                </a:r>
                <a:r>
                  <a:rPr lang="tr-TR" sz="2000" dirty="0" smtClean="0"/>
                  <a:t> of </a:t>
                </a:r>
                <a:r>
                  <a:rPr lang="tr-TR" sz="2000" dirty="0" err="1" smtClean="0"/>
                  <a:t>i</a:t>
                </a:r>
                <a:r>
                  <a:rPr lang="tr-TR" sz="2000" baseline="30000" dirty="0" err="1" smtClean="0"/>
                  <a:t>th</a:t>
                </a:r>
                <a:r>
                  <a:rPr lang="tr-TR" sz="2000" dirty="0" smtClean="0"/>
                  <a:t> </a:t>
                </a:r>
                <a:r>
                  <a:rPr lang="tr-TR" sz="2000" dirty="0" err="1" smtClean="0"/>
                  <a:t>feature</a:t>
                </a:r>
                <a:r>
                  <a:rPr lang="tr-TR" sz="2000" dirty="0" smtClean="0"/>
                  <a:t> in </a:t>
                </a:r>
                <a:r>
                  <a:rPr lang="tr-TR" sz="2000" dirty="0" err="1" smtClean="0"/>
                  <a:t>class</a:t>
                </a:r>
                <a:r>
                  <a:rPr lang="tr-TR" sz="2000" dirty="0" smtClean="0"/>
                  <a:t> 1</a:t>
                </a:r>
                <a:endParaRPr lang="en-US" sz="2000" dirty="0">
                  <a:sym typeface="Wingdings" pitchFamily="2" charset="2"/>
                </a:endParaRPr>
              </a:p>
              <a:p>
                <a:pPr marL="1971675"/>
                <a:r>
                  <a:rPr lang="tr-TR" sz="2000" dirty="0" smtClean="0">
                    <a:sym typeface="Wingdings" pitchFamily="2" charset="2"/>
                  </a:rPr>
                  <a:t>m</a:t>
                </a:r>
                <a:r>
                  <a:rPr lang="tr-TR" sz="2000" baseline="-25000" dirty="0" smtClean="0">
                    <a:sym typeface="Wingdings" pitchFamily="2" charset="2"/>
                  </a:rPr>
                  <a:t>2</a:t>
                </a:r>
                <a:r>
                  <a:rPr lang="tr-TR" sz="2000" dirty="0">
                    <a:ea typeface="Cambria Math"/>
                    <a:sym typeface="Wingdings" pitchFamily="2" charset="2"/>
                  </a:rPr>
                  <a:t> </a:t>
                </a:r>
                <a14:m>
                  <m:oMath xmlns:m="http://schemas.openxmlformats.org/officeDocument/2006/math">
                    <m:r>
                      <a:rPr lang="tr-TR" sz="2000" i="1" dirty="0">
                        <a:latin typeface="Cambria Math"/>
                        <a:ea typeface="Cambria Math"/>
                        <a:sym typeface="Wingdings" pitchFamily="2" charset="2"/>
                      </a:rPr>
                      <m:t>→</m:t>
                    </m:r>
                  </m:oMath>
                </a14:m>
                <a:r>
                  <a:rPr lang="tr-TR" sz="2000" dirty="0"/>
                  <a:t> </a:t>
                </a:r>
                <a:r>
                  <a:rPr lang="tr-TR" sz="2000" dirty="0" err="1" smtClean="0"/>
                  <a:t>mean</a:t>
                </a:r>
                <a:r>
                  <a:rPr lang="tr-TR" sz="2000" dirty="0" smtClean="0"/>
                  <a:t> </a:t>
                </a:r>
                <a:r>
                  <a:rPr lang="tr-TR" sz="2000" dirty="0" err="1" smtClean="0"/>
                  <a:t>value</a:t>
                </a:r>
                <a:r>
                  <a:rPr lang="tr-TR" sz="2000" dirty="0" smtClean="0"/>
                  <a:t> of </a:t>
                </a:r>
                <a:r>
                  <a:rPr lang="tr-TR" sz="2000" dirty="0" err="1" smtClean="0"/>
                  <a:t>i</a:t>
                </a:r>
                <a:r>
                  <a:rPr lang="tr-TR" sz="2000" baseline="30000" dirty="0" err="1" smtClean="0"/>
                  <a:t>th</a:t>
                </a:r>
                <a:r>
                  <a:rPr lang="tr-TR" sz="2000" dirty="0" smtClean="0"/>
                  <a:t> </a:t>
                </a:r>
                <a:r>
                  <a:rPr lang="tr-TR" sz="2000" dirty="0" err="1" smtClean="0"/>
                  <a:t>feature</a:t>
                </a:r>
                <a:r>
                  <a:rPr lang="tr-TR" sz="2000" dirty="0" smtClean="0"/>
                  <a:t> in </a:t>
                </a:r>
                <a:r>
                  <a:rPr lang="tr-TR" sz="2000" dirty="0" err="1" smtClean="0"/>
                  <a:t>class</a:t>
                </a:r>
                <a:r>
                  <a:rPr lang="tr-TR" sz="2000" dirty="0" smtClean="0"/>
                  <a:t> 2</a:t>
                </a:r>
                <a:endParaRPr lang="en-US" sz="2000" dirty="0" smtClean="0">
                  <a:sym typeface="Wingdings" pitchFamily="2" charset="2"/>
                </a:endParaRPr>
              </a:p>
              <a:p>
                <a:pPr marL="1971675"/>
                <a:r>
                  <a:rPr lang="tr-TR" sz="2000" dirty="0" smtClean="0">
                    <a:sym typeface="Wingdings" pitchFamily="2" charset="2"/>
                  </a:rPr>
                  <a:t>d</a:t>
                </a:r>
                <a:r>
                  <a:rPr lang="tr-TR" sz="2000" baseline="-25000" dirty="0" smtClean="0">
                    <a:sym typeface="Wingdings" pitchFamily="2" charset="2"/>
                  </a:rPr>
                  <a:t>1   </a:t>
                </a:r>
                <a14:m>
                  <m:oMath xmlns:m="http://schemas.openxmlformats.org/officeDocument/2006/math">
                    <m:r>
                      <a:rPr lang="tr-TR" sz="2000" i="1" dirty="0">
                        <a:latin typeface="Cambria Math"/>
                        <a:ea typeface="Cambria Math"/>
                        <a:sym typeface="Wingdings" pitchFamily="2" charset="2"/>
                      </a:rPr>
                      <m:t>→</m:t>
                    </m:r>
                  </m:oMath>
                </a14:m>
                <a:r>
                  <a:rPr lang="tr-TR" sz="2000" dirty="0"/>
                  <a:t> </a:t>
                </a:r>
                <a:r>
                  <a:rPr lang="tr-TR" sz="2000" dirty="0" err="1" smtClean="0"/>
                  <a:t>standard</a:t>
                </a:r>
                <a:r>
                  <a:rPr lang="tr-TR" sz="2000" dirty="0" smtClean="0"/>
                  <a:t> </a:t>
                </a:r>
                <a:r>
                  <a:rPr lang="tr-TR" sz="2000" dirty="0" err="1" smtClean="0"/>
                  <a:t>deviation</a:t>
                </a:r>
                <a:r>
                  <a:rPr lang="tr-TR" sz="2000" dirty="0" smtClean="0"/>
                  <a:t> of </a:t>
                </a:r>
                <a:r>
                  <a:rPr lang="tr-TR" sz="2000" dirty="0" err="1"/>
                  <a:t>i</a:t>
                </a:r>
                <a:r>
                  <a:rPr lang="tr-TR" sz="2000" baseline="30000" dirty="0" err="1"/>
                  <a:t>th</a:t>
                </a:r>
                <a:r>
                  <a:rPr lang="tr-TR" sz="2000" dirty="0"/>
                  <a:t> </a:t>
                </a:r>
                <a:r>
                  <a:rPr lang="tr-TR" sz="2000" dirty="0" err="1"/>
                  <a:t>feature</a:t>
                </a:r>
                <a:r>
                  <a:rPr lang="tr-TR" sz="2000" dirty="0"/>
                  <a:t> in </a:t>
                </a:r>
                <a:r>
                  <a:rPr lang="tr-TR" sz="2000" dirty="0" err="1"/>
                  <a:t>class</a:t>
                </a:r>
                <a:r>
                  <a:rPr lang="tr-TR" sz="2000" dirty="0"/>
                  <a:t> </a:t>
                </a:r>
                <a:r>
                  <a:rPr lang="tr-TR" sz="2000" dirty="0" smtClean="0"/>
                  <a:t>1</a:t>
                </a:r>
                <a:endParaRPr lang="en-US" sz="2000" dirty="0">
                  <a:sym typeface="Wingdings" pitchFamily="2" charset="2"/>
                </a:endParaRPr>
              </a:p>
              <a:p>
                <a:pPr marL="1971675"/>
                <a:r>
                  <a:rPr lang="tr-TR" sz="2000" dirty="0" smtClean="0">
                    <a:sym typeface="Wingdings" pitchFamily="2" charset="2"/>
                  </a:rPr>
                  <a:t>d</a:t>
                </a:r>
                <a:r>
                  <a:rPr lang="tr-TR" sz="2000" baseline="-25000" dirty="0" smtClean="0">
                    <a:sym typeface="Wingdings" pitchFamily="2" charset="2"/>
                  </a:rPr>
                  <a:t>2   </a:t>
                </a:r>
                <a14:m>
                  <m:oMath xmlns:m="http://schemas.openxmlformats.org/officeDocument/2006/math">
                    <m:r>
                      <a:rPr lang="tr-TR" sz="2000" i="1" dirty="0">
                        <a:latin typeface="Cambria Math"/>
                        <a:ea typeface="Cambria Math"/>
                        <a:sym typeface="Wingdings" pitchFamily="2" charset="2"/>
                      </a:rPr>
                      <m:t>→</m:t>
                    </m:r>
                  </m:oMath>
                </a14:m>
                <a:r>
                  <a:rPr lang="tr-TR" sz="2000" dirty="0"/>
                  <a:t> </a:t>
                </a:r>
                <a:r>
                  <a:rPr lang="tr-TR" sz="2000" dirty="0" err="1"/>
                  <a:t>standard</a:t>
                </a:r>
                <a:r>
                  <a:rPr lang="tr-TR" sz="2000" dirty="0"/>
                  <a:t> </a:t>
                </a:r>
                <a:r>
                  <a:rPr lang="tr-TR" sz="2000" dirty="0" err="1"/>
                  <a:t>deviation</a:t>
                </a:r>
                <a:r>
                  <a:rPr lang="tr-TR" sz="2000" dirty="0"/>
                  <a:t> of </a:t>
                </a:r>
                <a:r>
                  <a:rPr lang="tr-TR" sz="2000" dirty="0" err="1"/>
                  <a:t>i</a:t>
                </a:r>
                <a:r>
                  <a:rPr lang="tr-TR" sz="2000" baseline="30000" dirty="0" err="1"/>
                  <a:t>th</a:t>
                </a:r>
                <a:r>
                  <a:rPr lang="tr-TR" sz="2000" dirty="0"/>
                  <a:t> </a:t>
                </a:r>
                <a:r>
                  <a:rPr lang="tr-TR" sz="2000" dirty="0" err="1"/>
                  <a:t>feature</a:t>
                </a:r>
                <a:r>
                  <a:rPr lang="tr-TR" sz="2000" dirty="0"/>
                  <a:t> in </a:t>
                </a:r>
                <a:r>
                  <a:rPr lang="tr-TR" sz="2000" dirty="0" err="1"/>
                  <a:t>class</a:t>
                </a:r>
                <a:r>
                  <a:rPr lang="tr-TR" sz="2000" dirty="0"/>
                  <a:t> </a:t>
                </a:r>
                <a:r>
                  <a:rPr lang="tr-TR" sz="2000" dirty="0" smtClean="0"/>
                  <a:t>2</a:t>
                </a:r>
                <a:endParaRPr lang="en-US" sz="2000" dirty="0">
                  <a:sym typeface="Wingdings" pitchFamily="2" charset="2"/>
                </a:endParaRPr>
              </a:p>
              <a:p>
                <a:pPr marL="342900" indent="-342900" algn="just">
                  <a:spcBef>
                    <a:spcPct val="20000"/>
                  </a:spcBef>
                  <a:buFont typeface="Arial" pitchFamily="34" charset="0"/>
                  <a:buChar char="•"/>
                </a:pPr>
                <a:r>
                  <a:rPr lang="tr-TR" sz="2800" dirty="0" smtClean="0">
                    <a:sym typeface="Wingdings" pitchFamily="2" charset="2"/>
                  </a:rPr>
                  <a:t>Select </a:t>
                </a:r>
                <a:r>
                  <a:rPr lang="tr-TR" sz="2800" dirty="0" err="1" smtClean="0">
                    <a:sym typeface="Wingdings" pitchFamily="2" charset="2"/>
                  </a:rPr>
                  <a:t>features</a:t>
                </a:r>
                <a:r>
                  <a:rPr lang="tr-TR" sz="2800" dirty="0" smtClean="0">
                    <a:sym typeface="Wingdings" pitchFamily="2" charset="2"/>
                  </a:rPr>
                  <a:t> </a:t>
                </a:r>
                <a:r>
                  <a:rPr lang="tr-TR" sz="2800" dirty="0" err="1" smtClean="0">
                    <a:sym typeface="Wingdings" pitchFamily="2" charset="2"/>
                  </a:rPr>
                  <a:t>with</a:t>
                </a:r>
                <a:r>
                  <a:rPr lang="tr-TR" sz="2800" dirty="0" smtClean="0">
                    <a:sym typeface="Wingdings" pitchFamily="2" charset="2"/>
                  </a:rPr>
                  <a:t> </a:t>
                </a:r>
                <a:r>
                  <a:rPr lang="tr-TR" sz="2800" dirty="0" err="1" smtClean="0">
                    <a:sym typeface="Wingdings" pitchFamily="2" charset="2"/>
                  </a:rPr>
                  <a:t>the</a:t>
                </a:r>
                <a:r>
                  <a:rPr lang="tr-TR" sz="2800" dirty="0" smtClean="0">
                    <a:sym typeface="Wingdings" pitchFamily="2" charset="2"/>
                  </a:rPr>
                  <a:t> </a:t>
                </a:r>
                <a:r>
                  <a:rPr lang="tr-TR" sz="2800" dirty="0" err="1" smtClean="0">
                    <a:sym typeface="Wingdings" pitchFamily="2" charset="2"/>
                  </a:rPr>
                  <a:t>highest</a:t>
                </a:r>
                <a:r>
                  <a:rPr lang="tr-TR" sz="2800" dirty="0" smtClean="0">
                    <a:sym typeface="Wingdings" pitchFamily="2" charset="2"/>
                  </a:rPr>
                  <a:t> S </a:t>
                </a:r>
                <a:r>
                  <a:rPr lang="tr-TR" sz="2800" dirty="0" err="1" smtClean="0">
                    <a:sym typeface="Wingdings" pitchFamily="2" charset="2"/>
                  </a:rPr>
                  <a:t>value</a:t>
                </a:r>
                <a:r>
                  <a:rPr lang="tr-TR" sz="2800" dirty="0" smtClean="0">
                    <a:sym typeface="Wingdings" pitchFamily="2" charset="2"/>
                  </a:rPr>
                  <a:t> </a:t>
                </a:r>
                <a:r>
                  <a:rPr lang="tr-TR" sz="2800" dirty="0" err="1" smtClean="0">
                    <a:sym typeface="Wingdings" pitchFamily="2" charset="2"/>
                  </a:rPr>
                  <a:t>to</a:t>
                </a:r>
                <a:r>
                  <a:rPr lang="tr-TR" sz="2800" dirty="0" smtClean="0">
                    <a:sym typeface="Wingdings" pitchFamily="2" charset="2"/>
                  </a:rPr>
                  <a:t> </a:t>
                </a:r>
                <a:r>
                  <a:rPr lang="tr-TR" sz="2800" dirty="0" err="1" smtClean="0">
                    <a:sym typeface="Wingdings" pitchFamily="2" charset="2"/>
                  </a:rPr>
                  <a:t>use</a:t>
                </a:r>
                <a:r>
                  <a:rPr lang="tr-TR" sz="2800" dirty="0" smtClean="0">
                    <a:sym typeface="Wingdings" pitchFamily="2" charset="2"/>
                  </a:rPr>
                  <a:t> in </a:t>
                </a:r>
                <a:r>
                  <a:rPr lang="tr-TR" sz="2800" dirty="0" err="1" smtClean="0">
                    <a:sym typeface="Wingdings" pitchFamily="2" charset="2"/>
                  </a:rPr>
                  <a:t>the</a:t>
                </a:r>
                <a:r>
                  <a:rPr lang="tr-TR" sz="2800" dirty="0" smtClean="0">
                    <a:sym typeface="Wingdings" pitchFamily="2" charset="2"/>
                  </a:rPr>
                  <a:t> </a:t>
                </a:r>
                <a:r>
                  <a:rPr lang="tr-TR" sz="2800" dirty="0" err="1" smtClean="0">
                    <a:sym typeface="Wingdings" pitchFamily="2" charset="2"/>
                  </a:rPr>
                  <a:t>classification</a:t>
                </a:r>
                <a:r>
                  <a:rPr lang="tr-TR" sz="2800" dirty="0" smtClean="0">
                    <a:sym typeface="Wingdings" pitchFamily="2" charset="2"/>
                  </a:rPr>
                  <a:t> </a:t>
                </a:r>
                <a:r>
                  <a:rPr lang="tr-TR" sz="2800" dirty="0" err="1" smtClean="0">
                    <a:sym typeface="Wingdings" pitchFamily="2" charset="2"/>
                  </a:rPr>
                  <a:t>procedure</a:t>
                </a:r>
                <a:r>
                  <a:rPr lang="tr-TR" sz="2800" dirty="0" smtClean="0">
                    <a:sym typeface="Wingdings" pitchFamily="2" charset="2"/>
                  </a:rPr>
                  <a:t>.</a:t>
                </a:r>
                <a:endParaRPr lang="en-US" sz="2800" dirty="0">
                  <a:sym typeface="Wingdings" pitchFamily="2" charset="2"/>
                </a:endParaRPr>
              </a:p>
              <a:p>
                <a:pPr eaLnBrk="0" hangingPunct="0"/>
                <a:endParaRPr lang="en-US" sz="1200" dirty="0">
                  <a:cs typeface="Times New Roman" pitchFamily="18" charset="0"/>
                  <a:sym typeface="Wingdings" pitchFamily="2" charset="2"/>
                </a:endParaRPr>
              </a:p>
            </p:txBody>
          </p:sp>
        </mc:Choice>
        <mc:Fallback xmlns="">
          <p:sp>
            <p:nvSpPr>
              <p:cNvPr id="2055" name="Rectangle 6"/>
              <p:cNvSpPr>
                <a:spLocks noRot="1" noChangeAspect="1" noMove="1" noResize="1" noEditPoints="1" noAdjustHandles="1" noChangeArrowheads="1" noChangeShapeType="1" noTextEdit="1"/>
              </p:cNvSpPr>
              <p:nvPr/>
            </p:nvSpPr>
            <p:spPr bwMode="auto">
              <a:xfrm>
                <a:off x="539552" y="3867204"/>
                <a:ext cx="8064896" cy="2456057"/>
              </a:xfrm>
              <a:prstGeom prst="rect">
                <a:avLst/>
              </a:prstGeom>
              <a:blipFill rotWithShape="1">
                <a:blip r:embed="rId5"/>
                <a:stretch>
                  <a:fillRect l="-1362" t="-744" r="-15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849315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tr-TR" sz="4000" dirty="0" err="1" smtClean="0"/>
              <a:t>Wrappers</a:t>
            </a:r>
            <a:endParaRPr lang="en-US" sz="4000" dirty="0" smtClean="0"/>
          </a:p>
        </p:txBody>
      </p:sp>
      <p:sp>
        <p:nvSpPr>
          <p:cNvPr id="18437" name="Text Box 4"/>
          <p:cNvSpPr txBox="1">
            <a:spLocks noChangeArrowheads="1"/>
          </p:cNvSpPr>
          <p:nvPr/>
        </p:nvSpPr>
        <p:spPr bwMode="auto">
          <a:xfrm>
            <a:off x="950914" y="1556792"/>
            <a:ext cx="7509518"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lgn="just" eaLnBrk="1" hangingPunct="1">
              <a:spcBef>
                <a:spcPct val="20000"/>
              </a:spcBef>
              <a:buFont typeface="Arial" pitchFamily="34" charset="0"/>
              <a:buChar char="•"/>
            </a:pPr>
            <a:r>
              <a:rPr lang="tr-TR" dirty="0" err="1" smtClean="0">
                <a:latin typeface="+mn-lt"/>
              </a:rPr>
              <a:t>Find</a:t>
            </a:r>
            <a:r>
              <a:rPr lang="tr-TR" dirty="0" smtClean="0">
                <a:latin typeface="+mn-lt"/>
              </a:rPr>
              <a:t> </a:t>
            </a:r>
            <a:r>
              <a:rPr lang="tr-TR" dirty="0">
                <a:latin typeface="+mn-lt"/>
              </a:rPr>
              <a:t>an </a:t>
            </a:r>
            <a:r>
              <a:rPr lang="tr-TR" dirty="0" err="1">
                <a:latin typeface="+mn-lt"/>
              </a:rPr>
              <a:t>optimized</a:t>
            </a:r>
            <a:r>
              <a:rPr lang="tr-TR" dirty="0">
                <a:latin typeface="+mn-lt"/>
              </a:rPr>
              <a:t> </a:t>
            </a:r>
            <a:r>
              <a:rPr lang="tr-TR" dirty="0" err="1">
                <a:latin typeface="+mn-lt"/>
              </a:rPr>
              <a:t>feature</a:t>
            </a:r>
            <a:r>
              <a:rPr lang="tr-TR" dirty="0">
                <a:latin typeface="+mn-lt"/>
              </a:rPr>
              <a:t> </a:t>
            </a:r>
            <a:r>
              <a:rPr lang="tr-TR" dirty="0" err="1">
                <a:latin typeface="+mn-lt"/>
              </a:rPr>
              <a:t>subset</a:t>
            </a:r>
            <a:r>
              <a:rPr lang="tr-TR" dirty="0">
                <a:latin typeface="+mn-lt"/>
              </a:rPr>
              <a:t> </a:t>
            </a:r>
            <a:endParaRPr lang="tr-TR" dirty="0" smtClean="0">
              <a:latin typeface="+mn-lt"/>
            </a:endParaRPr>
          </a:p>
          <a:p>
            <a:pPr lvl="1" algn="just" eaLnBrk="1" hangingPunct="1">
              <a:lnSpc>
                <a:spcPct val="90000"/>
              </a:lnSpc>
              <a:spcBef>
                <a:spcPct val="20000"/>
              </a:spcBef>
              <a:buFont typeface="Arial" pitchFamily="34" charset="0"/>
              <a:buChar char="–"/>
            </a:pPr>
            <a:r>
              <a:rPr lang="tr-TR" dirty="0" err="1" smtClean="0">
                <a:latin typeface="+mn-lt"/>
              </a:rPr>
              <a:t>generate</a:t>
            </a:r>
            <a:r>
              <a:rPr lang="tr-TR" dirty="0" smtClean="0">
                <a:latin typeface="+mn-lt"/>
              </a:rPr>
              <a:t> </a:t>
            </a:r>
            <a:r>
              <a:rPr lang="tr-TR" dirty="0" err="1">
                <a:latin typeface="+mn-lt"/>
              </a:rPr>
              <a:t>some</a:t>
            </a:r>
            <a:r>
              <a:rPr lang="tr-TR" dirty="0">
                <a:latin typeface="+mn-lt"/>
              </a:rPr>
              <a:t> </a:t>
            </a:r>
            <a:r>
              <a:rPr lang="tr-TR" dirty="0" err="1" smtClean="0">
                <a:latin typeface="+mn-lt"/>
              </a:rPr>
              <a:t>feature</a:t>
            </a:r>
            <a:r>
              <a:rPr lang="tr-TR" dirty="0" smtClean="0">
                <a:latin typeface="+mn-lt"/>
              </a:rPr>
              <a:t> </a:t>
            </a:r>
            <a:r>
              <a:rPr lang="tr-TR" dirty="0" err="1" smtClean="0">
                <a:latin typeface="+mn-lt"/>
              </a:rPr>
              <a:t>subsets</a:t>
            </a:r>
            <a:r>
              <a:rPr lang="tr-TR" dirty="0" smtClean="0">
                <a:latin typeface="+mn-lt"/>
              </a:rPr>
              <a:t> </a:t>
            </a:r>
          </a:p>
          <a:p>
            <a:pPr lvl="1" algn="just" eaLnBrk="1" hangingPunct="1">
              <a:lnSpc>
                <a:spcPct val="90000"/>
              </a:lnSpc>
              <a:spcBef>
                <a:spcPct val="20000"/>
              </a:spcBef>
              <a:buFont typeface="Arial" pitchFamily="34" charset="0"/>
              <a:buChar char="–"/>
            </a:pPr>
            <a:r>
              <a:rPr lang="tr-TR" dirty="0" err="1" smtClean="0">
                <a:latin typeface="+mn-lt"/>
              </a:rPr>
              <a:t>use</a:t>
            </a:r>
            <a:r>
              <a:rPr lang="tr-TR" dirty="0" smtClean="0">
                <a:latin typeface="+mn-lt"/>
              </a:rPr>
              <a:t> </a:t>
            </a:r>
            <a:r>
              <a:rPr lang="tr-TR" dirty="0" err="1">
                <a:latin typeface="+mn-lt"/>
              </a:rPr>
              <a:t>classifiers</a:t>
            </a:r>
            <a:r>
              <a:rPr lang="tr-TR" dirty="0">
                <a:latin typeface="+mn-lt"/>
              </a:rPr>
              <a:t> </a:t>
            </a:r>
            <a:r>
              <a:rPr lang="tr-TR" dirty="0" err="1">
                <a:latin typeface="+mn-lt"/>
              </a:rPr>
              <a:t>to</a:t>
            </a:r>
            <a:r>
              <a:rPr lang="tr-TR" dirty="0">
                <a:latin typeface="+mn-lt"/>
              </a:rPr>
              <a:t> </a:t>
            </a:r>
            <a:r>
              <a:rPr lang="tr-TR" dirty="0" err="1">
                <a:latin typeface="+mn-lt"/>
              </a:rPr>
              <a:t>measure</a:t>
            </a:r>
            <a:r>
              <a:rPr lang="tr-TR" dirty="0">
                <a:latin typeface="+mn-lt"/>
              </a:rPr>
              <a:t> </a:t>
            </a:r>
            <a:r>
              <a:rPr lang="tr-TR" dirty="0" err="1" smtClean="0">
                <a:latin typeface="+mn-lt"/>
              </a:rPr>
              <a:t>their</a:t>
            </a:r>
            <a:r>
              <a:rPr lang="tr-TR" dirty="0" smtClean="0">
                <a:latin typeface="+mn-lt"/>
              </a:rPr>
              <a:t> </a:t>
            </a:r>
            <a:r>
              <a:rPr lang="tr-TR" dirty="0" err="1">
                <a:latin typeface="+mn-lt"/>
              </a:rPr>
              <a:t>performances</a:t>
            </a:r>
            <a:r>
              <a:rPr lang="tr-TR" dirty="0">
                <a:latin typeface="+mn-lt"/>
              </a:rPr>
              <a:t> </a:t>
            </a:r>
          </a:p>
          <a:p>
            <a:pPr marL="342900" indent="-342900" algn="just" eaLnBrk="1" hangingPunct="1">
              <a:spcBef>
                <a:spcPct val="20000"/>
              </a:spcBef>
              <a:buFont typeface="Arial" pitchFamily="34" charset="0"/>
              <a:buChar char="•"/>
            </a:pPr>
            <a:r>
              <a:rPr lang="tr-TR" dirty="0" err="1" smtClean="0">
                <a:latin typeface="+mn-lt"/>
              </a:rPr>
              <a:t>For</a:t>
            </a:r>
            <a:r>
              <a:rPr lang="tr-TR" dirty="0" smtClean="0">
                <a:latin typeface="+mn-lt"/>
              </a:rPr>
              <a:t> N </a:t>
            </a:r>
            <a:r>
              <a:rPr lang="tr-TR" dirty="0" err="1" smtClean="0">
                <a:latin typeface="+mn-lt"/>
              </a:rPr>
              <a:t>features</a:t>
            </a:r>
            <a:r>
              <a:rPr lang="tr-TR" dirty="0" smtClean="0">
                <a:latin typeface="+mn-lt"/>
              </a:rPr>
              <a:t> 2</a:t>
            </a:r>
            <a:r>
              <a:rPr lang="tr-TR" baseline="30000" dirty="0" smtClean="0">
                <a:latin typeface="+mn-lt"/>
              </a:rPr>
              <a:t>N</a:t>
            </a:r>
            <a:r>
              <a:rPr lang="tr-TR" dirty="0" smtClean="0">
                <a:latin typeface="+mn-lt"/>
              </a:rPr>
              <a:t> </a:t>
            </a:r>
            <a:r>
              <a:rPr lang="tr-TR" dirty="0" err="1" smtClean="0">
                <a:latin typeface="+mn-lt"/>
              </a:rPr>
              <a:t>feature</a:t>
            </a:r>
            <a:r>
              <a:rPr lang="tr-TR" dirty="0" smtClean="0">
                <a:latin typeface="+mn-lt"/>
              </a:rPr>
              <a:t> </a:t>
            </a:r>
            <a:r>
              <a:rPr lang="tr-TR" dirty="0" err="1" smtClean="0">
                <a:latin typeface="+mn-lt"/>
              </a:rPr>
              <a:t>subsets</a:t>
            </a:r>
            <a:r>
              <a:rPr lang="tr-TR" dirty="0" smtClean="0">
                <a:latin typeface="+mn-lt"/>
              </a:rPr>
              <a:t> = 2</a:t>
            </a:r>
            <a:r>
              <a:rPr lang="tr-TR" baseline="30000" dirty="0" smtClean="0">
                <a:latin typeface="+mn-lt"/>
              </a:rPr>
              <a:t>N</a:t>
            </a:r>
            <a:r>
              <a:rPr lang="tr-TR" dirty="0" smtClean="0">
                <a:latin typeface="+mn-lt"/>
              </a:rPr>
              <a:t> </a:t>
            </a:r>
            <a:r>
              <a:rPr lang="tr-TR" dirty="0" err="1" smtClean="0">
                <a:latin typeface="+mn-lt"/>
              </a:rPr>
              <a:t>trainings</a:t>
            </a:r>
            <a:r>
              <a:rPr lang="tr-TR" dirty="0" smtClean="0">
                <a:latin typeface="+mn-lt"/>
              </a:rPr>
              <a:t> </a:t>
            </a:r>
            <a:r>
              <a:rPr lang="tr-TR" dirty="0" err="1" smtClean="0">
                <a:latin typeface="+mn-lt"/>
              </a:rPr>
              <a:t>possible</a:t>
            </a:r>
            <a:r>
              <a:rPr lang="tr-TR" dirty="0" smtClean="0">
                <a:latin typeface="+mn-lt"/>
              </a:rPr>
              <a:t> </a:t>
            </a:r>
            <a:endParaRPr lang="en-US" dirty="0">
              <a:latin typeface="+mn-lt"/>
            </a:endParaRPr>
          </a:p>
        </p:txBody>
      </p:sp>
      <p:pic>
        <p:nvPicPr>
          <p:cNvPr id="3" name="İçerik Yer Tutucusu 2"/>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0092" y="3274185"/>
            <a:ext cx="7943816" cy="3618611"/>
          </a:xfrm>
        </p:spPr>
      </p:pic>
    </p:spTree>
    <p:extLst>
      <p:ext uri="{BB962C8B-B14F-4D97-AF65-F5344CB8AC3E}">
        <p14:creationId xmlns:p14="http://schemas.microsoft.com/office/powerpoint/2010/main" val="596407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79388" y="333375"/>
            <a:ext cx="3600450" cy="1143000"/>
          </a:xfrm>
        </p:spPr>
        <p:txBody>
          <a:bodyPr>
            <a:normAutofit/>
          </a:bodyPr>
          <a:lstStyle/>
          <a:p>
            <a:pPr eaLnBrk="1" hangingPunct="1"/>
            <a:r>
              <a:rPr lang="tr-TR" sz="4000" dirty="0" err="1" smtClean="0"/>
              <a:t>Wrappers</a:t>
            </a:r>
            <a:endParaRPr lang="en-US" sz="4000" dirty="0" smtClean="0"/>
          </a:p>
        </p:txBody>
      </p:sp>
      <p:sp>
        <p:nvSpPr>
          <p:cNvPr id="19460" name="Rectangle 3"/>
          <p:cNvSpPr>
            <a:spLocks noGrp="1" noChangeArrowheads="1"/>
          </p:cNvSpPr>
          <p:nvPr>
            <p:ph type="body" sz="half" idx="1"/>
          </p:nvPr>
        </p:nvSpPr>
        <p:spPr>
          <a:xfrm>
            <a:off x="179388" y="1484313"/>
            <a:ext cx="3817292" cy="5257056"/>
          </a:xfrm>
        </p:spPr>
        <p:txBody>
          <a:bodyPr>
            <a:normAutofit fontScale="92500" lnSpcReduction="10000"/>
          </a:bodyPr>
          <a:lstStyle/>
          <a:p>
            <a:pPr>
              <a:spcAft>
                <a:spcPts val="600"/>
              </a:spcAft>
            </a:pPr>
            <a:r>
              <a:rPr lang="en-US" sz="2800" smtClean="0"/>
              <a:t>T</a:t>
            </a:r>
            <a:r>
              <a:rPr lang="tr-TR" sz="2800" smtClean="0"/>
              <a:t>o </a:t>
            </a:r>
            <a:r>
              <a:rPr lang="tr-TR" sz="2800"/>
              <a:t>speed </a:t>
            </a:r>
            <a:r>
              <a:rPr lang="tr-TR" sz="2800" smtClean="0"/>
              <a:t>up</a:t>
            </a:r>
            <a:r>
              <a:rPr lang="en-US" sz="2800" smtClean="0"/>
              <a:t>, i</a:t>
            </a:r>
            <a:r>
              <a:rPr lang="tr-TR" sz="2800" smtClean="0"/>
              <a:t>n</a:t>
            </a:r>
            <a:r>
              <a:rPr lang="en-US" sz="2800" smtClean="0"/>
              <a:t>s</a:t>
            </a:r>
            <a:r>
              <a:rPr lang="tr-TR" sz="2800" smtClean="0"/>
              <a:t>tead </a:t>
            </a:r>
            <a:r>
              <a:rPr lang="tr-TR" sz="2800" dirty="0" smtClean="0"/>
              <a:t>of </a:t>
            </a:r>
            <a:r>
              <a:rPr lang="tr-TR" sz="2800" dirty="0" err="1" smtClean="0"/>
              <a:t>trying</a:t>
            </a:r>
            <a:r>
              <a:rPr lang="tr-TR" sz="2800" dirty="0" smtClean="0"/>
              <a:t> </a:t>
            </a:r>
            <a:r>
              <a:rPr lang="tr-TR" sz="2800" err="1" smtClean="0"/>
              <a:t>all</a:t>
            </a:r>
            <a:r>
              <a:rPr lang="tr-TR" sz="2800" smtClean="0"/>
              <a:t> possibilities</a:t>
            </a:r>
            <a:endParaRPr lang="tr-TR" sz="2800" dirty="0" smtClean="0"/>
          </a:p>
          <a:p>
            <a:pPr lvl="1" eaLnBrk="1" hangingPunct="1">
              <a:spcAft>
                <a:spcPts val="600"/>
              </a:spcAft>
            </a:pPr>
            <a:r>
              <a:rPr lang="tr-TR" sz="2400" dirty="0" smtClean="0"/>
              <a:t>Start </a:t>
            </a:r>
            <a:r>
              <a:rPr lang="tr-TR" sz="2400" dirty="0" err="1" smtClean="0"/>
              <a:t>with</a:t>
            </a:r>
            <a:r>
              <a:rPr lang="tr-TR" sz="2400" dirty="0" smtClean="0"/>
              <a:t> </a:t>
            </a:r>
            <a:r>
              <a:rPr lang="tr-TR" sz="2400" dirty="0" err="1" smtClean="0"/>
              <a:t>all</a:t>
            </a:r>
            <a:r>
              <a:rPr lang="tr-TR" sz="2400" dirty="0" smtClean="0"/>
              <a:t> </a:t>
            </a:r>
            <a:r>
              <a:rPr lang="tr-TR" sz="2400" dirty="0" err="1" smtClean="0"/>
              <a:t>features</a:t>
            </a:r>
            <a:r>
              <a:rPr lang="tr-TR" sz="2400" dirty="0" smtClean="0"/>
              <a:t> </a:t>
            </a:r>
            <a:r>
              <a:rPr lang="tr-TR" sz="2400" dirty="0" err="1" smtClean="0"/>
              <a:t>and</a:t>
            </a:r>
            <a:r>
              <a:rPr lang="tr-TR" sz="2400" dirty="0" smtClean="0"/>
              <a:t> </a:t>
            </a:r>
            <a:r>
              <a:rPr lang="tr-TR" sz="2400" dirty="0" err="1" smtClean="0"/>
              <a:t>remove</a:t>
            </a:r>
            <a:r>
              <a:rPr lang="tr-TR" sz="2400" dirty="0" smtClean="0"/>
              <a:t> </a:t>
            </a:r>
            <a:r>
              <a:rPr lang="tr-TR" sz="2400" dirty="0" err="1" smtClean="0"/>
              <a:t>one</a:t>
            </a:r>
            <a:r>
              <a:rPr lang="tr-TR" sz="2400" dirty="0" smtClean="0"/>
              <a:t> at </a:t>
            </a:r>
            <a:r>
              <a:rPr lang="tr-TR" sz="2400" dirty="0" err="1" smtClean="0"/>
              <a:t>each</a:t>
            </a:r>
            <a:r>
              <a:rPr lang="tr-TR" sz="2400" dirty="0" smtClean="0"/>
              <a:t> step</a:t>
            </a:r>
          </a:p>
          <a:p>
            <a:pPr lvl="1" eaLnBrk="1" hangingPunct="1">
              <a:spcAft>
                <a:spcPts val="600"/>
              </a:spcAft>
            </a:pPr>
            <a:r>
              <a:rPr lang="tr-TR" sz="2400" dirty="0" smtClean="0"/>
              <a:t>Start </a:t>
            </a:r>
            <a:r>
              <a:rPr lang="tr-TR" sz="2400" dirty="0" err="1" smtClean="0"/>
              <a:t>with</a:t>
            </a:r>
            <a:r>
              <a:rPr lang="tr-TR" sz="2400" dirty="0" smtClean="0"/>
              <a:t> a </a:t>
            </a:r>
            <a:r>
              <a:rPr lang="tr-TR" sz="2400" dirty="0" err="1" smtClean="0"/>
              <a:t>single</a:t>
            </a:r>
            <a:r>
              <a:rPr lang="tr-TR" sz="2400" dirty="0" smtClean="0"/>
              <a:t> </a:t>
            </a:r>
            <a:r>
              <a:rPr lang="tr-TR" sz="2400" dirty="0" err="1" smtClean="0"/>
              <a:t>feature</a:t>
            </a:r>
            <a:r>
              <a:rPr lang="tr-TR" sz="2400" dirty="0" smtClean="0"/>
              <a:t> </a:t>
            </a:r>
            <a:r>
              <a:rPr lang="tr-TR" sz="2400" dirty="0" err="1" smtClean="0"/>
              <a:t>and</a:t>
            </a:r>
            <a:r>
              <a:rPr lang="tr-TR" sz="2400" dirty="0" smtClean="0"/>
              <a:t> </a:t>
            </a:r>
            <a:r>
              <a:rPr lang="tr-TR" sz="2400" dirty="0" err="1" smtClean="0"/>
              <a:t>add</a:t>
            </a:r>
            <a:r>
              <a:rPr lang="tr-TR" sz="2400" dirty="0" smtClean="0"/>
              <a:t> </a:t>
            </a:r>
            <a:r>
              <a:rPr lang="tr-TR" sz="2400" dirty="0" err="1" smtClean="0"/>
              <a:t>one</a:t>
            </a:r>
            <a:r>
              <a:rPr lang="tr-TR" sz="2400" dirty="0" smtClean="0"/>
              <a:t> at </a:t>
            </a:r>
            <a:r>
              <a:rPr lang="tr-TR" sz="2400" dirty="0" err="1" smtClean="0"/>
              <a:t>each</a:t>
            </a:r>
            <a:r>
              <a:rPr lang="tr-TR" sz="2400" dirty="0" smtClean="0"/>
              <a:t> step</a:t>
            </a:r>
          </a:p>
          <a:p>
            <a:pPr>
              <a:spcAft>
                <a:spcPts val="600"/>
              </a:spcAft>
            </a:pPr>
            <a:r>
              <a:rPr lang="tr-TR" sz="2800" dirty="0" err="1" smtClean="0"/>
              <a:t>The</a:t>
            </a:r>
            <a:r>
              <a:rPr lang="tr-TR" sz="2800" dirty="0" smtClean="0"/>
              <a:t> </a:t>
            </a:r>
            <a:r>
              <a:rPr lang="tr-TR" sz="2800" dirty="0" err="1" smtClean="0"/>
              <a:t>path</a:t>
            </a:r>
            <a:r>
              <a:rPr lang="tr-TR" sz="2800" dirty="0" smtClean="0"/>
              <a:t> </a:t>
            </a:r>
            <a:r>
              <a:rPr lang="tr-TR" sz="2800" dirty="0" err="1" smtClean="0"/>
              <a:t>to</a:t>
            </a:r>
            <a:r>
              <a:rPr lang="tr-TR" sz="2800" dirty="0" smtClean="0"/>
              <a:t> be </a:t>
            </a:r>
            <a:r>
              <a:rPr lang="tr-TR" sz="2800" dirty="0" err="1" smtClean="0"/>
              <a:t>followed</a:t>
            </a:r>
            <a:r>
              <a:rPr lang="tr-TR" sz="2800" dirty="0" smtClean="0"/>
              <a:t> is </a:t>
            </a:r>
            <a:r>
              <a:rPr lang="tr-TR" sz="2800" dirty="0" err="1" smtClean="0"/>
              <a:t>decided</a:t>
            </a:r>
            <a:r>
              <a:rPr lang="tr-TR" sz="2800" dirty="0" smtClean="0"/>
              <a:t> </a:t>
            </a:r>
            <a:r>
              <a:rPr lang="tr-TR" sz="2800" dirty="0" err="1" smtClean="0"/>
              <a:t>depending</a:t>
            </a:r>
            <a:r>
              <a:rPr lang="tr-TR" sz="2800" dirty="0" smtClean="0"/>
              <a:t> on </a:t>
            </a:r>
            <a:r>
              <a:rPr lang="tr-TR" sz="2800" dirty="0" err="1" smtClean="0"/>
              <a:t>the</a:t>
            </a:r>
            <a:r>
              <a:rPr lang="tr-TR" sz="2800" dirty="0" smtClean="0"/>
              <a:t> </a:t>
            </a:r>
            <a:r>
              <a:rPr lang="tr-TR" sz="2800" dirty="0" err="1" smtClean="0"/>
              <a:t>classification</a:t>
            </a:r>
            <a:r>
              <a:rPr lang="tr-TR" sz="2800" dirty="0" smtClean="0"/>
              <a:t> </a:t>
            </a:r>
            <a:r>
              <a:rPr lang="tr-TR" sz="2800" dirty="0" err="1" smtClean="0"/>
              <a:t>performance</a:t>
            </a:r>
            <a:r>
              <a:rPr lang="tr-TR" sz="2800" dirty="0" smtClean="0"/>
              <a:t> of </a:t>
            </a:r>
            <a:r>
              <a:rPr lang="tr-TR" sz="2800" dirty="0" err="1" smtClean="0"/>
              <a:t>that</a:t>
            </a:r>
            <a:r>
              <a:rPr lang="tr-TR" sz="2800" dirty="0" smtClean="0"/>
              <a:t> </a:t>
            </a:r>
            <a:r>
              <a:rPr lang="tr-TR" sz="2800" dirty="0" err="1" smtClean="0"/>
              <a:t>feature</a:t>
            </a:r>
            <a:r>
              <a:rPr lang="tr-TR" sz="2800" dirty="0" smtClean="0"/>
              <a:t> </a:t>
            </a:r>
            <a:r>
              <a:rPr lang="tr-TR" sz="2800" dirty="0" err="1" smtClean="0"/>
              <a:t>subset</a:t>
            </a:r>
            <a:r>
              <a:rPr lang="tr-TR" sz="2800" dirty="0" smtClean="0"/>
              <a:t>.</a:t>
            </a:r>
          </a:p>
          <a:p>
            <a:pPr>
              <a:spcAft>
                <a:spcPts val="600"/>
              </a:spcAft>
            </a:pPr>
            <a:endParaRPr lang="en-US" dirty="0" smtClean="0"/>
          </a:p>
        </p:txBody>
      </p:sp>
      <p:pic>
        <p:nvPicPr>
          <p:cNvPr id="19461" name="Picture 4"/>
          <p:cNvPicPr>
            <a:picLocks noGrp="1" noChangeAspect="1" noChangeArrowheads="1"/>
          </p:cNvPicPr>
          <p:nvPr>
            <p:ph sz="quarter" idx="2"/>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3848775" y="3533146"/>
            <a:ext cx="5259729" cy="3280230"/>
          </a:xfrm>
          <a:noFill/>
        </p:spPr>
      </p:pic>
      <p:pic>
        <p:nvPicPr>
          <p:cNvPr id="19462" name="Picture 5"/>
          <p:cNvPicPr>
            <a:picLocks noGrp="1" noChangeAspect="1" noChangeArrowheads="1"/>
          </p:cNvPicPr>
          <p:nvPr>
            <p:ph sz="quarter" idx="3"/>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r="3228"/>
          <a:stretch/>
        </p:blipFill>
        <p:spPr>
          <a:xfrm>
            <a:off x="3867131" y="206821"/>
            <a:ext cx="5259729" cy="3294989"/>
          </a:xfrm>
          <a:noFill/>
        </p:spPr>
      </p:pic>
      <p:sp>
        <p:nvSpPr>
          <p:cNvPr id="19463" name="Line 6"/>
          <p:cNvSpPr>
            <a:spLocks noChangeShapeType="1"/>
          </p:cNvSpPr>
          <p:nvPr/>
        </p:nvSpPr>
        <p:spPr bwMode="auto">
          <a:xfrm>
            <a:off x="3996680" y="3212976"/>
            <a:ext cx="2087488" cy="0"/>
          </a:xfrm>
          <a:prstGeom prst="line">
            <a:avLst/>
          </a:prstGeom>
          <a:noFill/>
          <a:ln w="28575">
            <a:solidFill>
              <a:schemeClr val="accent5">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9" name="Line 6"/>
          <p:cNvSpPr>
            <a:spLocks noChangeShapeType="1"/>
          </p:cNvSpPr>
          <p:nvPr/>
        </p:nvSpPr>
        <p:spPr bwMode="auto">
          <a:xfrm>
            <a:off x="3996680" y="4005064"/>
            <a:ext cx="2159496" cy="0"/>
          </a:xfrm>
          <a:prstGeom prst="line">
            <a:avLst/>
          </a:prstGeom>
          <a:noFill/>
          <a:ln w="28575">
            <a:solidFill>
              <a:schemeClr val="accent5">
                <a:lumMod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Tree>
    <p:extLst>
      <p:ext uri="{BB962C8B-B14F-4D97-AF65-F5344CB8AC3E}">
        <p14:creationId xmlns:p14="http://schemas.microsoft.com/office/powerpoint/2010/main" val="619247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tr-TR" dirty="0" err="1" smtClean="0"/>
              <a:t>Feature</a:t>
            </a:r>
            <a:r>
              <a:rPr lang="tr-TR" dirty="0" smtClean="0"/>
              <a:t> </a:t>
            </a:r>
            <a:r>
              <a:rPr lang="tr-TR" dirty="0" err="1" smtClean="0"/>
              <a:t>Extraction</a:t>
            </a:r>
            <a:endParaRPr lang="en-US" dirty="0" smtClean="0"/>
          </a:p>
        </p:txBody>
      </p:sp>
      <p:sp>
        <p:nvSpPr>
          <p:cNvPr id="20484" name="Rectangle 3"/>
          <p:cNvSpPr>
            <a:spLocks noGrp="1" noChangeArrowheads="1"/>
          </p:cNvSpPr>
          <p:nvPr>
            <p:ph type="body" idx="1"/>
          </p:nvPr>
        </p:nvSpPr>
        <p:spPr/>
        <p:txBody>
          <a:bodyPr>
            <a:normAutofit/>
          </a:bodyPr>
          <a:lstStyle/>
          <a:p>
            <a:r>
              <a:rPr lang="tr-TR" dirty="0" smtClean="0"/>
              <a:t>A </a:t>
            </a:r>
            <a:r>
              <a:rPr lang="tr-TR" dirty="0" err="1" smtClean="0"/>
              <a:t>new</a:t>
            </a:r>
            <a:r>
              <a:rPr lang="tr-TR" dirty="0" smtClean="0"/>
              <a:t> </a:t>
            </a:r>
            <a:r>
              <a:rPr lang="tr-TR" dirty="0" err="1" smtClean="0"/>
              <a:t>subspace</a:t>
            </a:r>
            <a:r>
              <a:rPr lang="tr-TR" dirty="0" smtClean="0"/>
              <a:t> of </a:t>
            </a:r>
            <a:r>
              <a:rPr lang="tr-TR" dirty="0" err="1" smtClean="0"/>
              <a:t>features</a:t>
            </a:r>
            <a:r>
              <a:rPr lang="tr-TR" dirty="0" smtClean="0"/>
              <a:t> is </a:t>
            </a:r>
            <a:r>
              <a:rPr lang="tr-TR" dirty="0" err="1" smtClean="0"/>
              <a:t>generated</a:t>
            </a:r>
            <a:r>
              <a:rPr lang="tr-TR" dirty="0" smtClean="0"/>
              <a:t> </a:t>
            </a:r>
            <a:r>
              <a:rPr lang="tr-TR" dirty="0" err="1" smtClean="0"/>
              <a:t>using</a:t>
            </a:r>
            <a:r>
              <a:rPr lang="tr-TR" dirty="0" smtClean="0"/>
              <a:t> </a:t>
            </a:r>
            <a:r>
              <a:rPr lang="tr-TR" dirty="0" err="1" smtClean="0"/>
              <a:t>linear</a:t>
            </a:r>
            <a:r>
              <a:rPr lang="tr-TR" dirty="0" smtClean="0"/>
              <a:t> </a:t>
            </a:r>
            <a:r>
              <a:rPr lang="tr-TR" dirty="0" err="1" smtClean="0"/>
              <a:t>combinations</a:t>
            </a:r>
            <a:r>
              <a:rPr lang="tr-TR" dirty="0" smtClean="0"/>
              <a:t> of </a:t>
            </a:r>
            <a:r>
              <a:rPr lang="tr-TR" dirty="0" err="1" smtClean="0"/>
              <a:t>available</a:t>
            </a:r>
            <a:r>
              <a:rPr lang="tr-TR" dirty="0" smtClean="0"/>
              <a:t> </a:t>
            </a:r>
            <a:r>
              <a:rPr lang="tr-TR" dirty="0" err="1" smtClean="0"/>
              <a:t>features</a:t>
            </a:r>
            <a:endParaRPr lang="tr-TR" dirty="0" smtClean="0"/>
          </a:p>
          <a:p>
            <a:pPr algn="just"/>
            <a:r>
              <a:rPr lang="tr-TR" dirty="0" err="1" smtClean="0"/>
              <a:t>Then</a:t>
            </a:r>
            <a:r>
              <a:rPr lang="tr-TR" dirty="0" smtClean="0"/>
              <a:t>, data </a:t>
            </a:r>
            <a:r>
              <a:rPr lang="tr-TR" dirty="0" err="1" smtClean="0"/>
              <a:t>samples</a:t>
            </a:r>
            <a:r>
              <a:rPr lang="tr-TR" dirty="0" smtClean="0"/>
              <a:t> </a:t>
            </a:r>
            <a:r>
              <a:rPr lang="tr-TR" dirty="0" err="1" smtClean="0"/>
              <a:t>are</a:t>
            </a:r>
            <a:r>
              <a:rPr lang="tr-TR" dirty="0" smtClean="0"/>
              <a:t> </a:t>
            </a:r>
            <a:r>
              <a:rPr lang="tr-TR" dirty="0" err="1" smtClean="0"/>
              <a:t>represented</a:t>
            </a:r>
            <a:r>
              <a:rPr lang="tr-TR" dirty="0" smtClean="0"/>
              <a:t> in </a:t>
            </a:r>
            <a:r>
              <a:rPr lang="tr-TR" dirty="0" err="1" smtClean="0"/>
              <a:t>this</a:t>
            </a:r>
            <a:r>
              <a:rPr lang="tr-TR" dirty="0" smtClean="0"/>
              <a:t> </a:t>
            </a:r>
            <a:r>
              <a:rPr lang="tr-TR" dirty="0" err="1" smtClean="0"/>
              <a:t>subspace</a:t>
            </a:r>
            <a:r>
              <a:rPr lang="tr-TR" dirty="0" smtClean="0"/>
              <a:t> </a:t>
            </a:r>
          </a:p>
          <a:p>
            <a:r>
              <a:rPr lang="tr-TR" dirty="0" err="1" smtClean="0"/>
              <a:t>Two</a:t>
            </a:r>
            <a:r>
              <a:rPr lang="tr-TR" dirty="0" smtClean="0"/>
              <a:t> </a:t>
            </a:r>
            <a:r>
              <a:rPr lang="tr-TR" dirty="0" err="1" smtClean="0"/>
              <a:t>commonly</a:t>
            </a:r>
            <a:r>
              <a:rPr lang="tr-TR" dirty="0" smtClean="0"/>
              <a:t> </a:t>
            </a:r>
            <a:r>
              <a:rPr lang="tr-TR" dirty="0" err="1" smtClean="0"/>
              <a:t>used</a:t>
            </a:r>
            <a:r>
              <a:rPr lang="tr-TR" dirty="0" smtClean="0"/>
              <a:t> </a:t>
            </a:r>
            <a:r>
              <a:rPr lang="tr-TR" dirty="0" err="1" smtClean="0"/>
              <a:t>methods</a:t>
            </a:r>
            <a:r>
              <a:rPr lang="tr-TR" dirty="0" smtClean="0"/>
              <a:t>:</a:t>
            </a:r>
          </a:p>
          <a:p>
            <a:pPr lvl="1"/>
            <a:r>
              <a:rPr lang="tr-TR" dirty="0" err="1" smtClean="0"/>
              <a:t>Principal</a:t>
            </a:r>
            <a:r>
              <a:rPr lang="tr-TR" dirty="0" smtClean="0"/>
              <a:t> Component Analysis (PCA)</a:t>
            </a:r>
          </a:p>
          <a:p>
            <a:pPr lvl="1"/>
            <a:r>
              <a:rPr lang="tr-TR" dirty="0" err="1" smtClean="0"/>
              <a:t>Linear</a:t>
            </a:r>
            <a:r>
              <a:rPr lang="tr-TR" dirty="0" smtClean="0"/>
              <a:t> </a:t>
            </a:r>
            <a:r>
              <a:rPr lang="tr-TR" dirty="0" err="1" smtClean="0"/>
              <a:t>Discriminant</a:t>
            </a:r>
            <a:r>
              <a:rPr lang="tr-TR" dirty="0" smtClean="0"/>
              <a:t> Analysis (LDA)</a:t>
            </a:r>
            <a:endParaRPr lang="en-US" dirty="0" smtClean="0"/>
          </a:p>
        </p:txBody>
      </p:sp>
    </p:spTree>
    <p:extLst>
      <p:ext uri="{BB962C8B-B14F-4D97-AF65-F5344CB8AC3E}">
        <p14:creationId xmlns:p14="http://schemas.microsoft.com/office/powerpoint/2010/main" val="19352247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eaLnBrk="1" hangingPunct="1"/>
            <a:r>
              <a:rPr lang="en-US" sz="4000" dirty="0" smtClean="0"/>
              <a:t>Principle Component Analysis - PCA</a:t>
            </a:r>
          </a:p>
        </p:txBody>
      </p:sp>
      <p:sp>
        <p:nvSpPr>
          <p:cNvPr id="21508" name="Rectangle 3"/>
          <p:cNvSpPr>
            <a:spLocks noGrp="1" noChangeArrowheads="1"/>
          </p:cNvSpPr>
          <p:nvPr>
            <p:ph type="body" sz="half" idx="1"/>
          </p:nvPr>
        </p:nvSpPr>
        <p:spPr>
          <a:xfrm>
            <a:off x="611560" y="1844824"/>
            <a:ext cx="8343944" cy="2592288"/>
          </a:xfrm>
        </p:spPr>
        <p:txBody>
          <a:bodyPr>
            <a:normAutofit fontScale="85000" lnSpcReduction="10000"/>
          </a:bodyPr>
          <a:lstStyle/>
          <a:p>
            <a:pPr eaLnBrk="1" hangingPunct="1">
              <a:spcAft>
                <a:spcPts val="600"/>
              </a:spcAft>
            </a:pPr>
            <a:r>
              <a:rPr lang="tr-TR" sz="2400" dirty="0" err="1" smtClean="0"/>
              <a:t>Dimensions</a:t>
            </a:r>
            <a:r>
              <a:rPr lang="tr-TR" sz="2400" dirty="0" smtClean="0"/>
              <a:t> </a:t>
            </a:r>
            <a:r>
              <a:rPr lang="tr-TR" sz="2400" dirty="0" err="1" smtClean="0"/>
              <a:t>with</a:t>
            </a:r>
            <a:r>
              <a:rPr lang="tr-TR" sz="2400" dirty="0" smtClean="0"/>
              <a:t> </a:t>
            </a:r>
            <a:r>
              <a:rPr lang="tr-TR" sz="2400" dirty="0" err="1" smtClean="0"/>
              <a:t>the</a:t>
            </a:r>
            <a:r>
              <a:rPr lang="tr-TR" sz="2400" dirty="0" smtClean="0"/>
              <a:t> </a:t>
            </a:r>
            <a:r>
              <a:rPr lang="tr-TR" sz="2400" dirty="0" err="1" smtClean="0"/>
              <a:t>highest</a:t>
            </a:r>
            <a:r>
              <a:rPr lang="tr-TR" sz="2400" dirty="0" smtClean="0"/>
              <a:t> </a:t>
            </a:r>
            <a:r>
              <a:rPr lang="tr-TR" sz="2400" dirty="0" err="1" smtClean="0"/>
              <a:t>variation</a:t>
            </a:r>
            <a:r>
              <a:rPr lang="tr-TR" sz="2400" dirty="0" smtClean="0"/>
              <a:t> in data </a:t>
            </a:r>
            <a:r>
              <a:rPr lang="tr-TR" sz="2400" dirty="0" err="1" smtClean="0"/>
              <a:t>samples</a:t>
            </a:r>
            <a:r>
              <a:rPr lang="tr-TR" sz="2400" dirty="0" smtClean="0"/>
              <a:t> </a:t>
            </a:r>
            <a:r>
              <a:rPr lang="tr-TR" sz="2400" dirty="0" err="1" smtClean="0"/>
              <a:t>are</a:t>
            </a:r>
            <a:r>
              <a:rPr lang="tr-TR" sz="2400" dirty="0" smtClean="0"/>
              <a:t> </a:t>
            </a:r>
            <a:r>
              <a:rPr lang="tr-TR" sz="2400" dirty="0" err="1" smtClean="0"/>
              <a:t>determined</a:t>
            </a:r>
            <a:r>
              <a:rPr lang="tr-TR" sz="2400" dirty="0" smtClean="0"/>
              <a:t>.</a:t>
            </a:r>
          </a:p>
          <a:p>
            <a:pPr eaLnBrk="1" hangingPunct="1">
              <a:spcAft>
                <a:spcPts val="600"/>
              </a:spcAft>
            </a:pPr>
            <a:r>
              <a:rPr lang="tr-TR" sz="2400" dirty="0" err="1" smtClean="0"/>
              <a:t>Two</a:t>
            </a:r>
            <a:r>
              <a:rPr lang="tr-TR" sz="2400" dirty="0" smtClean="0"/>
              <a:t> </a:t>
            </a:r>
            <a:r>
              <a:rPr lang="tr-TR" sz="2400" dirty="0" err="1" smtClean="0"/>
              <a:t>principal</a:t>
            </a:r>
            <a:r>
              <a:rPr lang="tr-TR" sz="2400" dirty="0" smtClean="0"/>
              <a:t> </a:t>
            </a:r>
            <a:r>
              <a:rPr lang="tr-TR" sz="2400" dirty="0" err="1" smtClean="0"/>
              <a:t>components</a:t>
            </a:r>
            <a:r>
              <a:rPr lang="tr-TR" sz="2400" dirty="0" smtClean="0"/>
              <a:t> </a:t>
            </a:r>
            <a:r>
              <a:rPr lang="tr-TR" sz="2400" dirty="0" err="1" smtClean="0"/>
              <a:t>for</a:t>
            </a:r>
            <a:r>
              <a:rPr lang="tr-TR" sz="2400" dirty="0" smtClean="0"/>
              <a:t> </a:t>
            </a:r>
            <a:r>
              <a:rPr lang="tr-TR" sz="2400" dirty="0" err="1" smtClean="0"/>
              <a:t>two</a:t>
            </a:r>
            <a:r>
              <a:rPr lang="tr-TR" sz="2400" dirty="0" smtClean="0"/>
              <a:t> </a:t>
            </a:r>
            <a:r>
              <a:rPr lang="tr-TR" sz="2400" dirty="0" err="1" smtClean="0"/>
              <a:t>dimensional</a:t>
            </a:r>
            <a:r>
              <a:rPr lang="tr-TR" sz="2400" dirty="0" smtClean="0"/>
              <a:t> data </a:t>
            </a:r>
            <a:r>
              <a:rPr lang="tr-TR" sz="2400" dirty="0" err="1" smtClean="0"/>
              <a:t>samples</a:t>
            </a:r>
            <a:r>
              <a:rPr lang="tr-TR" sz="2400" smtClean="0"/>
              <a:t>, </a:t>
            </a:r>
            <a:endParaRPr lang="en-US" sz="2400"/>
          </a:p>
          <a:p>
            <a:pPr lvl="1">
              <a:spcAft>
                <a:spcPts val="600"/>
              </a:spcAft>
            </a:pPr>
            <a:r>
              <a:rPr lang="en-US" sz="2000" smtClean="0"/>
              <a:t>V</a:t>
            </a:r>
            <a:r>
              <a:rPr lang="tr-TR" sz="2000" smtClean="0"/>
              <a:t>ariation </a:t>
            </a:r>
            <a:r>
              <a:rPr lang="tr-TR" sz="2000" dirty="0" smtClean="0"/>
              <a:t>is </a:t>
            </a:r>
            <a:r>
              <a:rPr lang="tr-TR" sz="2000" dirty="0" err="1" smtClean="0"/>
              <a:t>highest</a:t>
            </a:r>
            <a:r>
              <a:rPr lang="tr-TR" sz="2000" dirty="0" smtClean="0"/>
              <a:t> </a:t>
            </a:r>
            <a:r>
              <a:rPr lang="tr-TR" sz="2000" dirty="0" err="1" smtClean="0"/>
              <a:t>for</a:t>
            </a:r>
            <a:r>
              <a:rPr lang="tr-TR" sz="2000" dirty="0" smtClean="0"/>
              <a:t> </a:t>
            </a:r>
            <a:r>
              <a:rPr lang="tr-TR" sz="2000" dirty="0" err="1" smtClean="0"/>
              <a:t>the</a:t>
            </a:r>
            <a:r>
              <a:rPr lang="tr-TR" sz="2000" dirty="0" smtClean="0"/>
              <a:t> </a:t>
            </a:r>
            <a:r>
              <a:rPr lang="tr-TR" sz="2000" dirty="0" err="1" smtClean="0"/>
              <a:t>first</a:t>
            </a:r>
            <a:r>
              <a:rPr lang="tr-TR" sz="2000" dirty="0" smtClean="0"/>
              <a:t> </a:t>
            </a:r>
            <a:r>
              <a:rPr lang="tr-TR" sz="2000" dirty="0" err="1" smtClean="0"/>
              <a:t>principal</a:t>
            </a:r>
            <a:r>
              <a:rPr lang="tr-TR" sz="2000" dirty="0" smtClean="0"/>
              <a:t> </a:t>
            </a:r>
            <a:r>
              <a:rPr lang="tr-TR" sz="2000" dirty="0" err="1" smtClean="0"/>
              <a:t>component</a:t>
            </a:r>
            <a:r>
              <a:rPr lang="en-US" sz="2000" dirty="0" smtClean="0"/>
              <a:t>. </a:t>
            </a:r>
            <a:endParaRPr lang="tr-TR" sz="2000" dirty="0" smtClean="0"/>
          </a:p>
          <a:p>
            <a:pPr eaLnBrk="1" hangingPunct="1">
              <a:spcAft>
                <a:spcPts val="600"/>
              </a:spcAft>
            </a:pPr>
            <a:r>
              <a:rPr lang="tr-TR" sz="2400" dirty="0" err="1" smtClean="0"/>
              <a:t>Two</a:t>
            </a:r>
            <a:r>
              <a:rPr lang="tr-TR" sz="2400" dirty="0" smtClean="0"/>
              <a:t> </a:t>
            </a:r>
            <a:r>
              <a:rPr lang="tr-TR" sz="2400" dirty="0" err="1" smtClean="0"/>
              <a:t>dimensional</a:t>
            </a:r>
            <a:r>
              <a:rPr lang="tr-TR" sz="2400" dirty="0" smtClean="0"/>
              <a:t> data </a:t>
            </a:r>
            <a:r>
              <a:rPr lang="tr-TR" sz="2400" dirty="0" err="1" smtClean="0"/>
              <a:t>samples</a:t>
            </a:r>
            <a:r>
              <a:rPr lang="tr-TR" sz="2400" dirty="0" smtClean="0"/>
              <a:t> can be </a:t>
            </a:r>
            <a:r>
              <a:rPr lang="tr-TR" sz="2400" dirty="0" err="1" smtClean="0"/>
              <a:t>projected</a:t>
            </a:r>
            <a:r>
              <a:rPr lang="tr-TR" sz="2400" dirty="0" smtClean="0"/>
              <a:t> on </a:t>
            </a:r>
            <a:r>
              <a:rPr lang="tr-TR" sz="2400" dirty="0" err="1" smtClean="0"/>
              <a:t>the</a:t>
            </a:r>
            <a:r>
              <a:rPr lang="tr-TR" sz="2400" dirty="0" smtClean="0"/>
              <a:t> </a:t>
            </a:r>
            <a:r>
              <a:rPr lang="tr-TR" sz="2400" dirty="0" err="1" smtClean="0"/>
              <a:t>first</a:t>
            </a:r>
            <a:r>
              <a:rPr lang="tr-TR" sz="2400" dirty="0" smtClean="0"/>
              <a:t> </a:t>
            </a:r>
            <a:r>
              <a:rPr lang="tr-TR" sz="2400" dirty="0" err="1" smtClean="0"/>
              <a:t>principal</a:t>
            </a:r>
            <a:r>
              <a:rPr lang="tr-TR" sz="2400" dirty="0" smtClean="0"/>
              <a:t> </a:t>
            </a:r>
            <a:r>
              <a:rPr lang="tr-TR" sz="2400" dirty="0" err="1" smtClean="0"/>
              <a:t>component</a:t>
            </a:r>
            <a:r>
              <a:rPr lang="tr-TR" sz="2400" dirty="0" smtClean="0"/>
              <a:t>.</a:t>
            </a:r>
          </a:p>
          <a:p>
            <a:pPr eaLnBrk="1" hangingPunct="1">
              <a:spcAft>
                <a:spcPts val="600"/>
              </a:spcAft>
            </a:pPr>
            <a:r>
              <a:rPr lang="tr-TR" sz="2400" dirty="0" err="1" smtClean="0"/>
              <a:t>Then</a:t>
            </a:r>
            <a:r>
              <a:rPr lang="tr-TR" sz="2400" dirty="0" smtClean="0"/>
              <a:t> </a:t>
            </a:r>
            <a:r>
              <a:rPr lang="tr-TR" sz="2400" dirty="0" err="1" smtClean="0"/>
              <a:t>they</a:t>
            </a:r>
            <a:r>
              <a:rPr lang="tr-TR" sz="2400" dirty="0" smtClean="0"/>
              <a:t> can be </a:t>
            </a:r>
            <a:r>
              <a:rPr lang="tr-TR" sz="2400" dirty="0" err="1" smtClean="0"/>
              <a:t>distinguishably</a:t>
            </a:r>
            <a:r>
              <a:rPr lang="tr-TR" sz="2400" dirty="0" smtClean="0"/>
              <a:t> </a:t>
            </a:r>
            <a:r>
              <a:rPr lang="tr-TR" sz="2400" dirty="0" err="1" smtClean="0"/>
              <a:t>represented</a:t>
            </a:r>
            <a:r>
              <a:rPr lang="tr-TR" sz="2400" dirty="0" smtClean="0"/>
              <a:t> </a:t>
            </a:r>
            <a:r>
              <a:rPr lang="tr-TR" sz="2400" dirty="0" err="1" smtClean="0"/>
              <a:t>with</a:t>
            </a:r>
            <a:r>
              <a:rPr lang="tr-TR" sz="2400" dirty="0" smtClean="0"/>
              <a:t> </a:t>
            </a:r>
            <a:r>
              <a:rPr lang="tr-TR" sz="2400" dirty="0" err="1" smtClean="0"/>
              <a:t>only</a:t>
            </a:r>
            <a:r>
              <a:rPr lang="tr-TR" sz="2400" dirty="0" smtClean="0"/>
              <a:t> </a:t>
            </a:r>
            <a:r>
              <a:rPr lang="tr-TR" sz="2400" dirty="0" err="1" smtClean="0"/>
              <a:t>one</a:t>
            </a:r>
            <a:r>
              <a:rPr lang="tr-TR" sz="2400" dirty="0" smtClean="0"/>
              <a:t> </a:t>
            </a:r>
            <a:r>
              <a:rPr lang="tr-TR" sz="2400" dirty="0" err="1" smtClean="0"/>
              <a:t>dimension</a:t>
            </a:r>
            <a:r>
              <a:rPr lang="tr-TR" sz="2400" dirty="0" smtClean="0"/>
              <a:t>.</a:t>
            </a:r>
          </a:p>
        </p:txBody>
      </p:sp>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9460" name="Picture 4"/>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445" t="12245" r="3220" b="1634"/>
          <a:stretch/>
        </p:blipFill>
        <p:spPr bwMode="auto">
          <a:xfrm>
            <a:off x="2195736" y="4097744"/>
            <a:ext cx="4671536" cy="2544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45347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eaLnBrk="1" hangingPunct="1"/>
            <a:r>
              <a:rPr lang="en-US" sz="4000" dirty="0" smtClean="0"/>
              <a:t>PCA</a:t>
            </a:r>
            <a:r>
              <a:rPr lang="tr-TR" sz="4000" dirty="0" smtClean="0"/>
              <a:t> - </a:t>
            </a:r>
            <a:r>
              <a:rPr lang="tr-TR" sz="4000" dirty="0" err="1" smtClean="0"/>
              <a:t>Algorithm</a:t>
            </a:r>
            <a:endParaRPr lang="en-US" sz="4000" dirty="0" smtClean="0"/>
          </a:p>
        </p:txBody>
      </p:sp>
      <mc:AlternateContent xmlns:mc="http://schemas.openxmlformats.org/markup-compatibility/2006" xmlns:a14="http://schemas.microsoft.com/office/drawing/2010/main">
        <mc:Choice Requires="a14">
          <p:sp>
            <p:nvSpPr>
              <p:cNvPr id="21508" name="Rectangle 3"/>
              <p:cNvSpPr>
                <a:spLocks noGrp="1" noChangeArrowheads="1"/>
              </p:cNvSpPr>
              <p:nvPr>
                <p:ph type="body" sz="half" idx="1"/>
              </p:nvPr>
            </p:nvSpPr>
            <p:spPr>
              <a:xfrm>
                <a:off x="611560" y="1844824"/>
                <a:ext cx="8343944" cy="2592288"/>
              </a:xfrm>
            </p:spPr>
            <p:txBody>
              <a:bodyPr>
                <a:normAutofit/>
              </a:bodyPr>
              <a:lstStyle/>
              <a:p>
                <a:pPr>
                  <a:spcAft>
                    <a:spcPts val="600"/>
                  </a:spcAft>
                </a:pPr>
                <a:r>
                  <a:rPr lang="tr-TR" sz="2400" dirty="0" smtClean="0"/>
                  <a:t>Compute </a:t>
                </a:r>
                <a:r>
                  <a:rPr lang="tr-TR" sz="2400" dirty="0" err="1" smtClean="0"/>
                  <a:t>mean</a:t>
                </a:r>
                <a:r>
                  <a:rPr lang="tr-TR" sz="2400" dirty="0" smtClean="0"/>
                  <a:t> of data </a:t>
                </a:r>
                <a14:m>
                  <m:oMath xmlns:m="http://schemas.openxmlformats.org/officeDocument/2006/math">
                    <m:r>
                      <a:rPr lang="tr-TR" sz="2400" b="1" i="1" smtClean="0">
                        <a:latin typeface="Cambria Math"/>
                      </a:rPr>
                      <m:t>𝑿</m:t>
                    </m:r>
                  </m:oMath>
                </a14:m>
                <a:r>
                  <a:rPr lang="tr-TR" sz="2400" dirty="0" smtClean="0"/>
                  <a:t> as </a:t>
                </a:r>
                <a14:m>
                  <m:oMath xmlns:m="http://schemas.openxmlformats.org/officeDocument/2006/math">
                    <m:acc>
                      <m:accPr>
                        <m:chr m:val="̅"/>
                        <m:ctrlPr>
                          <a:rPr lang="tr-TR" sz="2400" i="1" smtClean="0">
                            <a:latin typeface="Cambria Math" panose="02040503050406030204" pitchFamily="18" charset="0"/>
                          </a:rPr>
                        </m:ctrlPr>
                      </m:accPr>
                      <m:e>
                        <m:r>
                          <a:rPr lang="tr-TR" sz="2400" b="1" i="1" smtClean="0">
                            <a:latin typeface="Cambria Math"/>
                          </a:rPr>
                          <m:t>𝑿</m:t>
                        </m:r>
                      </m:e>
                    </m:acc>
                  </m:oMath>
                </a14:m>
                <a:r>
                  <a:rPr lang="tr-TR" sz="2400" dirty="0" smtClean="0"/>
                  <a:t> </a:t>
                </a:r>
                <a:r>
                  <a:rPr lang="tr-TR" sz="2400" dirty="0" err="1" smtClean="0"/>
                  <a:t>averaging</a:t>
                </a:r>
                <a:r>
                  <a:rPr lang="tr-TR" sz="2400" dirty="0" smtClean="0"/>
                  <a:t> </a:t>
                </a:r>
                <a:r>
                  <a:rPr lang="tr-TR" sz="2400" dirty="0" err="1" smtClean="0"/>
                  <a:t>over</a:t>
                </a:r>
                <a:r>
                  <a:rPr lang="tr-TR" sz="2400" dirty="0" smtClean="0"/>
                  <a:t> </a:t>
                </a:r>
                <a:r>
                  <a:rPr lang="tr-TR" sz="2400" dirty="0" err="1" smtClean="0"/>
                  <a:t>the</a:t>
                </a:r>
                <a:r>
                  <a:rPr lang="tr-TR" sz="2400" dirty="0" smtClean="0"/>
                  <a:t> </a:t>
                </a:r>
                <a:r>
                  <a:rPr lang="tr-TR" sz="2400" dirty="0" err="1" smtClean="0"/>
                  <a:t>features</a:t>
                </a:r>
                <a:endParaRPr lang="tr-TR" sz="2400" dirty="0" smtClean="0"/>
              </a:p>
              <a:p>
                <a:pPr eaLnBrk="1" hangingPunct="1">
                  <a:spcAft>
                    <a:spcPts val="600"/>
                  </a:spcAft>
                </a:pPr>
                <a:r>
                  <a:rPr lang="tr-TR" sz="2400" dirty="0" err="1" smtClean="0"/>
                  <a:t>Extract</a:t>
                </a:r>
                <a:r>
                  <a:rPr lang="tr-TR" sz="2400" dirty="0" smtClean="0"/>
                  <a:t> </a:t>
                </a:r>
                <a:r>
                  <a:rPr lang="tr-TR" sz="2400" dirty="0" err="1" smtClean="0"/>
                  <a:t>mean</a:t>
                </a:r>
                <a:r>
                  <a:rPr lang="tr-TR" sz="2400" dirty="0" smtClean="0"/>
                  <a:t> </a:t>
                </a:r>
                <a:r>
                  <a:rPr lang="tr-TR" sz="2400" dirty="0" err="1" smtClean="0"/>
                  <a:t>from</a:t>
                </a:r>
                <a:r>
                  <a:rPr lang="tr-TR" sz="2400" dirty="0" smtClean="0"/>
                  <a:t> data </a:t>
                </a:r>
                <a:r>
                  <a:rPr lang="tr-TR" sz="2400" dirty="0" err="1" smtClean="0"/>
                  <a:t>and</a:t>
                </a:r>
                <a:r>
                  <a:rPr lang="tr-TR" sz="2400" dirty="0" smtClean="0"/>
                  <a:t> </a:t>
                </a:r>
                <a:r>
                  <a:rPr lang="tr-TR" sz="2400" dirty="0" err="1" smtClean="0"/>
                  <a:t>compute</a:t>
                </a:r>
                <a:r>
                  <a:rPr lang="tr-TR" sz="2400" dirty="0" smtClean="0"/>
                  <a:t> </a:t>
                </a:r>
                <a:r>
                  <a:rPr lang="tr-TR" sz="2400" dirty="0" err="1" smtClean="0"/>
                  <a:t>covariance</a:t>
                </a:r>
                <a:r>
                  <a:rPr lang="tr-TR" sz="2400" dirty="0" smtClean="0"/>
                  <a:t> </a:t>
                </a:r>
                <a:r>
                  <a:rPr lang="tr-TR" sz="2400" dirty="0" err="1" smtClean="0"/>
                  <a:t>matrix</a:t>
                </a:r>
                <a:r>
                  <a:rPr lang="tr-TR" sz="2400" dirty="0" smtClean="0"/>
                  <a:t> as</a:t>
                </a:r>
              </a:p>
              <a:p>
                <a:pPr marL="0" indent="0">
                  <a:spcAft>
                    <a:spcPts val="600"/>
                  </a:spcAft>
                  <a:buNone/>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𝐌</m:t>
                      </m:r>
                      <m:r>
                        <a:rPr lang="tr-TR" sz="2400" b="0" i="1" smtClean="0">
                          <a:latin typeface="Cambria Math"/>
                        </a:rPr>
                        <m:t>=</m:t>
                      </m:r>
                      <m:sSup>
                        <m:sSupPr>
                          <m:ctrlPr>
                            <a:rPr lang="tr-TR" sz="2400" b="1" i="1" smtClean="0">
                              <a:latin typeface="Cambria Math" panose="02040503050406030204" pitchFamily="18" charset="0"/>
                            </a:rPr>
                          </m:ctrlPr>
                        </m:sSupPr>
                        <m:e>
                          <m:r>
                            <a:rPr lang="tr-TR" sz="2400" i="1">
                              <a:latin typeface="Cambria Math"/>
                            </a:rPr>
                            <m:t>(</m:t>
                          </m:r>
                          <m:r>
                            <a:rPr lang="tr-TR" sz="2400" b="1" i="1">
                              <a:latin typeface="Cambria Math"/>
                            </a:rPr>
                            <m:t>𝑿</m:t>
                          </m:r>
                          <m:r>
                            <a:rPr lang="tr-TR" sz="2400" i="1">
                              <a:latin typeface="Cambria Math"/>
                            </a:rPr>
                            <m:t>−</m:t>
                          </m:r>
                          <m:acc>
                            <m:accPr>
                              <m:chr m:val="̅"/>
                              <m:ctrlPr>
                                <a:rPr lang="tr-TR" sz="2400" i="1">
                                  <a:latin typeface="Cambria Math" panose="02040503050406030204" pitchFamily="18" charset="0"/>
                                </a:rPr>
                              </m:ctrlPr>
                            </m:accPr>
                            <m:e>
                              <m:r>
                                <a:rPr lang="tr-TR" sz="2400" b="1" i="1">
                                  <a:latin typeface="Cambria Math"/>
                                </a:rPr>
                                <m:t>𝑿</m:t>
                              </m:r>
                            </m:e>
                          </m:acc>
                          <m:r>
                            <a:rPr lang="tr-TR" sz="2400" b="1" i="1">
                              <a:latin typeface="Cambria Math"/>
                            </a:rPr>
                            <m:t>)</m:t>
                          </m:r>
                          <m:r>
                            <m:rPr>
                              <m:nor/>
                            </m:rPr>
                            <a:rPr lang="tr-TR" sz="2400" dirty="0"/>
                            <m:t> </m:t>
                          </m:r>
                        </m:e>
                        <m:sup>
                          <m:r>
                            <a:rPr lang="tr-TR" sz="2400" b="1" i="1" smtClean="0">
                              <a:latin typeface="Cambria Math"/>
                            </a:rPr>
                            <m:t>𝑻</m:t>
                          </m:r>
                        </m:sup>
                      </m:sSup>
                      <m:r>
                        <a:rPr lang="tr-TR" sz="2400" i="1">
                          <a:latin typeface="Cambria Math"/>
                        </a:rPr>
                        <m:t>(</m:t>
                      </m:r>
                      <m:r>
                        <a:rPr lang="tr-TR" sz="2400" b="1" i="1">
                          <a:latin typeface="Cambria Math"/>
                        </a:rPr>
                        <m:t>𝑿</m:t>
                      </m:r>
                      <m:r>
                        <a:rPr lang="tr-TR" sz="2400" i="1">
                          <a:latin typeface="Cambria Math"/>
                        </a:rPr>
                        <m:t>−</m:t>
                      </m:r>
                      <m:acc>
                        <m:accPr>
                          <m:chr m:val="̅"/>
                          <m:ctrlPr>
                            <a:rPr lang="tr-TR" sz="2400" i="1">
                              <a:latin typeface="Cambria Math" panose="02040503050406030204" pitchFamily="18" charset="0"/>
                            </a:rPr>
                          </m:ctrlPr>
                        </m:accPr>
                        <m:e>
                          <m:r>
                            <a:rPr lang="tr-TR" sz="2400" b="1" i="1">
                              <a:latin typeface="Cambria Math"/>
                            </a:rPr>
                            <m:t>𝑿</m:t>
                          </m:r>
                        </m:e>
                      </m:acc>
                      <m:r>
                        <a:rPr lang="tr-TR" sz="2400" b="1" i="1">
                          <a:latin typeface="Cambria Math"/>
                        </a:rPr>
                        <m:t>)</m:t>
                      </m:r>
                    </m:oMath>
                  </m:oMathPara>
                </a14:m>
                <a:endParaRPr lang="tr-TR" sz="2400" dirty="0" smtClean="0"/>
              </a:p>
              <a:p>
                <a:pPr>
                  <a:spcAft>
                    <a:spcPts val="600"/>
                  </a:spcAft>
                </a:pPr>
                <a:r>
                  <a:rPr lang="tr-TR" sz="2400" dirty="0" err="1" smtClean="0"/>
                  <a:t>Find</a:t>
                </a:r>
                <a:r>
                  <a:rPr lang="tr-TR" sz="2400" dirty="0" smtClean="0"/>
                  <a:t> </a:t>
                </a:r>
                <a:r>
                  <a:rPr lang="tr-TR" sz="2400" dirty="0" err="1" smtClean="0"/>
                  <a:t>eigenvalues</a:t>
                </a:r>
                <a:r>
                  <a:rPr lang="tr-TR" sz="2400" dirty="0" smtClean="0"/>
                  <a:t> </a:t>
                </a:r>
                <a:r>
                  <a:rPr lang="tr-TR" sz="2400" dirty="0" err="1" smtClean="0"/>
                  <a:t>and</a:t>
                </a:r>
                <a:r>
                  <a:rPr lang="tr-TR" sz="2400" dirty="0" smtClean="0"/>
                  <a:t> </a:t>
                </a:r>
                <a:r>
                  <a:rPr lang="tr-TR" sz="2400" dirty="0" err="1" smtClean="0"/>
                  <a:t>eigenvectors</a:t>
                </a:r>
                <a:r>
                  <a:rPr lang="tr-TR" sz="2400" dirty="0" smtClean="0"/>
                  <a:t> of</a:t>
                </a:r>
                <a:r>
                  <a:rPr lang="en-US" sz="2400" dirty="0" smtClean="0"/>
                  <a:t> </a:t>
                </a:r>
                <a14:m>
                  <m:oMath xmlns:m="http://schemas.openxmlformats.org/officeDocument/2006/math">
                    <m:r>
                      <a:rPr lang="en-US" sz="2400" b="1">
                        <a:latin typeface="Cambria Math" panose="02040503050406030204" pitchFamily="18" charset="0"/>
                      </a:rPr>
                      <m:t>𝐌</m:t>
                    </m:r>
                  </m:oMath>
                </a14:m>
                <a:r>
                  <a:rPr lang="en-US" sz="2400" dirty="0" smtClean="0"/>
                  <a:t> </a:t>
                </a:r>
                <a:r>
                  <a:rPr lang="tr-TR" sz="2400" dirty="0" smtClean="0"/>
                  <a:t>as </a:t>
                </a:r>
                <a14:m>
                  <m:oMath xmlns:m="http://schemas.openxmlformats.org/officeDocument/2006/math">
                    <m:r>
                      <a:rPr lang="tr-TR" sz="2400" b="1" i="1" smtClean="0">
                        <a:latin typeface="Cambria Math"/>
                      </a:rPr>
                      <m:t>𝑽</m:t>
                    </m:r>
                  </m:oMath>
                </a14:m>
                <a:r>
                  <a:rPr lang="tr-TR" sz="2400" dirty="0" smtClean="0"/>
                  <a:t> and</a:t>
                </a:r>
                <a:r>
                  <a:rPr lang="tr-TR" sz="2400" b="1" dirty="0" smtClean="0"/>
                  <a:t> </a:t>
                </a:r>
                <a14:m>
                  <m:oMath xmlns:m="http://schemas.openxmlformats.org/officeDocument/2006/math">
                    <m:r>
                      <a:rPr lang="tr-TR" sz="2400" b="1" i="1" smtClean="0">
                        <a:latin typeface="Cambria Math"/>
                      </a:rPr>
                      <m:t>𝑬</m:t>
                    </m:r>
                  </m:oMath>
                </a14:m>
                <a:endParaRPr lang="tr-TR" sz="2400" dirty="0" smtClean="0"/>
              </a:p>
              <a:p>
                <a:pPr>
                  <a:spcAft>
                    <a:spcPts val="600"/>
                  </a:spcAft>
                </a:pPr>
                <a:r>
                  <a:rPr lang="tr-TR" sz="2400" dirty="0" err="1" smtClean="0"/>
                  <a:t>Reduce</a:t>
                </a:r>
                <a:r>
                  <a:rPr lang="tr-TR" sz="2400" dirty="0" smtClean="0"/>
                  <a:t> </a:t>
                </a:r>
                <a:r>
                  <a:rPr lang="tr-TR" sz="2400" dirty="0" err="1" smtClean="0"/>
                  <a:t>dimension</a:t>
                </a:r>
                <a:r>
                  <a:rPr lang="tr-TR" sz="2400" dirty="0" smtClean="0"/>
                  <a:t> of </a:t>
                </a:r>
                <a14:m>
                  <m:oMath xmlns:m="http://schemas.openxmlformats.org/officeDocument/2006/math">
                    <m:r>
                      <a:rPr lang="tr-TR" sz="2400" b="1" i="1">
                        <a:latin typeface="Cambria Math"/>
                      </a:rPr>
                      <m:t>𝑿</m:t>
                    </m:r>
                    <m:r>
                      <a:rPr lang="tr-TR" sz="2400" b="1" i="1">
                        <a:latin typeface="Cambria Math"/>
                      </a:rPr>
                      <m:t> </m:t>
                    </m:r>
                  </m:oMath>
                </a14:m>
                <a:r>
                  <a:rPr lang="tr-TR" sz="2400" smtClean="0"/>
                  <a:t>by</a:t>
                </a:r>
                <a:r>
                  <a:rPr lang="en-US" sz="2400" smtClean="0"/>
                  <a:t> </a:t>
                </a:r>
                <a14:m>
                  <m:oMath xmlns:m="http://schemas.openxmlformats.org/officeDocument/2006/math">
                    <m:r>
                      <a:rPr lang="tr-TR" sz="2400" i="1">
                        <a:latin typeface="Cambria Math"/>
                      </a:rPr>
                      <m:t>(</m:t>
                    </m:r>
                    <m:r>
                      <a:rPr lang="tr-TR" sz="2400" b="1" i="1">
                        <a:latin typeface="Cambria Math"/>
                      </a:rPr>
                      <m:t>𝑿</m:t>
                    </m:r>
                    <m:r>
                      <a:rPr lang="tr-TR" sz="2400" i="1">
                        <a:latin typeface="Cambria Math"/>
                      </a:rPr>
                      <m:t>−</m:t>
                    </m:r>
                    <m:acc>
                      <m:accPr>
                        <m:chr m:val="̅"/>
                        <m:ctrlPr>
                          <a:rPr lang="tr-TR" sz="2400" i="1">
                            <a:latin typeface="Cambria Math" panose="02040503050406030204" pitchFamily="18" charset="0"/>
                          </a:rPr>
                        </m:ctrlPr>
                      </m:accPr>
                      <m:e>
                        <m:r>
                          <a:rPr lang="tr-TR" sz="2400" b="1" i="1">
                            <a:latin typeface="Cambria Math"/>
                          </a:rPr>
                          <m:t>𝑿</m:t>
                        </m:r>
                      </m:e>
                    </m:acc>
                    <m:r>
                      <a:rPr lang="tr-TR" sz="2400" b="1" i="1">
                        <a:latin typeface="Cambria Math"/>
                      </a:rPr>
                      <m:t>)</m:t>
                    </m:r>
                    <m:r>
                      <a:rPr lang="tr-TR" sz="2400" b="1" i="1" smtClean="0">
                        <a:latin typeface="Cambria Math"/>
                        <a:ea typeface="Cambria Math"/>
                      </a:rPr>
                      <m:t>×</m:t>
                    </m:r>
                    <m:sSubSup>
                      <m:sSubSupPr>
                        <m:ctrlPr>
                          <a:rPr lang="tr-TR" sz="2400" b="1" i="1">
                            <a:latin typeface="Cambria Math" panose="02040503050406030204" pitchFamily="18" charset="0"/>
                          </a:rPr>
                        </m:ctrlPr>
                      </m:sSubSupPr>
                      <m:e>
                        <m:r>
                          <a:rPr lang="en-US" sz="2400" b="1" i="1">
                            <a:latin typeface="Cambria Math" panose="02040503050406030204" pitchFamily="18" charset="0"/>
                          </a:rPr>
                          <m:t>𝑽</m:t>
                        </m:r>
                      </m:e>
                      <m:sub>
                        <m:r>
                          <a:rPr lang="tr-TR" sz="2400" i="1" dirty="0">
                            <a:latin typeface="Cambria Math"/>
                          </a:rPr>
                          <m:t>[</m:t>
                        </m:r>
                        <m:r>
                          <a:rPr lang="tr-TR" sz="2400" b="1" i="1" dirty="0">
                            <a:latin typeface="Cambria Math"/>
                          </a:rPr>
                          <m:t>𝟎</m:t>
                        </m:r>
                        <m:r>
                          <a:rPr lang="tr-TR" sz="2400" b="1" i="1" dirty="0">
                            <a:latin typeface="Cambria Math"/>
                          </a:rPr>
                          <m:t>…</m:t>
                        </m:r>
                        <m:r>
                          <a:rPr lang="tr-TR" sz="2400" b="1" i="1" dirty="0">
                            <a:latin typeface="Cambria Math"/>
                          </a:rPr>
                          <m:t>𝒏</m:t>
                        </m:r>
                        <m:r>
                          <a:rPr lang="tr-TR" sz="2400" b="1" i="1" dirty="0">
                            <a:latin typeface="Cambria Math"/>
                          </a:rPr>
                          <m:t>]</m:t>
                        </m:r>
                      </m:sub>
                      <m:sup>
                        <m:r>
                          <a:rPr lang="en-US" sz="2400" b="1" i="1" smtClean="0">
                            <a:latin typeface="Cambria Math" panose="02040503050406030204" pitchFamily="18" charset="0"/>
                          </a:rPr>
                          <m:t> </m:t>
                        </m:r>
                      </m:sup>
                    </m:sSubSup>
                  </m:oMath>
                </a14:m>
                <a:endParaRPr lang="tr-TR" sz="2400" dirty="0" smtClean="0"/>
              </a:p>
            </p:txBody>
          </p:sp>
        </mc:Choice>
        <mc:Fallback xmlns="">
          <p:sp>
            <p:nvSpPr>
              <p:cNvPr id="21508" name="Rectangle 3"/>
              <p:cNvSpPr>
                <a:spLocks noGrp="1" noRot="1" noChangeAspect="1" noMove="1" noResize="1" noEditPoints="1" noAdjustHandles="1" noChangeArrowheads="1" noChangeShapeType="1" noTextEdit="1"/>
              </p:cNvSpPr>
              <p:nvPr>
                <p:ph type="body" sz="half" idx="1"/>
              </p:nvPr>
            </p:nvSpPr>
            <p:spPr>
              <a:xfrm>
                <a:off x="611560" y="1844824"/>
                <a:ext cx="8343944" cy="2592288"/>
              </a:xfrm>
              <a:blipFill>
                <a:blip r:embed="rId2"/>
                <a:stretch>
                  <a:fillRect l="-950" t="-1882" b="-941"/>
                </a:stretch>
              </a:blipFill>
            </p:spPr>
            <p:txBody>
              <a:bodyPr/>
              <a:lstStyle/>
              <a:p>
                <a:r>
                  <a:rPr lang="en-US">
                    <a:noFill/>
                  </a:rPr>
                  <a:t> </a:t>
                </a:r>
              </a:p>
            </p:txBody>
          </p:sp>
        </mc:Fallback>
      </mc:AlternateContent>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9460" name="Picture 4"/>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445" t="12245" r="3220" b="1634"/>
          <a:stretch/>
        </p:blipFill>
        <p:spPr bwMode="auto">
          <a:xfrm>
            <a:off x="2339752" y="4581128"/>
            <a:ext cx="3816424" cy="207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4045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pPr eaLnBrk="1" hangingPunct="1"/>
            <a:r>
              <a:rPr lang="en-US" sz="4000" dirty="0" smtClean="0"/>
              <a:t>Linear Discriminant Analysis - LDA </a:t>
            </a:r>
          </a:p>
        </p:txBody>
      </p:sp>
      <p:sp>
        <p:nvSpPr>
          <p:cNvPr id="22532" name="Rectangle 3"/>
          <p:cNvSpPr>
            <a:spLocks noGrp="1" noChangeArrowheads="1"/>
          </p:cNvSpPr>
          <p:nvPr>
            <p:ph type="body" sz="half" idx="1"/>
          </p:nvPr>
        </p:nvSpPr>
        <p:spPr>
          <a:xfrm>
            <a:off x="572096" y="1981200"/>
            <a:ext cx="8176368" cy="1807840"/>
          </a:xfrm>
        </p:spPr>
        <p:txBody>
          <a:bodyPr>
            <a:normAutofit lnSpcReduction="10000"/>
          </a:bodyPr>
          <a:lstStyle/>
          <a:p>
            <a:pPr algn="just"/>
            <a:r>
              <a:rPr lang="tr-TR" sz="2800" dirty="0" err="1" smtClean="0"/>
              <a:t>Reduces</a:t>
            </a:r>
            <a:r>
              <a:rPr lang="tr-TR" sz="2800" dirty="0" smtClean="0"/>
              <a:t> </a:t>
            </a:r>
            <a:r>
              <a:rPr lang="tr-TR" sz="2800" dirty="0" err="1" smtClean="0"/>
              <a:t>dimensionality</a:t>
            </a:r>
            <a:r>
              <a:rPr lang="tr-TR" sz="2800" dirty="0" smtClean="0"/>
              <a:t> </a:t>
            </a:r>
            <a:r>
              <a:rPr lang="tr-TR" sz="2800" dirty="0" err="1" smtClean="0"/>
              <a:t>using</a:t>
            </a:r>
            <a:r>
              <a:rPr lang="tr-TR" sz="2800" dirty="0" smtClean="0"/>
              <a:t> </a:t>
            </a:r>
            <a:r>
              <a:rPr lang="tr-TR" sz="2800" dirty="0" err="1" smtClean="0"/>
              <a:t>class</a:t>
            </a:r>
            <a:r>
              <a:rPr lang="tr-TR" sz="2800" dirty="0" smtClean="0"/>
              <a:t> </a:t>
            </a:r>
            <a:r>
              <a:rPr lang="tr-TR" sz="2800" dirty="0" err="1" smtClean="0"/>
              <a:t>label</a:t>
            </a:r>
            <a:r>
              <a:rPr lang="tr-TR" sz="2800" dirty="0" smtClean="0"/>
              <a:t> </a:t>
            </a:r>
            <a:r>
              <a:rPr lang="tr-TR" sz="2800" dirty="0" err="1" smtClean="0"/>
              <a:t>information</a:t>
            </a:r>
            <a:r>
              <a:rPr lang="tr-TR" sz="2800" dirty="0" smtClean="0"/>
              <a:t> in </a:t>
            </a:r>
            <a:r>
              <a:rPr lang="tr-TR" sz="2800" dirty="0" err="1" smtClean="0"/>
              <a:t>addition</a:t>
            </a:r>
            <a:r>
              <a:rPr lang="tr-TR" sz="2800" dirty="0" smtClean="0"/>
              <a:t> </a:t>
            </a:r>
            <a:r>
              <a:rPr lang="tr-TR" sz="2800" dirty="0" err="1" smtClean="0"/>
              <a:t>to</a:t>
            </a:r>
            <a:r>
              <a:rPr lang="tr-TR" sz="2800" dirty="0" smtClean="0"/>
              <a:t> </a:t>
            </a:r>
            <a:r>
              <a:rPr lang="tr-TR" sz="2800" dirty="0" err="1" smtClean="0"/>
              <a:t>variances</a:t>
            </a:r>
            <a:r>
              <a:rPr lang="tr-TR" sz="2800" dirty="0" smtClean="0"/>
              <a:t> of data </a:t>
            </a:r>
            <a:r>
              <a:rPr lang="tr-TR" sz="2800" dirty="0" err="1" smtClean="0"/>
              <a:t>samples</a:t>
            </a:r>
            <a:endParaRPr lang="tr-TR" sz="2800" dirty="0" smtClean="0"/>
          </a:p>
          <a:p>
            <a:pPr algn="just"/>
            <a:r>
              <a:rPr lang="tr-TR" sz="2800" dirty="0" err="1" smtClean="0"/>
              <a:t>Maximizes</a:t>
            </a:r>
            <a:r>
              <a:rPr lang="tr-TR" sz="2800" dirty="0" smtClean="0"/>
              <a:t> </a:t>
            </a:r>
            <a:r>
              <a:rPr lang="tr-TR" sz="2800" dirty="0" err="1" smtClean="0"/>
              <a:t>classification</a:t>
            </a:r>
            <a:r>
              <a:rPr lang="tr-TR" sz="2800" dirty="0" smtClean="0"/>
              <a:t> </a:t>
            </a:r>
            <a:r>
              <a:rPr lang="tr-TR" sz="2800" dirty="0" err="1" smtClean="0"/>
              <a:t>performance</a:t>
            </a:r>
            <a:r>
              <a:rPr lang="tr-TR" sz="2800" dirty="0" smtClean="0"/>
              <a:t> </a:t>
            </a:r>
            <a:r>
              <a:rPr lang="tr-TR" sz="2800" dirty="0" err="1" smtClean="0"/>
              <a:t>while</a:t>
            </a:r>
            <a:r>
              <a:rPr lang="tr-TR" sz="2800" dirty="0" smtClean="0"/>
              <a:t> </a:t>
            </a:r>
            <a:r>
              <a:rPr lang="tr-TR" sz="2800" dirty="0" err="1" smtClean="0"/>
              <a:t>reducing</a:t>
            </a:r>
            <a:r>
              <a:rPr lang="tr-TR" sz="2800" dirty="0" smtClean="0"/>
              <a:t> </a:t>
            </a:r>
            <a:r>
              <a:rPr lang="tr-TR" sz="2800" dirty="0" err="1" smtClean="0"/>
              <a:t>dimensions</a:t>
            </a:r>
            <a:r>
              <a:rPr lang="tr-TR" sz="2800" dirty="0" smtClean="0"/>
              <a:t> of </a:t>
            </a:r>
            <a:r>
              <a:rPr lang="tr-TR" sz="2800" dirty="0" err="1" smtClean="0"/>
              <a:t>the</a:t>
            </a:r>
            <a:r>
              <a:rPr lang="tr-TR" sz="2800" dirty="0" smtClean="0"/>
              <a:t> data </a:t>
            </a:r>
            <a:r>
              <a:rPr lang="tr-TR" sz="2800" dirty="0" err="1" smtClean="0"/>
              <a:t>samples</a:t>
            </a:r>
            <a:endParaRPr lang="en-US" sz="2800" dirty="0" smtClean="0"/>
          </a:p>
        </p:txBody>
      </p:sp>
      <p:pic>
        <p:nvPicPr>
          <p:cNvPr id="2048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771800" y="3864952"/>
            <a:ext cx="5400600" cy="27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Düz Ok Bağlayıcısı 3"/>
          <p:cNvCxnSpPr/>
          <p:nvPr/>
        </p:nvCxnSpPr>
        <p:spPr>
          <a:xfrm>
            <a:off x="1619672" y="4581128"/>
            <a:ext cx="2016224"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0" name="Düz Ok Bağlayıcısı 9"/>
          <p:cNvCxnSpPr/>
          <p:nvPr/>
        </p:nvCxnSpPr>
        <p:spPr>
          <a:xfrm>
            <a:off x="1364184" y="5949280"/>
            <a:ext cx="201622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 name="Metin kutusu 4"/>
          <p:cNvSpPr txBox="1"/>
          <p:nvPr/>
        </p:nvSpPr>
        <p:spPr>
          <a:xfrm>
            <a:off x="827584" y="4221088"/>
            <a:ext cx="2160240" cy="369332"/>
          </a:xfrm>
          <a:prstGeom prst="rect">
            <a:avLst/>
          </a:prstGeom>
          <a:noFill/>
        </p:spPr>
        <p:txBody>
          <a:bodyPr wrap="square" rtlCol="0">
            <a:spAutoFit/>
          </a:bodyPr>
          <a:lstStyle/>
          <a:p>
            <a:r>
              <a:rPr lang="tr-TR" dirty="0" smtClean="0"/>
              <a:t>LDA </a:t>
            </a:r>
            <a:r>
              <a:rPr lang="tr-TR" dirty="0" err="1" smtClean="0"/>
              <a:t>projection</a:t>
            </a:r>
            <a:r>
              <a:rPr lang="tr-TR" dirty="0" smtClean="0"/>
              <a:t> </a:t>
            </a:r>
            <a:r>
              <a:rPr lang="tr-TR" dirty="0" err="1" smtClean="0"/>
              <a:t>axis</a:t>
            </a:r>
            <a:endParaRPr lang="tr-TR" dirty="0"/>
          </a:p>
        </p:txBody>
      </p:sp>
      <p:sp>
        <p:nvSpPr>
          <p:cNvPr id="12" name="Metin kutusu 11"/>
          <p:cNvSpPr txBox="1"/>
          <p:nvPr/>
        </p:nvSpPr>
        <p:spPr>
          <a:xfrm>
            <a:off x="827584" y="5579948"/>
            <a:ext cx="2160240" cy="369332"/>
          </a:xfrm>
          <a:prstGeom prst="rect">
            <a:avLst/>
          </a:prstGeom>
          <a:noFill/>
        </p:spPr>
        <p:txBody>
          <a:bodyPr wrap="square" rtlCol="0">
            <a:spAutoFit/>
          </a:bodyPr>
          <a:lstStyle/>
          <a:p>
            <a:r>
              <a:rPr lang="tr-TR" dirty="0" smtClean="0"/>
              <a:t>PCA </a:t>
            </a:r>
            <a:r>
              <a:rPr lang="tr-TR" dirty="0" err="1" smtClean="0"/>
              <a:t>projection</a:t>
            </a:r>
            <a:r>
              <a:rPr lang="tr-TR" dirty="0" smtClean="0"/>
              <a:t> </a:t>
            </a:r>
            <a:r>
              <a:rPr lang="tr-TR" dirty="0" err="1" smtClean="0"/>
              <a:t>axis</a:t>
            </a:r>
            <a:endParaRPr lang="tr-TR" dirty="0"/>
          </a:p>
        </p:txBody>
      </p:sp>
    </p:spTree>
    <p:extLst>
      <p:ext uri="{BB962C8B-B14F-4D97-AF65-F5344CB8AC3E}">
        <p14:creationId xmlns:p14="http://schemas.microsoft.com/office/powerpoint/2010/main" val="335435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Overfitting</a:t>
            </a:r>
            <a:r>
              <a:rPr lang="tr-TR" dirty="0"/>
              <a:t> in </a:t>
            </a:r>
            <a:r>
              <a:rPr lang="tr-TR" dirty="0" err="1" smtClean="0"/>
              <a:t>Regression</a:t>
            </a:r>
            <a:endParaRPr lang="tr-TR" dirty="0"/>
          </a:p>
        </p:txBody>
      </p:sp>
      <p:pic>
        <p:nvPicPr>
          <p:cNvPr id="2150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6089" b="26089"/>
          <a:stretch/>
        </p:blipFill>
        <p:spPr bwMode="auto">
          <a:xfrm>
            <a:off x="287638" y="1948772"/>
            <a:ext cx="8748858" cy="340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Dikdörtgen 6"/>
              <p:cNvSpPr/>
              <p:nvPr/>
            </p:nvSpPr>
            <p:spPr>
              <a:xfrm>
                <a:off x="3710773" y="1948771"/>
                <a:ext cx="251889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oMath>
                  </m:oMathPara>
                </a14:m>
                <a:endParaRPr lang="tr-TR" sz="2000" dirty="0"/>
              </a:p>
            </p:txBody>
          </p:sp>
        </mc:Choice>
        <mc:Fallback xmlns="">
          <p:sp>
            <p:nvSpPr>
              <p:cNvPr id="7" name="Dikdörtgen 6"/>
              <p:cNvSpPr>
                <a:spLocks noRot="1" noChangeAspect="1" noMove="1" noResize="1" noEditPoints="1" noAdjustHandles="1" noChangeArrowheads="1" noChangeShapeType="1" noTextEdit="1"/>
              </p:cNvSpPr>
              <p:nvPr/>
            </p:nvSpPr>
            <p:spPr>
              <a:xfrm>
                <a:off x="3710773" y="1948771"/>
                <a:ext cx="2518895" cy="400110"/>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Dikdörtgen 3"/>
              <p:cNvSpPr/>
              <p:nvPr/>
            </p:nvSpPr>
            <p:spPr>
              <a:xfrm>
                <a:off x="395536" y="5877272"/>
                <a:ext cx="4883966"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r>
                      <m:rPr>
                        <m:nor/>
                      </m:rPr>
                      <a:rPr lang="tr-TR" sz="2000" dirty="0"/>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2</m:t>
                        </m:r>
                      </m:sup>
                    </m:sSup>
                  </m:oMath>
                </a14:m>
                <a:r>
                  <a:rPr lang="tr-TR" sz="2000" dirty="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3</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i="1">
                            <a:latin typeface="Cambria Math"/>
                          </a:rPr>
                          <m:t>3</m:t>
                        </m:r>
                      </m:sup>
                    </m:sSup>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4</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4</m:t>
                        </m:r>
                      </m:sup>
                    </m:sSup>
                  </m:oMath>
                </a14:m>
                <a:endParaRPr lang="tr-TR" sz="2000" dirty="0"/>
              </a:p>
            </p:txBody>
          </p:sp>
        </mc:Choice>
        <mc:Fallback xmlns="">
          <p:sp>
            <p:nvSpPr>
              <p:cNvPr id="4" name="Dikdörtgen 3"/>
              <p:cNvSpPr>
                <a:spLocks noRot="1" noChangeAspect="1" noMove="1" noResize="1" noEditPoints="1" noAdjustHandles="1" noChangeArrowheads="1" noChangeShapeType="1" noTextEdit="1"/>
              </p:cNvSpPr>
              <p:nvPr/>
            </p:nvSpPr>
            <p:spPr>
              <a:xfrm>
                <a:off x="395536" y="5877272"/>
                <a:ext cx="4883966" cy="400110"/>
              </a:xfrm>
              <a:prstGeom prst="rect">
                <a:avLst/>
              </a:prstGeom>
              <a:blipFill>
                <a:blip r:embed="rId5"/>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Dikdörtgen 9"/>
              <p:cNvSpPr/>
              <p:nvPr/>
            </p:nvSpPr>
            <p:spPr>
              <a:xfrm>
                <a:off x="5940152" y="5845207"/>
                <a:ext cx="3211392"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oMath>
                </a14:m>
                <a:r>
                  <a:rPr lang="tr-TR" sz="2000" dirty="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smtClean="0">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1</m:t>
                            </m:r>
                          </m:sub>
                          <m:sup>
                            <m:r>
                              <a:rPr lang="en-US" sz="2000" b="0" i="1" smtClean="0">
                                <a:latin typeface="Cambria Math" panose="02040503050406030204" pitchFamily="18" charset="0"/>
                              </a:rPr>
                              <m:t> </m:t>
                            </m:r>
                          </m:sup>
                        </m:sSubSup>
                      </m:e>
                      <m:sup>
                        <m:r>
                          <a:rPr lang="tr-TR" sz="2000" i="1">
                            <a:latin typeface="Cambria Math"/>
                          </a:rPr>
                          <m:t>2</m:t>
                        </m:r>
                      </m:sup>
                    </m:sSup>
                  </m:oMath>
                </a14:m>
                <a:endParaRPr lang="tr-TR" sz="2000" dirty="0"/>
              </a:p>
            </p:txBody>
          </p:sp>
        </mc:Choice>
        <mc:Fallback xmlns="">
          <p:sp>
            <p:nvSpPr>
              <p:cNvPr id="10" name="Dikdörtgen 9"/>
              <p:cNvSpPr>
                <a:spLocks noRot="1" noChangeAspect="1" noMove="1" noResize="1" noEditPoints="1" noAdjustHandles="1" noChangeArrowheads="1" noChangeShapeType="1" noTextEdit="1"/>
              </p:cNvSpPr>
              <p:nvPr/>
            </p:nvSpPr>
            <p:spPr>
              <a:xfrm>
                <a:off x="5940152" y="5845207"/>
                <a:ext cx="3211392" cy="400110"/>
              </a:xfrm>
              <a:prstGeom prst="rect">
                <a:avLst/>
              </a:prstGeom>
              <a:blipFill>
                <a:blip r:embed="rId6"/>
                <a:stretch>
                  <a:fillRect t="-9231" b="-27692"/>
                </a:stretch>
              </a:blipFill>
            </p:spPr>
            <p:txBody>
              <a:bodyPr/>
              <a:lstStyle/>
              <a:p>
                <a:r>
                  <a:rPr lang="en-US">
                    <a:noFill/>
                  </a:rPr>
                  <a:t> </a:t>
                </a:r>
              </a:p>
            </p:txBody>
          </p:sp>
        </mc:Fallback>
      </mc:AlternateContent>
      <p:cxnSp>
        <p:nvCxnSpPr>
          <p:cNvPr id="12" name="Düz Ok Bağlayıcısı 11"/>
          <p:cNvCxnSpPr/>
          <p:nvPr/>
        </p:nvCxnSpPr>
        <p:spPr>
          <a:xfrm>
            <a:off x="683568" y="5013176"/>
            <a:ext cx="0" cy="83203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Düz Ok Bağlayıcısı 14"/>
          <p:cNvCxnSpPr/>
          <p:nvPr/>
        </p:nvCxnSpPr>
        <p:spPr>
          <a:xfrm>
            <a:off x="6516216" y="5013176"/>
            <a:ext cx="0" cy="7600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Düz Ok Bağlayıcısı 15"/>
          <p:cNvCxnSpPr/>
          <p:nvPr/>
        </p:nvCxnSpPr>
        <p:spPr>
          <a:xfrm flipV="1">
            <a:off x="3923928" y="2348881"/>
            <a:ext cx="0" cy="86409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558606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normAutofit/>
          </a:bodyPr>
          <a:lstStyle/>
          <a:p>
            <a:r>
              <a:rPr lang="tr-TR" dirty="0"/>
              <a:t>LDA - </a:t>
            </a:r>
            <a:r>
              <a:rPr lang="tr-TR" dirty="0" err="1"/>
              <a:t>Algorithm</a:t>
            </a:r>
            <a:endParaRPr lang="en-US" dirty="0"/>
          </a:p>
        </p:txBody>
      </p:sp>
      <mc:AlternateContent xmlns:mc="http://schemas.openxmlformats.org/markup-compatibility/2006" xmlns:a14="http://schemas.microsoft.com/office/drawing/2010/main">
        <mc:Choice Requires="a14">
          <p:sp>
            <p:nvSpPr>
              <p:cNvPr id="21508" name="Rectangle 3"/>
              <p:cNvSpPr>
                <a:spLocks noGrp="1" noChangeArrowheads="1"/>
              </p:cNvSpPr>
              <p:nvPr>
                <p:ph type="body" sz="half" idx="1"/>
              </p:nvPr>
            </p:nvSpPr>
            <p:spPr>
              <a:xfrm>
                <a:off x="611560" y="1844824"/>
                <a:ext cx="8343944" cy="2592288"/>
              </a:xfrm>
            </p:spPr>
            <p:txBody>
              <a:bodyPr>
                <a:normAutofit/>
              </a:bodyPr>
              <a:lstStyle/>
              <a:p>
                <a:pPr>
                  <a:spcAft>
                    <a:spcPts val="600"/>
                  </a:spcAft>
                </a:pPr>
                <a:r>
                  <a:rPr lang="tr-TR" sz="2400" dirty="0"/>
                  <a:t>F</a:t>
                </a:r>
                <a:r>
                  <a:rPr lang="en-US" sz="2400" dirty="0" err="1" smtClean="0"/>
                  <a:t>ind</a:t>
                </a:r>
                <a:r>
                  <a:rPr lang="en-US" sz="2400" dirty="0" smtClean="0"/>
                  <a:t> </a:t>
                </a:r>
                <a:r>
                  <a:rPr lang="en-US" sz="2400" dirty="0"/>
                  <a:t>a vector </a:t>
                </a:r>
                <a14:m>
                  <m:oMath xmlns:m="http://schemas.openxmlformats.org/officeDocument/2006/math">
                    <m:r>
                      <a:rPr lang="en-US" sz="2400" b="1" i="1" dirty="0" smtClean="0">
                        <a:latin typeface="Cambria Math"/>
                      </a:rPr>
                      <m:t>𝒘</m:t>
                    </m:r>
                  </m:oMath>
                </a14:m>
                <a:r>
                  <a:rPr lang="en-US" sz="2400" dirty="0"/>
                  <a:t> which maximizes the separation between target classes after projecting them onto </a:t>
                </a:r>
                <a:r>
                  <a:rPr lang="en-US" sz="2400" b="1" dirty="0"/>
                  <a:t> </a:t>
                </a:r>
                <a14:m>
                  <m:oMath xmlns:m="http://schemas.openxmlformats.org/officeDocument/2006/math">
                    <m:r>
                      <a:rPr lang="en-US" sz="2400" b="1" i="1" dirty="0">
                        <a:latin typeface="Cambria Math"/>
                      </a:rPr>
                      <m:t>𝒘</m:t>
                    </m:r>
                  </m:oMath>
                </a14:m>
                <a:r>
                  <a:rPr lang="en-US" sz="2400" dirty="0"/>
                  <a:t>.</a:t>
                </a:r>
                <a:endParaRPr lang="tr-TR" sz="2400" dirty="0"/>
              </a:p>
              <a:p>
                <a:pPr>
                  <a:spcAft>
                    <a:spcPts val="600"/>
                  </a:spcAft>
                </a:pPr>
                <a:endParaRPr lang="tr-TR" sz="2400" dirty="0" smtClean="0"/>
              </a:p>
              <a:p>
                <a:pPr marL="0" indent="0">
                  <a:spcAft>
                    <a:spcPts val="600"/>
                  </a:spcAft>
                  <a:buNone/>
                </a:pPr>
                <a:r>
                  <a:rPr lang="tr-TR" sz="2400" dirty="0"/>
                  <a:t>	</a:t>
                </a:r>
                <a:r>
                  <a:rPr lang="tr-TR" sz="2400" dirty="0" err="1" smtClean="0"/>
                  <a:t>non</a:t>
                </a:r>
                <a:r>
                  <a:rPr lang="tr-TR" sz="2400" dirty="0" smtClean="0"/>
                  <a:t>-optimal </a:t>
                </a:r>
                <a:r>
                  <a:rPr lang="tr-TR" sz="2400" dirty="0" err="1" smtClean="0"/>
                  <a:t>projection</a:t>
                </a:r>
                <a:r>
                  <a:rPr lang="tr-TR" sz="2400" dirty="0" smtClean="0"/>
                  <a:t>	optimal </a:t>
                </a:r>
                <a:r>
                  <a:rPr lang="tr-TR" sz="2400" dirty="0" err="1" smtClean="0"/>
                  <a:t>projection</a:t>
                </a:r>
                <a:endParaRPr lang="tr-TR" sz="2400" dirty="0" smtClean="0"/>
              </a:p>
            </p:txBody>
          </p:sp>
        </mc:Choice>
        <mc:Fallback xmlns="">
          <p:sp>
            <p:nvSpPr>
              <p:cNvPr id="21508" name="Rectangle 3"/>
              <p:cNvSpPr>
                <a:spLocks noGrp="1" noRot="1" noChangeAspect="1" noMove="1" noResize="1" noEditPoints="1" noAdjustHandles="1" noChangeArrowheads="1" noChangeShapeType="1" noTextEdit="1"/>
              </p:cNvSpPr>
              <p:nvPr>
                <p:ph type="body" sz="half" idx="1"/>
              </p:nvPr>
            </p:nvSpPr>
            <p:spPr>
              <a:xfrm>
                <a:off x="611560" y="1844824"/>
                <a:ext cx="8343944" cy="2592288"/>
              </a:xfrm>
              <a:blipFill rotWithShape="1">
                <a:blip r:embed="rId2"/>
                <a:stretch>
                  <a:fillRect l="-950" t="-1882"/>
                </a:stretch>
              </a:blipFill>
            </p:spPr>
            <p:txBody>
              <a:bodyPr/>
              <a:lstStyle/>
              <a:p>
                <a:r>
                  <a:rPr lang="en-US">
                    <a:noFill/>
                  </a:rPr>
                  <a:t> </a:t>
                </a:r>
              </a:p>
            </p:txBody>
          </p:sp>
        </mc:Fallback>
      </mc:AlternateContent>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945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35643" y="3717032"/>
            <a:ext cx="72199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20880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685800" y="332656"/>
            <a:ext cx="7772400" cy="1143000"/>
          </a:xfrm>
        </p:spPr>
        <p:txBody>
          <a:bodyPr vert="horz" lIns="91440" tIns="45720" rIns="91440" bIns="45720" rtlCol="0" anchor="ctr">
            <a:normAutofit/>
          </a:bodyPr>
          <a:lstStyle/>
          <a:p>
            <a:r>
              <a:rPr lang="tr-TR" dirty="0"/>
              <a:t>LDA – </a:t>
            </a:r>
            <a:r>
              <a:rPr lang="tr-TR" dirty="0" err="1"/>
              <a:t>Orthogonal</a:t>
            </a:r>
            <a:r>
              <a:rPr lang="tr-TR" dirty="0"/>
              <a:t> </a:t>
            </a:r>
            <a:r>
              <a:rPr lang="tr-TR" dirty="0" err="1"/>
              <a:t>Projection</a:t>
            </a:r>
            <a:endParaRPr lang="en-US" dirty="0"/>
          </a:p>
        </p:txBody>
      </p:sp>
      <mc:AlternateContent xmlns:mc="http://schemas.openxmlformats.org/markup-compatibility/2006" xmlns:a14="http://schemas.microsoft.com/office/drawing/2010/main">
        <mc:Choice Requires="a14">
          <p:sp>
            <p:nvSpPr>
              <p:cNvPr id="21508" name="Rectangle 3"/>
              <p:cNvSpPr>
                <a:spLocks noGrp="1" noChangeArrowheads="1"/>
              </p:cNvSpPr>
              <p:nvPr>
                <p:ph type="body" sz="half" idx="1"/>
              </p:nvPr>
            </p:nvSpPr>
            <p:spPr>
              <a:xfrm>
                <a:off x="611560" y="1556791"/>
                <a:ext cx="8343944" cy="5112569"/>
              </a:xfrm>
            </p:spPr>
            <p:txBody>
              <a:bodyPr>
                <a:normAutofit fontScale="92500" lnSpcReduction="10000"/>
              </a:bodyPr>
              <a:lstStyle/>
              <a:p>
                <a:pPr>
                  <a:lnSpc>
                    <a:spcPct val="110000"/>
                  </a:lnSpc>
                  <a:spcBef>
                    <a:spcPts val="600"/>
                  </a:spcBef>
                </a:pPr>
                <a:r>
                  <a:rPr lang="en-US" sz="2400" dirty="0" smtClean="0"/>
                  <a:t>Assume that we already know </a:t>
                </a:r>
                <a14:m>
                  <m:oMath xmlns:m="http://schemas.openxmlformats.org/officeDocument/2006/math">
                    <m:r>
                      <a:rPr lang="en-US" sz="2400" b="1" i="1" dirty="0">
                        <a:latin typeface="Cambria Math"/>
                      </a:rPr>
                      <m:t>𝒘</m:t>
                    </m:r>
                    <m:r>
                      <a:rPr lang="en-US" sz="2400" b="1" i="1" dirty="0">
                        <a:latin typeface="Cambria Math"/>
                      </a:rPr>
                      <m:t> </m:t>
                    </m:r>
                  </m:oMath>
                </a14:m>
                <a:r>
                  <a:rPr lang="en-US" sz="2400" dirty="0"/>
                  <a:t> </a:t>
                </a:r>
                <a:endParaRPr lang="tr-TR" sz="2400" dirty="0" smtClean="0"/>
              </a:p>
              <a:p>
                <a:pPr>
                  <a:lnSpc>
                    <a:spcPct val="110000"/>
                  </a:lnSpc>
                  <a:spcBef>
                    <a:spcPts val="600"/>
                  </a:spcBef>
                </a:pPr>
                <a14:m>
                  <m:oMath xmlns:m="http://schemas.openxmlformats.org/officeDocument/2006/math">
                    <m:r>
                      <a:rPr lang="en-US" sz="2400" b="1" i="1" dirty="0" smtClean="0">
                        <a:latin typeface="Cambria Math"/>
                      </a:rPr>
                      <m:t>𝒑</m:t>
                    </m:r>
                  </m:oMath>
                </a14:m>
                <a:r>
                  <a:rPr lang="en-US" sz="2400" dirty="0"/>
                  <a:t> is </a:t>
                </a:r>
                <a:r>
                  <a:rPr lang="en-US" sz="2400" dirty="0" smtClean="0"/>
                  <a:t>the</a:t>
                </a:r>
                <a:r>
                  <a:rPr lang="en-US" sz="2400" dirty="0"/>
                  <a:t> </a:t>
                </a:r>
                <a:r>
                  <a:rPr lang="tr-TR" sz="2400" dirty="0" smtClean="0"/>
                  <a:t>o</a:t>
                </a:r>
                <a:r>
                  <a:rPr lang="en-US" sz="2400" dirty="0" err="1" smtClean="0"/>
                  <a:t>rthogonal</a:t>
                </a:r>
                <a:r>
                  <a:rPr lang="en-US" sz="2400" dirty="0" smtClean="0"/>
                  <a:t> </a:t>
                </a:r>
                <a:r>
                  <a:rPr lang="tr-TR" sz="2400" dirty="0" smtClean="0"/>
                  <a:t>p</a:t>
                </a:r>
                <a:r>
                  <a:rPr lang="en-US" sz="2400" dirty="0" err="1" smtClean="0"/>
                  <a:t>rojection</a:t>
                </a:r>
                <a:r>
                  <a:rPr lang="en-US" sz="2400" dirty="0"/>
                  <a:t> of </a:t>
                </a:r>
                <a14:m>
                  <m:oMath xmlns:m="http://schemas.openxmlformats.org/officeDocument/2006/math">
                    <m:r>
                      <a:rPr lang="en-US" sz="2400" b="1" i="1" dirty="0" smtClean="0">
                        <a:latin typeface="Cambria Math"/>
                      </a:rPr>
                      <m:t>𝒙</m:t>
                    </m:r>
                  </m:oMath>
                </a14:m>
                <a:r>
                  <a:rPr lang="en-US" sz="2400" dirty="0"/>
                  <a:t> onto </a:t>
                </a:r>
                <a14:m>
                  <m:oMath xmlns:m="http://schemas.openxmlformats.org/officeDocument/2006/math">
                    <m:r>
                      <a:rPr lang="en-US" sz="2400" b="1" i="1" dirty="0" smtClean="0">
                        <a:latin typeface="Cambria Math"/>
                      </a:rPr>
                      <m:t>𝒘</m:t>
                    </m:r>
                  </m:oMath>
                </a14:m>
                <a:r>
                  <a:rPr lang="en-US" sz="2400" dirty="0"/>
                  <a:t>. </a:t>
                </a:r>
                <a:endParaRPr lang="tr-TR" sz="2400" dirty="0" smtClean="0"/>
              </a:p>
              <a:p>
                <a:pPr>
                  <a:lnSpc>
                    <a:spcPct val="110000"/>
                  </a:lnSpc>
                  <a:spcBef>
                    <a:spcPts val="600"/>
                  </a:spcBef>
                </a:pPr>
                <a14:m>
                  <m:oMath xmlns:m="http://schemas.openxmlformats.org/officeDocument/2006/math">
                    <m:r>
                      <a:rPr lang="tr-TR" sz="2400" b="1" i="1" dirty="0" smtClean="0">
                        <a:latin typeface="Cambria Math"/>
                      </a:rPr>
                      <m:t>𝒅</m:t>
                    </m:r>
                    <m:r>
                      <a:rPr lang="en-US" sz="2400" b="1" i="1" dirty="0">
                        <a:latin typeface="Cambria Math"/>
                      </a:rPr>
                      <m:t> </m:t>
                    </m:r>
                  </m:oMath>
                </a14:m>
                <a:r>
                  <a:rPr lang="en-US" sz="2400" dirty="0"/>
                  <a:t> vector is the perpendicular distance between </a:t>
                </a:r>
                <a14:m>
                  <m:oMath xmlns:m="http://schemas.openxmlformats.org/officeDocument/2006/math">
                    <m:r>
                      <a:rPr lang="en-US" sz="2400" b="1" i="1" dirty="0">
                        <a:latin typeface="Cambria Math"/>
                      </a:rPr>
                      <m:t>𝒙</m:t>
                    </m:r>
                  </m:oMath>
                </a14:m>
                <a:r>
                  <a:rPr lang="en-US" sz="2400" dirty="0"/>
                  <a:t> and </a:t>
                </a:r>
                <a14:m>
                  <m:oMath xmlns:m="http://schemas.openxmlformats.org/officeDocument/2006/math">
                    <m:r>
                      <a:rPr lang="tr-TR" sz="2400" b="1" i="1" dirty="0" smtClean="0">
                        <a:latin typeface="Cambria Math"/>
                      </a:rPr>
                      <m:t>𝒘</m:t>
                    </m:r>
                  </m:oMath>
                </a14:m>
                <a:r>
                  <a:rPr lang="en-US" sz="2400" dirty="0"/>
                  <a:t>. </a:t>
                </a:r>
                <a:endParaRPr lang="tr-TR" sz="2400" dirty="0" smtClean="0"/>
              </a:p>
              <a:p>
                <a:pPr lvl="1">
                  <a:lnSpc>
                    <a:spcPct val="110000"/>
                  </a:lnSpc>
                  <a:spcBef>
                    <a:spcPts val="600"/>
                  </a:spcBef>
                </a:pPr>
                <a:r>
                  <a:rPr lang="en-US" sz="2000" dirty="0" smtClean="0"/>
                  <a:t>also </a:t>
                </a:r>
                <a:r>
                  <a:rPr lang="en-US" sz="2000" dirty="0"/>
                  <a:t>known as the residual or error vector.</a:t>
                </a:r>
              </a:p>
              <a:p>
                <a:pPr marL="457200" lvl="1"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sz="2000" b="1" i="1" dirty="0" smtClean="0">
                          <a:latin typeface="Cambria Math"/>
                        </a:rPr>
                        <m:t>𝒅</m:t>
                      </m:r>
                      <m:r>
                        <a:rPr lang="en-US" sz="2000" b="0" i="1" dirty="0" smtClean="0">
                          <a:latin typeface="Cambria Math"/>
                        </a:rPr>
                        <m:t>=</m:t>
                      </m:r>
                      <m:r>
                        <a:rPr lang="en-US" sz="2000" b="1" i="1" dirty="0" smtClean="0">
                          <a:latin typeface="Cambria Math"/>
                        </a:rPr>
                        <m:t>𝒙</m:t>
                      </m:r>
                      <m:r>
                        <a:rPr lang="en-US" sz="2000" b="1" i="1" dirty="0" smtClean="0">
                          <a:latin typeface="Cambria Math"/>
                        </a:rPr>
                        <m:t>−</m:t>
                      </m:r>
                      <m:r>
                        <a:rPr lang="en-US" sz="2000" b="1" i="1" dirty="0" smtClean="0">
                          <a:latin typeface="Cambria Math"/>
                        </a:rPr>
                        <m:t>𝒑</m:t>
                      </m:r>
                    </m:oMath>
                  </m:oMathPara>
                </a14:m>
                <a:endParaRPr lang="tr-TR" sz="2000" dirty="0"/>
              </a:p>
              <a:p>
                <a:pPr>
                  <a:lnSpc>
                    <a:spcPct val="110000"/>
                  </a:lnSpc>
                  <a:spcBef>
                    <a:spcPts val="600"/>
                  </a:spcBef>
                </a:pPr>
                <a:r>
                  <a:rPr lang="tr-TR" sz="2400" dirty="0" smtClean="0"/>
                  <a:t>Since </a:t>
                </a:r>
                <a14:m>
                  <m:oMath xmlns:m="http://schemas.openxmlformats.org/officeDocument/2006/math">
                    <m:r>
                      <a:rPr lang="en-US" sz="2400" b="1" i="1" dirty="0">
                        <a:latin typeface="Cambria Math"/>
                      </a:rPr>
                      <m:t>𝒑</m:t>
                    </m:r>
                  </m:oMath>
                </a14:m>
                <a:r>
                  <a:rPr lang="en-US" sz="2400" dirty="0"/>
                  <a:t> is </a:t>
                </a:r>
                <a:r>
                  <a:rPr lang="tr-TR" sz="2400" dirty="0" err="1" smtClean="0"/>
                  <a:t>parallel</a:t>
                </a:r>
                <a:r>
                  <a:rPr lang="tr-TR" sz="2400" dirty="0" smtClean="0"/>
                  <a:t> </a:t>
                </a:r>
                <a:r>
                  <a:rPr lang="tr-TR" sz="2400" dirty="0" err="1" smtClean="0"/>
                  <a:t>to</a:t>
                </a:r>
                <a:r>
                  <a:rPr lang="tr-TR" sz="2400" dirty="0" smtClean="0"/>
                  <a:t> </a:t>
                </a:r>
                <a14:m>
                  <m:oMath xmlns:m="http://schemas.openxmlformats.org/officeDocument/2006/math">
                    <m:r>
                      <a:rPr lang="tr-TR" sz="2400" b="1" i="1" dirty="0" smtClean="0">
                        <a:latin typeface="Cambria Math"/>
                      </a:rPr>
                      <m:t>𝒘</m:t>
                    </m:r>
                  </m:oMath>
                </a14:m>
                <a:r>
                  <a:rPr lang="tr-TR" sz="2400" dirty="0" smtClean="0"/>
                  <a:t>, </a:t>
                </a:r>
                <a:r>
                  <a:rPr lang="en-US" sz="2400" dirty="0" smtClean="0"/>
                  <a:t>the</a:t>
                </a:r>
                <a:r>
                  <a:rPr lang="en-US" sz="2400" dirty="0"/>
                  <a:t> </a:t>
                </a:r>
                <a14:m>
                  <m:oMath xmlns:m="http://schemas.openxmlformats.org/officeDocument/2006/math">
                    <m:r>
                      <a:rPr lang="tr-TR" sz="2400" b="1" i="1" dirty="0">
                        <a:latin typeface="Cambria Math"/>
                      </a:rPr>
                      <m:t>𝒅</m:t>
                    </m:r>
                    <m:r>
                      <a:rPr lang="en-US" sz="2400" b="1" i="1" dirty="0">
                        <a:latin typeface="Cambria Math"/>
                      </a:rPr>
                      <m:t> </m:t>
                    </m:r>
                  </m:oMath>
                </a14:m>
                <a:r>
                  <a:rPr lang="en-US" sz="2400" dirty="0"/>
                  <a:t> </a:t>
                </a:r>
                <a:r>
                  <a:rPr lang="tr-TR" sz="2400" dirty="0" smtClean="0"/>
                  <a:t>can be </a:t>
                </a:r>
                <a:r>
                  <a:rPr lang="tr-TR" sz="2400" dirty="0" err="1" smtClean="0"/>
                  <a:t>alternatively</a:t>
                </a:r>
                <a:r>
                  <a:rPr lang="tr-TR" sz="2400" dirty="0" smtClean="0"/>
                  <a:t> </a:t>
                </a:r>
                <a:r>
                  <a:rPr lang="tr-TR" sz="2400" dirty="0" err="1" smtClean="0"/>
                  <a:t>written</a:t>
                </a:r>
                <a:r>
                  <a:rPr lang="tr-TR" sz="2400" dirty="0" smtClean="0"/>
                  <a:t> as</a:t>
                </a:r>
              </a:p>
              <a:p>
                <a:pPr lvl="1">
                  <a:lnSpc>
                    <a:spcPct val="110000"/>
                  </a:lnSpc>
                  <a:spcBef>
                    <a:spcPts val="600"/>
                  </a:spcBef>
                </a:pPr>
                <a14:m>
                  <m:oMath xmlns:m="http://schemas.openxmlformats.org/officeDocument/2006/math">
                    <m:r>
                      <a:rPr lang="en-US" sz="2000" b="1" i="1" dirty="0" smtClean="0">
                        <a:latin typeface="Cambria Math"/>
                      </a:rPr>
                      <m:t>𝒑</m:t>
                    </m:r>
                    <m:r>
                      <a:rPr lang="en-US" sz="2000" i="1" dirty="0" smtClean="0">
                        <a:latin typeface="Cambria Math"/>
                      </a:rPr>
                      <m:t>=</m:t>
                    </m:r>
                    <m:r>
                      <a:rPr lang="en-US" sz="2000" i="1" dirty="0" err="1" smtClean="0">
                        <a:latin typeface="Cambria Math"/>
                      </a:rPr>
                      <m:t>𝑐</m:t>
                    </m:r>
                    <m:r>
                      <a:rPr lang="en-US" sz="2000" b="1" i="1" dirty="0" err="1" smtClean="0">
                        <a:latin typeface="Cambria Math"/>
                      </a:rPr>
                      <m:t>𝒘</m:t>
                    </m:r>
                  </m:oMath>
                </a14:m>
                <a:r>
                  <a:rPr lang="tr-TR" sz="2000" dirty="0" smtClean="0"/>
                  <a:t> </a:t>
                </a:r>
                <a:r>
                  <a:rPr lang="en-US" sz="2000" dirty="0" smtClean="0"/>
                  <a:t>where</a:t>
                </a:r>
                <a:r>
                  <a:rPr lang="en-US" sz="2000" dirty="0"/>
                  <a:t> </a:t>
                </a:r>
                <a14:m>
                  <m:oMath xmlns:m="http://schemas.openxmlformats.org/officeDocument/2006/math">
                    <m:r>
                      <a:rPr lang="en-US" sz="2000" i="1" dirty="0" smtClean="0">
                        <a:latin typeface="Cambria Math"/>
                      </a:rPr>
                      <m:t>𝑐</m:t>
                    </m:r>
                    <m:r>
                      <a:rPr lang="tr-TR" sz="2000" b="0" i="0" dirty="0" smtClean="0">
                        <a:latin typeface="Cambria Math"/>
                      </a:rPr>
                      <m:t> </m:t>
                    </m:r>
                  </m:oMath>
                </a14:m>
                <a:r>
                  <a:rPr lang="tr-TR" sz="2000" dirty="0" smtClean="0"/>
                  <a:t>is s</a:t>
                </a:r>
                <a:r>
                  <a:rPr lang="en-US" sz="2000" dirty="0" err="1" smtClean="0"/>
                  <a:t>ome</a:t>
                </a:r>
                <a:r>
                  <a:rPr lang="en-US" sz="2000" dirty="0" smtClean="0"/>
                  <a:t> </a:t>
                </a:r>
                <a:r>
                  <a:rPr lang="en-US" sz="2000" dirty="0" err="1" smtClean="0"/>
                  <a:t>scaler</a:t>
                </a:r>
                <a:endParaRPr lang="tr-TR" sz="2000" dirty="0" smtClean="0"/>
              </a:p>
              <a:p>
                <a:pPr marL="457200" lvl="1" indent="0">
                  <a:lnSpc>
                    <a:spcPct val="110000"/>
                  </a:lnSpc>
                  <a:spcBef>
                    <a:spcPts val="600"/>
                  </a:spcBef>
                  <a:buNone/>
                </a:pPr>
                <a14:m>
                  <m:oMathPara xmlns:m="http://schemas.openxmlformats.org/officeDocument/2006/math">
                    <m:oMathParaPr>
                      <m:jc m:val="centerGroup"/>
                    </m:oMathParaPr>
                    <m:oMath xmlns:m="http://schemas.openxmlformats.org/officeDocument/2006/math">
                      <m:r>
                        <a:rPr lang="en-US" sz="2100" b="1" i="1" dirty="0">
                          <a:latin typeface="Cambria Math"/>
                        </a:rPr>
                        <m:t>𝒅</m:t>
                      </m:r>
                      <m:r>
                        <a:rPr lang="en-US" sz="2100" i="1" dirty="0">
                          <a:latin typeface="Cambria Math"/>
                        </a:rPr>
                        <m:t>=</m:t>
                      </m:r>
                      <m:r>
                        <a:rPr lang="en-US" sz="2100" b="1" i="1" dirty="0">
                          <a:latin typeface="Cambria Math"/>
                        </a:rPr>
                        <m:t>𝒙</m:t>
                      </m:r>
                      <m:r>
                        <a:rPr lang="en-US" sz="2100" b="1" i="1" dirty="0">
                          <a:latin typeface="Cambria Math"/>
                        </a:rPr>
                        <m:t>−</m:t>
                      </m:r>
                      <m:r>
                        <a:rPr lang="en-US" sz="2100" i="1" dirty="0">
                          <a:latin typeface="Cambria Math"/>
                        </a:rPr>
                        <m:t>𝑐</m:t>
                      </m:r>
                      <m:r>
                        <a:rPr lang="en-US" sz="2100" b="1" i="1" dirty="0" err="1">
                          <a:latin typeface="Cambria Math"/>
                        </a:rPr>
                        <m:t>𝒘</m:t>
                      </m:r>
                    </m:oMath>
                  </m:oMathPara>
                </a14:m>
                <a:endParaRPr lang="tr-TR" sz="2100" dirty="0" smtClean="0"/>
              </a:p>
              <a:p>
                <a:pPr>
                  <a:lnSpc>
                    <a:spcPct val="110000"/>
                  </a:lnSpc>
                  <a:spcBef>
                    <a:spcPts val="600"/>
                  </a:spcBef>
                </a:pPr>
                <a:r>
                  <a:rPr lang="tr-TR" sz="2400" dirty="0" err="1" smtClean="0"/>
                  <a:t>Knowing</a:t>
                </a:r>
                <a:r>
                  <a:rPr lang="tr-TR" sz="2400" dirty="0" smtClean="0"/>
                  <a:t> </a:t>
                </a:r>
                <a:r>
                  <a:rPr lang="tr-TR" sz="2400" dirty="0" err="1" smtClean="0"/>
                  <a:t>that</a:t>
                </a:r>
                <a:r>
                  <a:rPr lang="tr-TR" sz="2400" dirty="0" smtClean="0"/>
                  <a:t> </a:t>
                </a:r>
                <a:r>
                  <a:rPr lang="tr-TR" sz="2400" dirty="0" err="1" smtClean="0"/>
                  <a:t>dot</a:t>
                </a:r>
                <a:r>
                  <a:rPr lang="tr-TR" sz="2400" dirty="0" smtClean="0"/>
                  <a:t> </a:t>
                </a:r>
                <a:r>
                  <a:rPr lang="tr-TR" sz="2400" dirty="0" err="1" smtClean="0"/>
                  <a:t>product</a:t>
                </a:r>
                <a:r>
                  <a:rPr lang="tr-TR" sz="2400" dirty="0" smtClean="0"/>
                  <a:t> </a:t>
                </a:r>
                <a:r>
                  <a:rPr lang="tr-TR" sz="2400" dirty="0" err="1" smtClean="0"/>
                  <a:t>between</a:t>
                </a:r>
                <a:endParaRPr lang="tr-TR" sz="2400" dirty="0" smtClean="0"/>
              </a:p>
              <a:p>
                <a:pPr marL="0" indent="0">
                  <a:lnSpc>
                    <a:spcPct val="110000"/>
                  </a:lnSpc>
                  <a:spcBef>
                    <a:spcPts val="600"/>
                  </a:spcBef>
                  <a:buNone/>
                </a:pPr>
                <a:r>
                  <a:rPr lang="tr-TR" sz="2400" dirty="0"/>
                  <a:t> </a:t>
                </a:r>
                <a:r>
                  <a:rPr lang="tr-TR" sz="2400" dirty="0" smtClean="0"/>
                  <a:t>     </a:t>
                </a:r>
                <a:r>
                  <a:rPr lang="tr-TR" sz="2400" dirty="0" err="1" smtClean="0"/>
                  <a:t>the</a:t>
                </a:r>
                <a:r>
                  <a:rPr lang="tr-TR" sz="2400" dirty="0" smtClean="0"/>
                  <a:t> </a:t>
                </a:r>
                <a:r>
                  <a:rPr lang="tr-TR" sz="2400" dirty="0" err="1" smtClean="0"/>
                  <a:t>two</a:t>
                </a:r>
                <a:r>
                  <a:rPr lang="tr-TR" sz="2400" dirty="0" smtClean="0"/>
                  <a:t> </a:t>
                </a:r>
                <a:r>
                  <a:rPr lang="tr-TR" sz="2400" dirty="0" err="1" smtClean="0"/>
                  <a:t>orthogonal</a:t>
                </a:r>
                <a:r>
                  <a:rPr lang="tr-TR" sz="2400" dirty="0" smtClean="0"/>
                  <a:t> </a:t>
                </a:r>
                <a:r>
                  <a:rPr lang="tr-TR" sz="2400" dirty="0" err="1" smtClean="0"/>
                  <a:t>vectors</a:t>
                </a:r>
                <a:r>
                  <a:rPr lang="tr-TR" sz="2400" dirty="0" smtClean="0"/>
                  <a:t> is </a:t>
                </a:r>
                <a:r>
                  <a:rPr lang="tr-TR" sz="2400" dirty="0" err="1" smtClean="0"/>
                  <a:t>zero</a:t>
                </a:r>
                <a:endParaRPr lang="tr-TR" sz="2400" dirty="0"/>
              </a:p>
              <a:p>
                <a:pPr marL="457200" lvl="1" indent="0">
                  <a:lnSpc>
                    <a:spcPct val="110000"/>
                  </a:lnSpc>
                  <a:spcBef>
                    <a:spcPts val="600"/>
                  </a:spcBef>
                  <a:buNone/>
                </a:pPr>
                <a14:m>
                  <m:oMathPara xmlns:m="http://schemas.openxmlformats.org/officeDocument/2006/math">
                    <m:oMathParaPr>
                      <m:jc m:val="left"/>
                    </m:oMathParaPr>
                    <m:oMath xmlns:m="http://schemas.openxmlformats.org/officeDocument/2006/math">
                      <m:sSup>
                        <m:sSupPr>
                          <m:ctrlPr>
                            <a:rPr lang="en-US" sz="2100" b="1" i="1" dirty="0">
                              <a:latin typeface="Cambria Math" panose="02040503050406030204" pitchFamily="18" charset="0"/>
                            </a:rPr>
                          </m:ctrlPr>
                        </m:sSupPr>
                        <m:e>
                          <m:r>
                            <a:rPr lang="en-US" sz="2100" b="1" i="1" dirty="0">
                              <a:latin typeface="Cambria Math"/>
                            </a:rPr>
                            <m:t>𝒑</m:t>
                          </m:r>
                        </m:e>
                        <m:sup>
                          <m:r>
                            <a:rPr lang="tr-TR" sz="2100" b="1" i="1" dirty="0">
                              <a:latin typeface="Cambria Math"/>
                            </a:rPr>
                            <m:t>𝑻</m:t>
                          </m:r>
                        </m:sup>
                      </m:sSup>
                      <m:r>
                        <a:rPr lang="en-US" sz="2100" b="1" i="1" dirty="0">
                          <a:latin typeface="Cambria Math"/>
                        </a:rPr>
                        <m:t>𝒅</m:t>
                      </m:r>
                      <m:r>
                        <a:rPr lang="en-US" sz="2100" b="1" i="1" dirty="0">
                          <a:latin typeface="Cambria Math"/>
                        </a:rPr>
                        <m:t>=</m:t>
                      </m:r>
                      <m:r>
                        <a:rPr lang="tr-TR" sz="2100" b="1" i="1" dirty="0">
                          <a:latin typeface="Cambria Math"/>
                        </a:rPr>
                        <m:t>𝟎</m:t>
                      </m:r>
                      <m:r>
                        <a:rPr lang="tr-TR" sz="2100" b="1" i="1" dirty="0">
                          <a:latin typeface="Cambria Math"/>
                        </a:rPr>
                        <m:t>→</m:t>
                      </m:r>
                      <m:sSup>
                        <m:sSupPr>
                          <m:ctrlPr>
                            <a:rPr lang="en-US" sz="2100" b="1" i="1" dirty="0">
                              <a:latin typeface="Cambria Math" panose="02040503050406030204" pitchFamily="18" charset="0"/>
                            </a:rPr>
                          </m:ctrlPr>
                        </m:sSupPr>
                        <m:e>
                          <m:d>
                            <m:dPr>
                              <m:ctrlPr>
                                <a:rPr lang="tr-TR" sz="2100" b="1" i="1" dirty="0">
                                  <a:latin typeface="Cambria Math" panose="02040503050406030204" pitchFamily="18" charset="0"/>
                                </a:rPr>
                              </m:ctrlPr>
                            </m:dPr>
                            <m:e>
                              <m:r>
                                <a:rPr lang="en-US" sz="2100" b="1" i="1" dirty="0">
                                  <a:latin typeface="Cambria Math"/>
                                </a:rPr>
                                <m:t>𝑐</m:t>
                              </m:r>
                              <m:r>
                                <a:rPr lang="en-US" sz="2100" b="1" i="1" dirty="0" err="1">
                                  <a:latin typeface="Cambria Math"/>
                                </a:rPr>
                                <m:t>𝒘</m:t>
                              </m:r>
                            </m:e>
                          </m:d>
                        </m:e>
                        <m:sup>
                          <m:r>
                            <a:rPr lang="tr-TR" sz="2100" b="1" i="1" dirty="0">
                              <a:latin typeface="Cambria Math"/>
                            </a:rPr>
                            <m:t>𝑻</m:t>
                          </m:r>
                        </m:sup>
                      </m:sSup>
                      <m:d>
                        <m:dPr>
                          <m:ctrlPr>
                            <a:rPr lang="tr-TR" sz="2100" b="1" i="1" dirty="0">
                              <a:latin typeface="Cambria Math" panose="02040503050406030204" pitchFamily="18" charset="0"/>
                            </a:rPr>
                          </m:ctrlPr>
                        </m:dPr>
                        <m:e>
                          <m:r>
                            <a:rPr lang="en-US" sz="2100" b="1" i="1" dirty="0">
                              <a:latin typeface="Cambria Math"/>
                            </a:rPr>
                            <m:t>𝒙</m:t>
                          </m:r>
                          <m:r>
                            <a:rPr lang="en-US" sz="2100" b="1" i="1" dirty="0">
                              <a:latin typeface="Cambria Math"/>
                            </a:rPr>
                            <m:t>−</m:t>
                          </m:r>
                          <m:r>
                            <a:rPr lang="en-US" sz="2100" b="1" i="1" dirty="0">
                              <a:latin typeface="Cambria Math"/>
                            </a:rPr>
                            <m:t>𝑐</m:t>
                          </m:r>
                          <m:r>
                            <a:rPr lang="en-US" sz="2100" b="1" i="1" dirty="0" err="1">
                              <a:latin typeface="Cambria Math"/>
                            </a:rPr>
                            <m:t>𝒘</m:t>
                          </m:r>
                        </m:e>
                      </m:d>
                      <m:r>
                        <a:rPr lang="en-US" sz="2100" b="1" i="1" dirty="0">
                          <a:latin typeface="Cambria Math"/>
                        </a:rPr>
                        <m:t>=</m:t>
                      </m:r>
                      <m:r>
                        <a:rPr lang="tr-TR" sz="2100" b="1" i="1" dirty="0">
                          <a:latin typeface="Cambria Math"/>
                        </a:rPr>
                        <m:t>𝟎</m:t>
                      </m:r>
                    </m:oMath>
                  </m:oMathPara>
                </a14:m>
                <a:endParaRPr lang="tr-TR" sz="2100" b="1" i="1" dirty="0">
                  <a:latin typeface="Cambria Math"/>
                </a:endParaRPr>
              </a:p>
              <a:p>
                <a:pPr marL="457200" lvl="1" indent="0">
                  <a:lnSpc>
                    <a:spcPct val="110000"/>
                  </a:lnSpc>
                  <a:spcBef>
                    <a:spcPts val="600"/>
                  </a:spcBef>
                  <a:buNone/>
                </a:pPr>
                <a14:m>
                  <m:oMathPara xmlns:m="http://schemas.openxmlformats.org/officeDocument/2006/math">
                    <m:oMathParaPr>
                      <m:jc m:val="left"/>
                    </m:oMathParaPr>
                    <m:oMath xmlns:m="http://schemas.openxmlformats.org/officeDocument/2006/math">
                      <m:r>
                        <a:rPr lang="tr-TR" sz="2100" b="1" i="1" dirty="0">
                          <a:latin typeface="Cambria Math"/>
                        </a:rPr>
                        <m:t>→</m:t>
                      </m:r>
                      <m:sSup>
                        <m:sSupPr>
                          <m:ctrlPr>
                            <a:rPr lang="en-US" sz="2100" b="1" i="1" dirty="0">
                              <a:latin typeface="Cambria Math" panose="02040503050406030204" pitchFamily="18" charset="0"/>
                            </a:rPr>
                          </m:ctrlPr>
                        </m:sSupPr>
                        <m:e>
                          <m:r>
                            <a:rPr lang="tr-TR" sz="2100" b="1" i="1" dirty="0">
                              <a:latin typeface="Cambria Math"/>
                            </a:rPr>
                            <m:t>𝑐</m:t>
                          </m:r>
                          <m:r>
                            <a:rPr lang="en-US" sz="2100" b="1" i="1" dirty="0">
                              <a:latin typeface="Cambria Math"/>
                            </a:rPr>
                            <m:t>𝒘</m:t>
                          </m:r>
                        </m:e>
                        <m:sup>
                          <m:r>
                            <a:rPr lang="tr-TR" sz="2100" b="1" i="1" dirty="0">
                              <a:latin typeface="Cambria Math"/>
                            </a:rPr>
                            <m:t>𝑻</m:t>
                          </m:r>
                        </m:sup>
                      </m:sSup>
                      <m:r>
                        <a:rPr lang="tr-TR" sz="2100" b="1" i="1" dirty="0">
                          <a:latin typeface="Cambria Math"/>
                        </a:rPr>
                        <m:t> </m:t>
                      </m:r>
                      <m:r>
                        <a:rPr lang="en-US" sz="2100" b="1" i="1" dirty="0">
                          <a:latin typeface="Cambria Math"/>
                        </a:rPr>
                        <m:t>𝒙</m:t>
                      </m:r>
                      <m:r>
                        <a:rPr lang="en-US" sz="2100" b="1" i="1" dirty="0">
                          <a:latin typeface="Cambria Math"/>
                        </a:rPr>
                        <m:t>−</m:t>
                      </m:r>
                      <m:sSup>
                        <m:sSupPr>
                          <m:ctrlPr>
                            <a:rPr lang="en-US" sz="2100" b="1" i="1" dirty="0">
                              <a:latin typeface="Cambria Math" panose="02040503050406030204" pitchFamily="18" charset="0"/>
                            </a:rPr>
                          </m:ctrlPr>
                        </m:sSupPr>
                        <m:e>
                          <m:r>
                            <a:rPr lang="tr-TR" sz="2100" b="1" i="1" dirty="0">
                              <a:latin typeface="Cambria Math"/>
                            </a:rPr>
                            <m:t>𝑐</m:t>
                          </m:r>
                        </m:e>
                        <m:sup>
                          <m:r>
                            <a:rPr lang="tr-TR" sz="2100" b="1" i="1" dirty="0">
                              <a:latin typeface="Cambria Math"/>
                            </a:rPr>
                            <m:t>2</m:t>
                          </m:r>
                        </m:sup>
                      </m:sSup>
                      <m:sSup>
                        <m:sSupPr>
                          <m:ctrlPr>
                            <a:rPr lang="en-US" sz="2100" b="1" i="1" dirty="0">
                              <a:latin typeface="Cambria Math" panose="02040503050406030204" pitchFamily="18" charset="0"/>
                            </a:rPr>
                          </m:ctrlPr>
                        </m:sSupPr>
                        <m:e>
                          <m:r>
                            <a:rPr lang="en-US" sz="2100" b="1" i="1" dirty="0">
                              <a:latin typeface="Cambria Math"/>
                            </a:rPr>
                            <m:t>𝒘</m:t>
                          </m:r>
                        </m:e>
                        <m:sup>
                          <m:r>
                            <a:rPr lang="tr-TR" sz="2100" b="1" i="1" dirty="0">
                              <a:latin typeface="Cambria Math"/>
                            </a:rPr>
                            <m:t>𝑻</m:t>
                          </m:r>
                        </m:sup>
                      </m:sSup>
                      <m:r>
                        <a:rPr lang="tr-TR" sz="2100" b="1" i="1" dirty="0">
                          <a:latin typeface="Cambria Math"/>
                        </a:rPr>
                        <m:t>𝒘</m:t>
                      </m:r>
                      <m:r>
                        <a:rPr lang="en-US" sz="2100" b="1" i="1" dirty="0">
                          <a:latin typeface="Cambria Math"/>
                        </a:rPr>
                        <m:t>=</m:t>
                      </m:r>
                      <m:r>
                        <a:rPr lang="tr-TR" sz="2100" b="1" i="1" dirty="0">
                          <a:latin typeface="Cambria Math"/>
                        </a:rPr>
                        <m:t>𝟎</m:t>
                      </m:r>
                      <m:r>
                        <a:rPr lang="tr-TR" sz="2100" b="1" i="1" dirty="0">
                          <a:latin typeface="Cambria Math"/>
                        </a:rPr>
                        <m:t>→</m:t>
                      </m:r>
                      <m:r>
                        <a:rPr lang="tr-TR" sz="2100" b="1" i="1" dirty="0">
                          <a:latin typeface="Cambria Math"/>
                        </a:rPr>
                        <m:t>𝑐</m:t>
                      </m:r>
                      <m:sSup>
                        <m:sSupPr>
                          <m:ctrlPr>
                            <a:rPr lang="en-US" sz="2100" b="1" i="1" dirty="0">
                              <a:latin typeface="Cambria Math" panose="02040503050406030204" pitchFamily="18" charset="0"/>
                            </a:rPr>
                          </m:ctrlPr>
                        </m:sSupPr>
                        <m:e>
                          <m:r>
                            <a:rPr lang="en-US" sz="2100" b="1" i="1" dirty="0">
                              <a:latin typeface="Cambria Math"/>
                            </a:rPr>
                            <m:t>𝒘</m:t>
                          </m:r>
                        </m:e>
                        <m:sup>
                          <m:r>
                            <a:rPr lang="tr-TR" sz="2100" b="1" i="1" dirty="0">
                              <a:latin typeface="Cambria Math"/>
                            </a:rPr>
                            <m:t>𝑻</m:t>
                          </m:r>
                        </m:sup>
                      </m:sSup>
                      <m:r>
                        <a:rPr lang="tr-TR" sz="2100" b="1" i="1" dirty="0">
                          <a:latin typeface="Cambria Math"/>
                        </a:rPr>
                        <m:t>𝒘</m:t>
                      </m:r>
                      <m:r>
                        <a:rPr lang="en-US" sz="2100" b="1" i="1" dirty="0">
                          <a:latin typeface="Cambria Math"/>
                        </a:rPr>
                        <m:t>=</m:t>
                      </m:r>
                      <m:sSup>
                        <m:sSupPr>
                          <m:ctrlPr>
                            <a:rPr lang="en-US" sz="2100" b="1" i="1" dirty="0">
                              <a:latin typeface="Cambria Math" panose="02040503050406030204" pitchFamily="18" charset="0"/>
                            </a:rPr>
                          </m:ctrlPr>
                        </m:sSupPr>
                        <m:e>
                          <m:r>
                            <a:rPr lang="en-US" sz="2100" b="1" i="1" dirty="0">
                              <a:latin typeface="Cambria Math"/>
                            </a:rPr>
                            <m:t>𝒘</m:t>
                          </m:r>
                        </m:e>
                        <m:sup>
                          <m:r>
                            <a:rPr lang="tr-TR" sz="2100" b="1" i="1" dirty="0">
                              <a:latin typeface="Cambria Math"/>
                            </a:rPr>
                            <m:t>𝑻</m:t>
                          </m:r>
                        </m:sup>
                      </m:sSup>
                      <m:r>
                        <a:rPr lang="tr-TR" sz="2100" b="1" i="1" dirty="0">
                          <a:latin typeface="Cambria Math"/>
                        </a:rPr>
                        <m:t> </m:t>
                      </m:r>
                      <m:r>
                        <a:rPr lang="en-US" sz="2100" b="1" i="1" dirty="0">
                          <a:latin typeface="Cambria Math"/>
                        </a:rPr>
                        <m:t>𝒙</m:t>
                      </m:r>
                    </m:oMath>
                  </m:oMathPara>
                </a14:m>
                <a:endParaRPr lang="tr-TR" sz="2100" b="1" i="1" dirty="0" smtClean="0">
                  <a:latin typeface="Cambria Math"/>
                </a:endParaRPr>
              </a:p>
              <a:p>
                <a:pPr marL="457200" lvl="1" indent="0">
                  <a:lnSpc>
                    <a:spcPct val="110000"/>
                  </a:lnSpc>
                  <a:spcBef>
                    <a:spcPts val="600"/>
                  </a:spcBef>
                  <a:buNone/>
                </a:pPr>
                <a14:m>
                  <m:oMath xmlns:m="http://schemas.openxmlformats.org/officeDocument/2006/math">
                    <m:r>
                      <a:rPr lang="tr-TR" sz="2100" b="1" i="1" dirty="0">
                        <a:latin typeface="Cambria Math"/>
                      </a:rPr>
                      <m:t>→</m:t>
                    </m:r>
                  </m:oMath>
                </a14:m>
                <a:r>
                  <a:rPr lang="tr-TR" sz="2100" b="1" dirty="0"/>
                  <a:t> </a:t>
                </a:r>
                <a14:m>
                  <m:oMath xmlns:m="http://schemas.openxmlformats.org/officeDocument/2006/math">
                    <m:r>
                      <a:rPr lang="tr-TR" sz="2100" b="1" i="1" dirty="0">
                        <a:latin typeface="Cambria Math"/>
                      </a:rPr>
                      <m:t>𝑐</m:t>
                    </m:r>
                    <m:r>
                      <a:rPr lang="tr-TR" sz="2100" b="1" i="1" dirty="0" smtClean="0">
                        <a:latin typeface="Cambria Math"/>
                      </a:rPr>
                      <m:t>=</m:t>
                    </m:r>
                    <m:f>
                      <m:fPr>
                        <m:ctrlPr>
                          <a:rPr lang="tr-TR" sz="2100" b="1" i="1" dirty="0" smtClean="0">
                            <a:latin typeface="Cambria Math" panose="02040503050406030204" pitchFamily="18" charset="0"/>
                          </a:rPr>
                        </m:ctrlPr>
                      </m:fPr>
                      <m:num>
                        <m:sSup>
                          <m:sSupPr>
                            <m:ctrlPr>
                              <a:rPr lang="en-US" sz="2100" b="1" i="1" dirty="0">
                                <a:latin typeface="Cambria Math" panose="02040503050406030204" pitchFamily="18" charset="0"/>
                              </a:rPr>
                            </m:ctrlPr>
                          </m:sSupPr>
                          <m:e>
                            <m:r>
                              <a:rPr lang="en-US" sz="2100" b="1" i="1" dirty="0">
                                <a:latin typeface="Cambria Math"/>
                              </a:rPr>
                              <m:t>𝒘</m:t>
                            </m:r>
                          </m:e>
                          <m:sup>
                            <m:r>
                              <a:rPr lang="tr-TR" sz="2100" b="1" i="1" dirty="0">
                                <a:latin typeface="Cambria Math"/>
                              </a:rPr>
                              <m:t>𝑻</m:t>
                            </m:r>
                          </m:sup>
                        </m:sSup>
                        <m:r>
                          <a:rPr lang="tr-TR" sz="2100" b="1" i="1" dirty="0">
                            <a:latin typeface="Cambria Math"/>
                          </a:rPr>
                          <m:t> </m:t>
                        </m:r>
                        <m:r>
                          <a:rPr lang="en-US" sz="2100" b="1" i="1" dirty="0">
                            <a:latin typeface="Cambria Math"/>
                          </a:rPr>
                          <m:t>𝒙</m:t>
                        </m:r>
                        <m:r>
                          <m:rPr>
                            <m:nor/>
                          </m:rPr>
                          <a:rPr lang="tr-TR" sz="2100" b="1" i="1" dirty="0">
                            <a:latin typeface="Cambria Math"/>
                          </a:rPr>
                          <m:t> </m:t>
                        </m:r>
                      </m:num>
                      <m:den>
                        <m:sSup>
                          <m:sSupPr>
                            <m:ctrlPr>
                              <a:rPr lang="en-US" sz="2100" b="1" i="1" dirty="0">
                                <a:latin typeface="Cambria Math" panose="02040503050406030204" pitchFamily="18" charset="0"/>
                              </a:rPr>
                            </m:ctrlPr>
                          </m:sSupPr>
                          <m:e>
                            <m:r>
                              <a:rPr lang="en-US" sz="2100" b="1" i="1" dirty="0">
                                <a:latin typeface="Cambria Math"/>
                              </a:rPr>
                              <m:t>𝒘</m:t>
                            </m:r>
                          </m:e>
                          <m:sup>
                            <m:r>
                              <a:rPr lang="tr-TR" sz="2100" b="1" i="1" dirty="0">
                                <a:latin typeface="Cambria Math"/>
                              </a:rPr>
                              <m:t>𝑻</m:t>
                            </m:r>
                          </m:sup>
                        </m:sSup>
                        <m:r>
                          <a:rPr lang="tr-TR" sz="2100" b="1" i="1" dirty="0">
                            <a:latin typeface="Cambria Math"/>
                          </a:rPr>
                          <m:t>𝒘</m:t>
                        </m:r>
                      </m:den>
                    </m:f>
                  </m:oMath>
                </a14:m>
                <a:endParaRPr lang="tr-TR" sz="2100" b="1" i="1" dirty="0">
                  <a:latin typeface="Cambria Math"/>
                </a:endParaRPr>
              </a:p>
              <a:p>
                <a:pPr lvl="1">
                  <a:lnSpc>
                    <a:spcPct val="110000"/>
                  </a:lnSpc>
                  <a:spcBef>
                    <a:spcPts val="600"/>
                  </a:spcBef>
                </a:pPr>
                <a:endParaRPr lang="tr-TR" sz="2000" b="1" i="1" dirty="0">
                  <a:latin typeface="Cambria Math"/>
                </a:endParaRPr>
              </a:p>
            </p:txBody>
          </p:sp>
        </mc:Choice>
        <mc:Fallback xmlns="">
          <p:sp>
            <p:nvSpPr>
              <p:cNvPr id="21508" name="Rectangle 3"/>
              <p:cNvSpPr>
                <a:spLocks noGrp="1" noRot="1" noChangeAspect="1" noMove="1" noResize="1" noEditPoints="1" noAdjustHandles="1" noChangeArrowheads="1" noChangeShapeType="1" noTextEdit="1"/>
              </p:cNvSpPr>
              <p:nvPr>
                <p:ph type="body" sz="half" idx="1"/>
              </p:nvPr>
            </p:nvSpPr>
            <p:spPr>
              <a:xfrm>
                <a:off x="611560" y="1556791"/>
                <a:ext cx="8343944" cy="5112569"/>
              </a:xfrm>
              <a:blipFill>
                <a:blip r:embed="rId2"/>
                <a:stretch>
                  <a:fillRect l="-804" t="-715"/>
                </a:stretch>
              </a:blipFill>
            </p:spPr>
            <p:txBody>
              <a:bodyPr/>
              <a:lstStyle/>
              <a:p>
                <a:r>
                  <a:rPr lang="en-US">
                    <a:noFill/>
                  </a:rPr>
                  <a:t> </a:t>
                </a:r>
              </a:p>
            </p:txBody>
          </p:sp>
        </mc:Fallback>
      </mc:AlternateContent>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48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877572" y="4005064"/>
            <a:ext cx="3266428" cy="2284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Dikdörtgen 1"/>
              <p:cNvSpPr/>
              <p:nvPr/>
            </p:nvSpPr>
            <p:spPr>
              <a:xfrm>
                <a:off x="2699792" y="6021287"/>
                <a:ext cx="3888432" cy="653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𝒑</m:t>
                      </m:r>
                      <m:r>
                        <a:rPr lang="en-US" i="1" dirty="0">
                          <a:latin typeface="Cambria Math"/>
                        </a:rPr>
                        <m:t>=</m:t>
                      </m:r>
                      <m:r>
                        <a:rPr lang="en-US" i="1" dirty="0" err="1">
                          <a:latin typeface="Cambria Math"/>
                        </a:rPr>
                        <m:t>𝑐</m:t>
                      </m:r>
                      <m:r>
                        <a:rPr lang="en-US" b="1" i="1" dirty="0" err="1">
                          <a:latin typeface="Cambria Math"/>
                        </a:rPr>
                        <m:t>𝒘</m:t>
                      </m:r>
                      <m:r>
                        <a:rPr lang="tr-TR" b="1" i="1" dirty="0">
                          <a:latin typeface="Cambria Math"/>
                        </a:rPr>
                        <m:t>→</m:t>
                      </m:r>
                      <m:r>
                        <a:rPr lang="en-US" b="1" i="1" dirty="0">
                          <a:latin typeface="Cambria Math"/>
                        </a:rPr>
                        <m:t>𝒑</m:t>
                      </m:r>
                      <m:r>
                        <a:rPr lang="tr-TR" b="1" i="1" dirty="0">
                          <a:latin typeface="Cambria Math"/>
                        </a:rPr>
                        <m:t>=</m:t>
                      </m:r>
                      <m:f>
                        <m:fPr>
                          <m:ctrlPr>
                            <a:rPr lang="tr-TR" b="1" i="1" dirty="0" smtClean="0">
                              <a:latin typeface="Cambria Math" panose="02040503050406030204" pitchFamily="18" charset="0"/>
                            </a:rPr>
                          </m:ctrlPr>
                        </m:fPr>
                        <m:num>
                          <m:sSup>
                            <m:sSupPr>
                              <m:ctrlPr>
                                <a:rPr lang="en-US" b="1" i="1" dirty="0">
                                  <a:latin typeface="Cambria Math" panose="02040503050406030204" pitchFamily="18" charset="0"/>
                                </a:rPr>
                              </m:ctrlPr>
                            </m:sSupPr>
                            <m:e>
                              <m:r>
                                <a:rPr lang="en-US" b="1" i="1" dirty="0">
                                  <a:latin typeface="Cambria Math"/>
                                </a:rPr>
                                <m:t>𝒘</m:t>
                              </m:r>
                            </m:e>
                            <m:sup>
                              <m:r>
                                <a:rPr lang="tr-TR" b="1" i="1" dirty="0">
                                  <a:latin typeface="Cambria Math"/>
                                </a:rPr>
                                <m:t>𝑻</m:t>
                              </m:r>
                            </m:sup>
                          </m:sSup>
                          <m:r>
                            <a:rPr lang="tr-TR" b="1" i="1" dirty="0">
                              <a:latin typeface="Cambria Math"/>
                            </a:rPr>
                            <m:t> </m:t>
                          </m:r>
                          <m:r>
                            <a:rPr lang="en-US" b="1" i="1" dirty="0">
                              <a:latin typeface="Cambria Math"/>
                            </a:rPr>
                            <m:t>𝒙𝒘</m:t>
                          </m:r>
                        </m:num>
                        <m:den>
                          <m:sSup>
                            <m:sSupPr>
                              <m:ctrlPr>
                                <a:rPr lang="en-US" b="1" i="1" dirty="0">
                                  <a:latin typeface="Cambria Math" panose="02040503050406030204" pitchFamily="18" charset="0"/>
                                </a:rPr>
                              </m:ctrlPr>
                            </m:sSupPr>
                            <m:e>
                              <m:r>
                                <a:rPr lang="en-US" b="1" i="1" dirty="0">
                                  <a:latin typeface="Cambria Math"/>
                                </a:rPr>
                                <m:t>𝒘</m:t>
                              </m:r>
                            </m:e>
                            <m:sup>
                              <m:r>
                                <a:rPr lang="tr-TR" b="1" i="1" dirty="0">
                                  <a:latin typeface="Cambria Math"/>
                                </a:rPr>
                                <m:t>𝑻</m:t>
                              </m:r>
                            </m:sup>
                          </m:sSup>
                          <m:r>
                            <a:rPr lang="tr-TR" b="1" i="1" dirty="0">
                              <a:latin typeface="Cambria Math"/>
                            </a:rPr>
                            <m:t>𝒘</m:t>
                          </m:r>
                        </m:den>
                      </m:f>
                    </m:oMath>
                  </m:oMathPara>
                </a14:m>
                <a:endParaRPr lang="en-US" dirty="0"/>
              </a:p>
            </p:txBody>
          </p:sp>
        </mc:Choice>
        <mc:Fallback xmlns="">
          <p:sp>
            <p:nvSpPr>
              <p:cNvPr id="2" name="Dikdörtgen 1"/>
              <p:cNvSpPr>
                <a:spLocks noRot="1" noChangeAspect="1" noMove="1" noResize="1" noEditPoints="1" noAdjustHandles="1" noChangeArrowheads="1" noChangeShapeType="1" noTextEdit="1"/>
              </p:cNvSpPr>
              <p:nvPr/>
            </p:nvSpPr>
            <p:spPr>
              <a:xfrm>
                <a:off x="2699792" y="6021287"/>
                <a:ext cx="3888432" cy="653769"/>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13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508">
                                            <p:txEl>
                                              <p:pRg st="5" end="5"/>
                                            </p:txEl>
                                          </p:spTgt>
                                        </p:tgtEl>
                                        <p:attrNameLst>
                                          <p:attrName>style.visibility</p:attrName>
                                        </p:attrNameLst>
                                      </p:cBhvr>
                                      <p:to>
                                        <p:strVal val="visible"/>
                                      </p:to>
                                    </p:set>
                                    <p:animEffect transition="in" filter="barn(inVertical)">
                                      <p:cBhvr>
                                        <p:cTn id="7" dur="500"/>
                                        <p:tgtEl>
                                          <p:spTgt spid="21508">
                                            <p:txEl>
                                              <p:pRg st="5" end="5"/>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1508">
                                            <p:txEl>
                                              <p:pRg st="6" end="6"/>
                                            </p:txEl>
                                          </p:spTgt>
                                        </p:tgtEl>
                                        <p:attrNameLst>
                                          <p:attrName>style.visibility</p:attrName>
                                        </p:attrNameLst>
                                      </p:cBhvr>
                                      <p:to>
                                        <p:strVal val="visible"/>
                                      </p:to>
                                    </p:set>
                                    <p:animEffect transition="in" filter="barn(inVertical)">
                                      <p:cBhvr>
                                        <p:cTn id="10" dur="500"/>
                                        <p:tgtEl>
                                          <p:spTgt spid="21508">
                                            <p:txEl>
                                              <p:pRg st="6" end="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1508">
                                            <p:txEl>
                                              <p:pRg st="7" end="7"/>
                                            </p:txEl>
                                          </p:spTgt>
                                        </p:tgtEl>
                                        <p:attrNameLst>
                                          <p:attrName>style.visibility</p:attrName>
                                        </p:attrNameLst>
                                      </p:cBhvr>
                                      <p:to>
                                        <p:strVal val="visible"/>
                                      </p:to>
                                    </p:set>
                                    <p:animEffect transition="in" filter="barn(inVertical)">
                                      <p:cBhvr>
                                        <p:cTn id="13" dur="500"/>
                                        <p:tgtEl>
                                          <p:spTgt spid="21508">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1508">
                                            <p:txEl>
                                              <p:pRg st="8" end="8"/>
                                            </p:txEl>
                                          </p:spTgt>
                                        </p:tgtEl>
                                        <p:attrNameLst>
                                          <p:attrName>style.visibility</p:attrName>
                                        </p:attrNameLst>
                                      </p:cBhvr>
                                      <p:to>
                                        <p:strVal val="visible"/>
                                      </p:to>
                                    </p:set>
                                    <p:animEffect transition="in" filter="barn(inVertical)">
                                      <p:cBhvr>
                                        <p:cTn id="18" dur="500"/>
                                        <p:tgtEl>
                                          <p:spTgt spid="21508">
                                            <p:txEl>
                                              <p:pRg st="8" end="8"/>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1508">
                                            <p:txEl>
                                              <p:pRg st="9" end="9"/>
                                            </p:txEl>
                                          </p:spTgt>
                                        </p:tgtEl>
                                        <p:attrNameLst>
                                          <p:attrName>style.visibility</p:attrName>
                                        </p:attrNameLst>
                                      </p:cBhvr>
                                      <p:to>
                                        <p:strVal val="visible"/>
                                      </p:to>
                                    </p:set>
                                    <p:animEffect transition="in" filter="barn(inVertical)">
                                      <p:cBhvr>
                                        <p:cTn id="21" dur="500"/>
                                        <p:tgtEl>
                                          <p:spTgt spid="21508">
                                            <p:txEl>
                                              <p:pRg st="9" end="9"/>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1508">
                                            <p:txEl>
                                              <p:pRg st="10" end="10"/>
                                            </p:txEl>
                                          </p:spTgt>
                                        </p:tgtEl>
                                        <p:attrNameLst>
                                          <p:attrName>style.visibility</p:attrName>
                                        </p:attrNameLst>
                                      </p:cBhvr>
                                      <p:to>
                                        <p:strVal val="visible"/>
                                      </p:to>
                                    </p:set>
                                    <p:animEffect transition="in" filter="barn(inVertical)">
                                      <p:cBhvr>
                                        <p:cTn id="24" dur="500"/>
                                        <p:tgtEl>
                                          <p:spTgt spid="21508">
                                            <p:txEl>
                                              <p:pRg st="10" end="10"/>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1508">
                                            <p:txEl>
                                              <p:pRg st="11" end="11"/>
                                            </p:txEl>
                                          </p:spTgt>
                                        </p:tgtEl>
                                        <p:attrNameLst>
                                          <p:attrName>style.visibility</p:attrName>
                                        </p:attrNameLst>
                                      </p:cBhvr>
                                      <p:to>
                                        <p:strVal val="visible"/>
                                      </p:to>
                                    </p:set>
                                    <p:animEffect transition="in" filter="barn(inVertical)">
                                      <p:cBhvr>
                                        <p:cTn id="27" dur="500"/>
                                        <p:tgtEl>
                                          <p:spTgt spid="21508">
                                            <p:txEl>
                                              <p:pRg st="11" end="11"/>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1508">
                                            <p:txEl>
                                              <p:pRg st="12" end="12"/>
                                            </p:txEl>
                                          </p:spTgt>
                                        </p:tgtEl>
                                        <p:attrNameLst>
                                          <p:attrName>style.visibility</p:attrName>
                                        </p:attrNameLst>
                                      </p:cBhvr>
                                      <p:to>
                                        <p:strVal val="visible"/>
                                      </p:to>
                                    </p:set>
                                    <p:animEffect transition="in" filter="barn(inVertical)">
                                      <p:cBhvr>
                                        <p:cTn id="30" dur="500"/>
                                        <p:tgtEl>
                                          <p:spTgt spid="21508">
                                            <p:txEl>
                                              <p:pRg st="12" end="1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685800" y="332656"/>
            <a:ext cx="7772400" cy="1143000"/>
          </a:xfrm>
        </p:spPr>
        <p:txBody>
          <a:bodyPr vert="horz" lIns="91440" tIns="45720" rIns="91440" bIns="45720" rtlCol="0" anchor="ctr">
            <a:normAutofit/>
          </a:bodyPr>
          <a:lstStyle/>
          <a:p>
            <a:r>
              <a:rPr lang="tr-TR" dirty="0"/>
              <a:t>LDA – </a:t>
            </a:r>
            <a:r>
              <a:rPr lang="tr-TR" dirty="0" err="1" smtClean="0"/>
              <a:t>Dimensionality</a:t>
            </a:r>
            <a:r>
              <a:rPr lang="tr-TR" dirty="0" smtClean="0"/>
              <a:t> </a:t>
            </a:r>
            <a:r>
              <a:rPr lang="tr-TR" dirty="0" err="1" smtClean="0"/>
              <a:t>Reduction</a:t>
            </a:r>
            <a:endParaRPr lang="en-US" dirty="0"/>
          </a:p>
        </p:txBody>
      </p:sp>
      <mc:AlternateContent xmlns:mc="http://schemas.openxmlformats.org/markup-compatibility/2006" xmlns:a14="http://schemas.microsoft.com/office/drawing/2010/main">
        <mc:Choice Requires="a14">
          <p:sp>
            <p:nvSpPr>
              <p:cNvPr id="21508" name="Rectangle 3"/>
              <p:cNvSpPr>
                <a:spLocks noGrp="1" noChangeArrowheads="1"/>
              </p:cNvSpPr>
              <p:nvPr>
                <p:ph type="body" sz="half" idx="1"/>
              </p:nvPr>
            </p:nvSpPr>
            <p:spPr>
              <a:xfrm>
                <a:off x="611560" y="1556791"/>
                <a:ext cx="8343944" cy="5112569"/>
              </a:xfrm>
            </p:spPr>
            <p:txBody>
              <a:bodyPr>
                <a:normAutofit/>
              </a:bodyPr>
              <a:lstStyle/>
              <a:p>
                <a:pPr>
                  <a:spcAft>
                    <a:spcPts val="600"/>
                  </a:spcAft>
                </a:pPr>
                <a:r>
                  <a:rPr lang="en-US" sz="2400" dirty="0" smtClean="0"/>
                  <a:t>Assume that </a:t>
                </a:r>
                <a14:m>
                  <m:oMath xmlns:m="http://schemas.openxmlformats.org/officeDocument/2006/math">
                    <m:r>
                      <a:rPr lang="en-US" sz="2400" b="1" i="1" dirty="0">
                        <a:latin typeface="Cambria Math"/>
                      </a:rPr>
                      <m:t>𝒘</m:t>
                    </m:r>
                    <m:r>
                      <a:rPr lang="en-US" sz="2400" b="1" i="1" dirty="0">
                        <a:latin typeface="Cambria Math"/>
                      </a:rPr>
                      <m:t> </m:t>
                    </m:r>
                  </m:oMath>
                </a14:m>
                <a:r>
                  <a:rPr lang="en-US" sz="2400" dirty="0"/>
                  <a:t> </a:t>
                </a:r>
                <a:r>
                  <a:rPr lang="tr-TR" sz="2400" dirty="0" smtClean="0"/>
                  <a:t>is a </a:t>
                </a:r>
                <a:r>
                  <a:rPr lang="tr-TR" sz="2400" dirty="0" err="1" smtClean="0"/>
                  <a:t>unit</a:t>
                </a:r>
                <a:r>
                  <a:rPr lang="tr-TR" sz="2400" dirty="0" smtClean="0"/>
                  <a:t> </a:t>
                </a:r>
                <a:r>
                  <a:rPr lang="tr-TR" sz="2400" dirty="0" err="1" smtClean="0"/>
                  <a:t>vector</a:t>
                </a:r>
                <a:endParaRPr lang="tr-TR" sz="2400" dirty="0"/>
              </a:p>
              <a:p>
                <a:pPr marL="0" indent="0">
                  <a:spcAft>
                    <a:spcPts val="600"/>
                  </a:spcAft>
                  <a:buNone/>
                </a:pPr>
                <a14:m>
                  <m:oMathPara xmlns:m="http://schemas.openxmlformats.org/officeDocument/2006/math">
                    <m:oMathParaPr>
                      <m:jc m:val="centerGroup"/>
                    </m:oMathParaPr>
                    <m:oMath xmlns:m="http://schemas.openxmlformats.org/officeDocument/2006/math">
                      <m:sSup>
                        <m:sSupPr>
                          <m:ctrlPr>
                            <a:rPr lang="en-US" sz="2400" b="1" i="1" dirty="0">
                              <a:latin typeface="Cambria Math" panose="02040503050406030204" pitchFamily="18" charset="0"/>
                            </a:rPr>
                          </m:ctrlPr>
                        </m:sSupPr>
                        <m:e>
                          <m:r>
                            <a:rPr lang="en-US" sz="2400" b="1" i="1" dirty="0">
                              <a:latin typeface="Cambria Math"/>
                            </a:rPr>
                            <m:t>𝒘</m:t>
                          </m:r>
                        </m:e>
                        <m:sup>
                          <m:r>
                            <a:rPr lang="tr-TR" sz="2400" b="1" i="1" dirty="0">
                              <a:latin typeface="Cambria Math"/>
                            </a:rPr>
                            <m:t>𝑻</m:t>
                          </m:r>
                        </m:sup>
                      </m:sSup>
                      <m:r>
                        <a:rPr lang="tr-TR" sz="2400" b="1" i="1" dirty="0">
                          <a:latin typeface="Cambria Math"/>
                        </a:rPr>
                        <m:t>𝒘</m:t>
                      </m:r>
                      <m:r>
                        <a:rPr lang="en-US" sz="2400" b="1" i="1" dirty="0">
                          <a:latin typeface="Cambria Math"/>
                        </a:rPr>
                        <m:t>=</m:t>
                      </m:r>
                      <m:r>
                        <a:rPr lang="tr-TR" sz="2400" b="0" i="0" dirty="0" smtClean="0">
                          <a:latin typeface="Cambria Math"/>
                        </a:rPr>
                        <m:t>1</m:t>
                      </m:r>
                    </m:oMath>
                  </m:oMathPara>
                </a14:m>
                <a:endParaRPr lang="tr-TR" sz="2400" dirty="0" smtClean="0"/>
              </a:p>
              <a:p>
                <a14:m>
                  <m:oMath xmlns:m="http://schemas.openxmlformats.org/officeDocument/2006/math">
                    <m:sSub>
                      <m:sSubPr>
                        <m:ctrlPr>
                          <a:rPr lang="en-US" sz="2400" b="1" i="1" dirty="0" smtClean="0">
                            <a:latin typeface="Cambria Math" panose="02040503050406030204" pitchFamily="18" charset="0"/>
                          </a:rPr>
                        </m:ctrlPr>
                      </m:sSubPr>
                      <m:e>
                        <m:acc>
                          <m:accPr>
                            <m:chr m:val="̂"/>
                            <m:ctrlPr>
                              <a:rPr lang="en-US" sz="2400" b="1" i="1" dirty="0" smtClean="0">
                                <a:latin typeface="Cambria Math" panose="02040503050406030204" pitchFamily="18" charset="0"/>
                              </a:rPr>
                            </m:ctrlPr>
                          </m:accPr>
                          <m:e>
                            <m:r>
                              <a:rPr lang="tr-TR" sz="2400" b="1" i="1" dirty="0" smtClean="0">
                                <a:latin typeface="Cambria Math"/>
                              </a:rPr>
                              <m:t>𝒙</m:t>
                            </m:r>
                          </m:e>
                        </m:acc>
                      </m:e>
                      <m:sub>
                        <m:r>
                          <a:rPr lang="tr-TR" sz="2400" b="1" i="1" dirty="0" smtClean="0">
                            <a:latin typeface="Cambria Math"/>
                          </a:rPr>
                          <m:t>𝒊</m:t>
                        </m:r>
                      </m:sub>
                    </m:sSub>
                  </m:oMath>
                </a14:m>
                <a:r>
                  <a:rPr lang="en-US" sz="2400" dirty="0"/>
                  <a:t> is </a:t>
                </a:r>
                <a:r>
                  <a:rPr lang="en-US" sz="2400" dirty="0" smtClean="0"/>
                  <a:t>the</a:t>
                </a:r>
                <a:r>
                  <a:rPr lang="en-US" sz="2400" dirty="0"/>
                  <a:t> </a:t>
                </a:r>
                <a:r>
                  <a:rPr lang="tr-TR" sz="2400" dirty="0" smtClean="0"/>
                  <a:t>o</a:t>
                </a:r>
                <a:r>
                  <a:rPr lang="en-US" sz="2400" dirty="0" err="1" smtClean="0"/>
                  <a:t>rthogonal</a:t>
                </a:r>
                <a:r>
                  <a:rPr lang="en-US" sz="2400" dirty="0" smtClean="0"/>
                  <a:t> </a:t>
                </a:r>
                <a:r>
                  <a:rPr lang="tr-TR" sz="2400" dirty="0" smtClean="0"/>
                  <a:t>p</a:t>
                </a:r>
                <a:r>
                  <a:rPr lang="en-US" sz="2400" dirty="0" err="1" smtClean="0"/>
                  <a:t>rojection</a:t>
                </a:r>
                <a:r>
                  <a:rPr lang="en-US" sz="2400" dirty="0"/>
                  <a:t> of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a:rPr>
                          <m:t>𝒙</m:t>
                        </m:r>
                      </m:e>
                      <m:sub>
                        <m:r>
                          <a:rPr lang="tr-TR" sz="2400" b="1" i="1" dirty="0" smtClean="0">
                            <a:latin typeface="Cambria Math"/>
                          </a:rPr>
                          <m:t>𝒊</m:t>
                        </m:r>
                      </m:sub>
                    </m:sSub>
                  </m:oMath>
                </a14:m>
                <a:r>
                  <a:rPr lang="en-US" sz="2400" dirty="0"/>
                  <a:t> onto </a:t>
                </a:r>
                <a14:m>
                  <m:oMath xmlns:m="http://schemas.openxmlformats.org/officeDocument/2006/math">
                    <m:r>
                      <a:rPr lang="en-US" sz="2400" b="1" i="1" dirty="0" smtClean="0">
                        <a:latin typeface="Cambria Math"/>
                      </a:rPr>
                      <m:t>𝒘</m:t>
                    </m:r>
                  </m:oMath>
                </a14:m>
                <a:endParaRPr lang="tr-TR" sz="2400" b="1" dirty="0" smtClean="0"/>
              </a:p>
              <a:p>
                <a:pPr marL="0" indent="0">
                  <a:buNone/>
                </a:pPr>
                <a14:m>
                  <m:oMathPara xmlns:m="http://schemas.openxmlformats.org/officeDocument/2006/math">
                    <m:oMathParaPr>
                      <m:jc m:val="centerGroup"/>
                    </m:oMathParaPr>
                    <m:oMath xmlns:m="http://schemas.openxmlformats.org/officeDocument/2006/math">
                      <m:sSub>
                        <m:sSubPr>
                          <m:ctrlPr>
                            <a:rPr lang="en-US" sz="2500" b="1" i="1" dirty="0">
                              <a:latin typeface="Cambria Math" panose="02040503050406030204" pitchFamily="18" charset="0"/>
                            </a:rPr>
                          </m:ctrlPr>
                        </m:sSubPr>
                        <m:e>
                          <m:acc>
                            <m:accPr>
                              <m:chr m:val="̂"/>
                              <m:ctrlPr>
                                <a:rPr lang="en-US" sz="2500" b="1" i="1" dirty="0">
                                  <a:latin typeface="Cambria Math" panose="02040503050406030204" pitchFamily="18" charset="0"/>
                                </a:rPr>
                              </m:ctrlPr>
                            </m:accPr>
                            <m:e>
                              <m:r>
                                <a:rPr lang="tr-TR" sz="2500" b="1" i="1" dirty="0">
                                  <a:latin typeface="Cambria Math"/>
                                </a:rPr>
                                <m:t>𝒙</m:t>
                              </m:r>
                            </m:e>
                          </m:acc>
                        </m:e>
                        <m:sub>
                          <m:r>
                            <a:rPr lang="tr-TR" sz="2500" b="1" i="1" dirty="0">
                              <a:latin typeface="Cambria Math"/>
                            </a:rPr>
                            <m:t>𝒊</m:t>
                          </m:r>
                        </m:sub>
                      </m:sSub>
                      <m:r>
                        <a:rPr lang="en-US" sz="2500" i="1" dirty="0">
                          <a:latin typeface="Cambria Math"/>
                        </a:rPr>
                        <m:t>=</m:t>
                      </m:r>
                      <m:r>
                        <a:rPr lang="en-US" sz="2500" i="1" dirty="0" err="1">
                          <a:latin typeface="Cambria Math"/>
                        </a:rPr>
                        <m:t>𝑐</m:t>
                      </m:r>
                      <m:r>
                        <a:rPr lang="en-US" sz="2500" b="1" i="1" dirty="0" err="1">
                          <a:latin typeface="Cambria Math"/>
                        </a:rPr>
                        <m:t>𝒘</m:t>
                      </m:r>
                      <m:r>
                        <a:rPr lang="tr-TR" sz="2500" b="1" i="1" dirty="0">
                          <a:latin typeface="Cambria Math"/>
                        </a:rPr>
                        <m:t>→</m:t>
                      </m:r>
                      <m:sSub>
                        <m:sSubPr>
                          <m:ctrlPr>
                            <a:rPr lang="en-US" sz="2500" b="1" i="1" dirty="0">
                              <a:latin typeface="Cambria Math" panose="02040503050406030204" pitchFamily="18" charset="0"/>
                            </a:rPr>
                          </m:ctrlPr>
                        </m:sSubPr>
                        <m:e>
                          <m:acc>
                            <m:accPr>
                              <m:chr m:val="̂"/>
                              <m:ctrlPr>
                                <a:rPr lang="en-US" sz="2500" b="1" i="1" dirty="0">
                                  <a:latin typeface="Cambria Math" panose="02040503050406030204" pitchFamily="18" charset="0"/>
                                </a:rPr>
                              </m:ctrlPr>
                            </m:accPr>
                            <m:e>
                              <m:r>
                                <a:rPr lang="tr-TR" sz="2500" b="1" i="1" dirty="0">
                                  <a:latin typeface="Cambria Math"/>
                                </a:rPr>
                                <m:t>𝒙</m:t>
                              </m:r>
                            </m:e>
                          </m:acc>
                        </m:e>
                        <m:sub>
                          <m:r>
                            <a:rPr lang="tr-TR" sz="2500" b="1" i="1" dirty="0">
                              <a:latin typeface="Cambria Math"/>
                            </a:rPr>
                            <m:t>𝒊</m:t>
                          </m:r>
                        </m:sub>
                      </m:sSub>
                      <m:r>
                        <a:rPr lang="tr-TR" sz="2500" b="1" i="1" dirty="0">
                          <a:latin typeface="Cambria Math"/>
                        </a:rPr>
                        <m:t>=</m:t>
                      </m:r>
                      <m:f>
                        <m:fPr>
                          <m:ctrlPr>
                            <a:rPr lang="tr-TR" sz="2500" b="1" i="1" dirty="0">
                              <a:latin typeface="Cambria Math" panose="02040503050406030204" pitchFamily="18" charset="0"/>
                            </a:rPr>
                          </m:ctrlPr>
                        </m:fPr>
                        <m:num>
                          <m:sSup>
                            <m:sSupPr>
                              <m:ctrlPr>
                                <a:rPr lang="en-US" sz="2500" b="1" i="1" dirty="0">
                                  <a:latin typeface="Cambria Math" panose="02040503050406030204" pitchFamily="18" charset="0"/>
                                </a:rPr>
                              </m:ctrlPr>
                            </m:sSupPr>
                            <m:e>
                              <m:r>
                                <a:rPr lang="en-US" sz="2500" b="1" i="1" dirty="0">
                                  <a:latin typeface="Cambria Math"/>
                                </a:rPr>
                                <m:t>𝒘</m:t>
                              </m:r>
                            </m:e>
                            <m:sup>
                              <m:r>
                                <a:rPr lang="tr-TR" sz="2500" b="1" i="1" dirty="0">
                                  <a:latin typeface="Cambria Math"/>
                                </a:rPr>
                                <m:t>𝑻</m:t>
                              </m:r>
                            </m:sup>
                          </m:sSup>
                          <m:sSub>
                            <m:sSubPr>
                              <m:ctrlPr>
                                <a:rPr lang="en-US" sz="2500" b="1" i="1" dirty="0">
                                  <a:latin typeface="Cambria Math" panose="02040503050406030204" pitchFamily="18" charset="0"/>
                                </a:rPr>
                              </m:ctrlPr>
                            </m:sSubPr>
                            <m:e>
                              <m:r>
                                <a:rPr lang="en-US" sz="2500" b="1" i="1" dirty="0">
                                  <a:latin typeface="Cambria Math"/>
                                </a:rPr>
                                <m:t>𝒙</m:t>
                              </m:r>
                            </m:e>
                            <m:sub>
                              <m:r>
                                <a:rPr lang="tr-TR" sz="2500" b="1" i="1" dirty="0">
                                  <a:latin typeface="Cambria Math"/>
                                </a:rPr>
                                <m:t>𝒊</m:t>
                              </m:r>
                            </m:sub>
                          </m:sSub>
                          <m:r>
                            <a:rPr lang="en-US" sz="2500" b="1" i="1" dirty="0">
                              <a:latin typeface="Cambria Math"/>
                            </a:rPr>
                            <m:t>𝒘</m:t>
                          </m:r>
                        </m:num>
                        <m:den>
                          <m:sSup>
                            <m:sSupPr>
                              <m:ctrlPr>
                                <a:rPr lang="en-US" sz="2500" b="1" i="1" dirty="0">
                                  <a:latin typeface="Cambria Math" panose="02040503050406030204" pitchFamily="18" charset="0"/>
                                </a:rPr>
                              </m:ctrlPr>
                            </m:sSupPr>
                            <m:e>
                              <m:r>
                                <a:rPr lang="en-US" sz="2500" b="1" i="1" dirty="0">
                                  <a:latin typeface="Cambria Math"/>
                                </a:rPr>
                                <m:t>𝒘</m:t>
                              </m:r>
                            </m:e>
                            <m:sup>
                              <m:r>
                                <a:rPr lang="tr-TR" sz="2500" b="1" i="1" dirty="0">
                                  <a:latin typeface="Cambria Math"/>
                                </a:rPr>
                                <m:t>𝑻</m:t>
                              </m:r>
                            </m:sup>
                          </m:sSup>
                          <m:r>
                            <a:rPr lang="tr-TR" sz="2500" b="1" i="1" dirty="0">
                              <a:latin typeface="Cambria Math"/>
                            </a:rPr>
                            <m:t>𝒘</m:t>
                          </m:r>
                        </m:den>
                      </m:f>
                      <m:r>
                        <a:rPr lang="tr-TR" sz="2500" b="0" i="0" dirty="0" smtClean="0">
                          <a:latin typeface="Cambria Math"/>
                        </a:rPr>
                        <m:t>=</m:t>
                      </m:r>
                      <m:sSup>
                        <m:sSupPr>
                          <m:ctrlPr>
                            <a:rPr lang="en-US" sz="2500" b="1" i="1" dirty="0">
                              <a:latin typeface="Cambria Math" panose="02040503050406030204" pitchFamily="18" charset="0"/>
                            </a:rPr>
                          </m:ctrlPr>
                        </m:sSupPr>
                        <m:e>
                          <m:r>
                            <a:rPr lang="en-US" sz="2500" b="1" i="1" dirty="0">
                              <a:latin typeface="Cambria Math"/>
                            </a:rPr>
                            <m:t>𝒘</m:t>
                          </m:r>
                        </m:e>
                        <m:sup>
                          <m:r>
                            <a:rPr lang="tr-TR" sz="2500" b="1" i="1" dirty="0">
                              <a:latin typeface="Cambria Math"/>
                            </a:rPr>
                            <m:t>𝑻</m:t>
                          </m:r>
                        </m:sup>
                      </m:sSup>
                      <m:sSub>
                        <m:sSubPr>
                          <m:ctrlPr>
                            <a:rPr lang="en-US" sz="2500" b="1" i="1" dirty="0">
                              <a:latin typeface="Cambria Math" panose="02040503050406030204" pitchFamily="18" charset="0"/>
                            </a:rPr>
                          </m:ctrlPr>
                        </m:sSubPr>
                        <m:e>
                          <m:r>
                            <a:rPr lang="en-US" sz="2500" b="1" i="1" dirty="0">
                              <a:latin typeface="Cambria Math"/>
                            </a:rPr>
                            <m:t>𝒙</m:t>
                          </m:r>
                        </m:e>
                        <m:sub>
                          <m:r>
                            <a:rPr lang="tr-TR" sz="2500" b="1" i="1" dirty="0">
                              <a:latin typeface="Cambria Math"/>
                            </a:rPr>
                            <m:t>𝒊</m:t>
                          </m:r>
                        </m:sub>
                      </m:sSub>
                      <m:r>
                        <a:rPr lang="en-US" sz="2500" b="1" i="1" dirty="0">
                          <a:latin typeface="Cambria Math"/>
                        </a:rPr>
                        <m:t>𝒘</m:t>
                      </m:r>
                      <m:r>
                        <a:rPr lang="tr-TR" sz="2500" b="1" i="1" dirty="0" smtClean="0">
                          <a:latin typeface="Cambria Math"/>
                        </a:rPr>
                        <m:t>=</m:t>
                      </m:r>
                      <m:sSub>
                        <m:sSubPr>
                          <m:ctrlPr>
                            <a:rPr lang="en-US" sz="2500" b="1" i="1" dirty="0">
                              <a:latin typeface="Cambria Math" panose="02040503050406030204" pitchFamily="18" charset="0"/>
                            </a:rPr>
                          </m:ctrlPr>
                        </m:sSubPr>
                        <m:e>
                          <m:r>
                            <a:rPr lang="tr-TR" sz="2500" b="1" i="1" dirty="0" smtClean="0">
                              <a:latin typeface="Cambria Math"/>
                            </a:rPr>
                            <m:t>𝒂</m:t>
                          </m:r>
                        </m:e>
                        <m:sub>
                          <m:r>
                            <a:rPr lang="tr-TR" sz="2500" b="1" i="1" dirty="0">
                              <a:latin typeface="Cambria Math"/>
                            </a:rPr>
                            <m:t>𝒊</m:t>
                          </m:r>
                        </m:sub>
                      </m:sSub>
                      <m:r>
                        <a:rPr lang="en-US" sz="2500" b="1" i="1" dirty="0">
                          <a:latin typeface="Cambria Math"/>
                        </a:rPr>
                        <m:t>𝒘</m:t>
                      </m:r>
                    </m:oMath>
                  </m:oMathPara>
                </a14:m>
                <a:endParaRPr lang="tr-TR" sz="2500" dirty="0" smtClean="0"/>
              </a:p>
              <a:p>
                <a14:m>
                  <m:oMath xmlns:m="http://schemas.openxmlformats.org/officeDocument/2006/math">
                    <m:sSub>
                      <m:sSubPr>
                        <m:ctrlPr>
                          <a:rPr lang="en-US" sz="2400" b="1" i="1" dirty="0">
                            <a:latin typeface="Cambria Math" panose="02040503050406030204" pitchFamily="18" charset="0"/>
                          </a:rPr>
                        </m:ctrlPr>
                      </m:sSubPr>
                      <m:e>
                        <m:r>
                          <a:rPr lang="tr-TR" sz="2400" b="1" i="1" dirty="0">
                            <a:latin typeface="Cambria Math"/>
                          </a:rPr>
                          <m:t>𝒂</m:t>
                        </m:r>
                      </m:e>
                      <m:sub>
                        <m:r>
                          <a:rPr lang="tr-TR" sz="2400" b="1" i="1" dirty="0">
                            <a:latin typeface="Cambria Math"/>
                          </a:rPr>
                          <m:t>𝒊</m:t>
                        </m:r>
                      </m:sub>
                    </m:sSub>
                  </m:oMath>
                </a14:m>
                <a:r>
                  <a:rPr lang="en-US" sz="2400" dirty="0"/>
                  <a:t> </a:t>
                </a:r>
                <a:r>
                  <a:rPr lang="en-US" sz="2400" dirty="0" smtClean="0"/>
                  <a:t>is</a:t>
                </a:r>
                <a:r>
                  <a:rPr lang="en-US" sz="2400" i="0" dirty="0" smtClean="0">
                    <a:latin typeface="+mj-lt"/>
                  </a:rPr>
                  <a:t> </a:t>
                </a:r>
                <a:r>
                  <a:rPr lang="tr-TR" sz="2400" i="0" dirty="0" smtClean="0">
                    <a:latin typeface="+mj-lt"/>
                  </a:rPr>
                  <a:t>a </a:t>
                </a:r>
                <a:r>
                  <a:rPr lang="tr-TR" sz="2400" i="0" dirty="0" err="1" smtClean="0">
                    <a:latin typeface="+mj-lt"/>
                  </a:rPr>
                  <a:t>scaler</a:t>
                </a:r>
                <a:r>
                  <a:rPr lang="tr-TR" sz="2400" i="0" dirty="0" smtClean="0">
                    <a:latin typeface="+mj-lt"/>
                  </a:rPr>
                  <a:t> </a:t>
                </a:r>
                <a:r>
                  <a:rPr lang="tr-TR" sz="2400" i="0" dirty="0" err="1" smtClean="0">
                    <a:latin typeface="+mj-lt"/>
                  </a:rPr>
                  <a:t>value</a:t>
                </a:r>
                <a:r>
                  <a:rPr lang="tr-TR" sz="2400" i="0" dirty="0" smtClean="0">
                    <a:latin typeface="+mj-lt"/>
                  </a:rPr>
                  <a:t> </a:t>
                </a:r>
                <a:r>
                  <a:rPr lang="tr-TR" sz="2400" i="0" dirty="0" err="1" smtClean="0">
                    <a:latin typeface="+mj-lt"/>
                  </a:rPr>
                  <a:t>and</a:t>
                </a:r>
                <a:r>
                  <a:rPr lang="tr-TR" sz="2400" i="0" dirty="0" smtClean="0">
                    <a:latin typeface="+mj-lt"/>
                  </a:rPr>
                  <a:t> </a:t>
                </a:r>
                <a:r>
                  <a:rPr lang="en-US" sz="2400" i="0" dirty="0" smtClean="0">
                    <a:latin typeface="+mj-lt"/>
                  </a:rPr>
                  <a:t>the </a:t>
                </a:r>
                <a:r>
                  <a:rPr lang="tr-TR" sz="2400" i="0" dirty="0" smtClean="0">
                    <a:latin typeface="+mj-lt"/>
                  </a:rPr>
                  <a:t>o</a:t>
                </a:r>
                <a:r>
                  <a:rPr lang="tr-TR" sz="2400" b="0" i="0" dirty="0" smtClean="0">
                    <a:latin typeface="+mj-lt"/>
                  </a:rPr>
                  <a:t>ffset coordinate of</a:t>
                </a:r>
                <a14:m>
                  <m:oMath xmlns:m="http://schemas.openxmlformats.org/officeDocument/2006/math">
                    <m:sSub>
                      <m:sSubPr>
                        <m:ctrlPr>
                          <a:rPr lang="en-US" sz="2400" b="1" i="1" dirty="0">
                            <a:latin typeface="Cambria Math" panose="02040503050406030204" pitchFamily="18" charset="0"/>
                          </a:rPr>
                        </m:ctrlPr>
                      </m:sSubPr>
                      <m:e>
                        <m:r>
                          <a:rPr lang="en-US" sz="2400" b="1" i="1" dirty="0">
                            <a:latin typeface="Cambria Math"/>
                          </a:rPr>
                          <m:t>𝒙</m:t>
                        </m:r>
                      </m:e>
                      <m:sub>
                        <m:r>
                          <a:rPr lang="tr-TR" sz="2400" b="1" i="1" dirty="0">
                            <a:latin typeface="Cambria Math"/>
                          </a:rPr>
                          <m:t>𝒊</m:t>
                        </m:r>
                      </m:sub>
                    </m:sSub>
                  </m:oMath>
                </a14:m>
                <a:r>
                  <a:rPr lang="tr-TR" sz="2400" dirty="0" smtClean="0"/>
                  <a:t> on </a:t>
                </a:r>
                <a14:m>
                  <m:oMath xmlns:m="http://schemas.openxmlformats.org/officeDocument/2006/math">
                    <m:r>
                      <a:rPr lang="tr-TR" sz="2400" b="1" i="1" dirty="0" smtClean="0">
                        <a:latin typeface="Cambria Math"/>
                      </a:rPr>
                      <m:t>𝒘</m:t>
                    </m:r>
                  </m:oMath>
                </a14:m>
                <a:r>
                  <a:rPr lang="en-US" sz="2400" dirty="0"/>
                  <a:t>. </a:t>
                </a:r>
                <a:endParaRPr lang="tr-TR" sz="2400" dirty="0" smtClean="0"/>
              </a:p>
              <a:p>
                <a:r>
                  <a:rPr lang="tr-TR" sz="2400" dirty="0" smtClean="0"/>
                  <a:t>A set of such </a:t>
                </a:r>
                <a:r>
                  <a:rPr lang="tr-TR" sz="2400" smtClean="0"/>
                  <a:t>scaler values</a:t>
                </a:r>
                <a:r>
                  <a:rPr lang="en-US" sz="2400" smtClean="0"/>
                  <a:t> </a:t>
                </a:r>
                <a14:m>
                  <m:oMath xmlns:m="http://schemas.openxmlformats.org/officeDocument/2006/math">
                    <m:d>
                      <m:dPr>
                        <m:begChr m:val="{"/>
                        <m:endChr m:val="}"/>
                        <m:ctrlPr>
                          <a:rPr lang="tr-TR" sz="2400" b="0" i="1" dirty="0" smtClean="0">
                            <a:latin typeface="Cambria Math" panose="02040503050406030204" pitchFamily="18" charset="0"/>
                          </a:rPr>
                        </m:ctrlPr>
                      </m:dPr>
                      <m:e>
                        <m:sSub>
                          <m:sSubPr>
                            <m:ctrlPr>
                              <a:rPr lang="en-US" sz="2400" b="1" i="1" dirty="0">
                                <a:latin typeface="Cambria Math" panose="02040503050406030204" pitchFamily="18" charset="0"/>
                              </a:rPr>
                            </m:ctrlPr>
                          </m:sSubPr>
                          <m:e>
                            <m:r>
                              <a:rPr lang="tr-TR" sz="2400" b="1" i="1" dirty="0">
                                <a:latin typeface="Cambria Math"/>
                              </a:rPr>
                              <m:t>𝒂</m:t>
                            </m:r>
                          </m:e>
                          <m:sub>
                            <m:r>
                              <a:rPr lang="tr-TR" sz="2400" b="1" i="1" dirty="0" smtClean="0">
                                <a:latin typeface="Cambria Math"/>
                              </a:rPr>
                              <m:t>𝟏</m:t>
                            </m:r>
                          </m:sub>
                        </m:sSub>
                        <m:r>
                          <a:rPr lang="tr-TR" sz="2400" b="1" i="1" dirty="0" smtClean="0">
                            <a:latin typeface="Cambria Math"/>
                          </a:rPr>
                          <m:t>,</m:t>
                        </m:r>
                        <m:sSub>
                          <m:sSubPr>
                            <m:ctrlPr>
                              <a:rPr lang="en-US" sz="2400" b="1" i="1" dirty="0">
                                <a:latin typeface="Cambria Math" panose="02040503050406030204" pitchFamily="18" charset="0"/>
                              </a:rPr>
                            </m:ctrlPr>
                          </m:sSubPr>
                          <m:e>
                            <m:r>
                              <a:rPr lang="tr-TR" sz="2400" b="1" i="1" dirty="0">
                                <a:latin typeface="Cambria Math"/>
                              </a:rPr>
                              <m:t>𝒂</m:t>
                            </m:r>
                          </m:e>
                          <m:sub>
                            <m:r>
                              <a:rPr lang="tr-TR" sz="2400" b="1" i="1" dirty="0" smtClean="0">
                                <a:latin typeface="Cambria Math"/>
                              </a:rPr>
                              <m:t>𝟐</m:t>
                            </m:r>
                          </m:sub>
                        </m:sSub>
                        <m:r>
                          <a:rPr lang="tr-TR" sz="2400" b="0" i="0" dirty="0" smtClean="0">
                            <a:latin typeface="Cambria Math"/>
                          </a:rPr>
                          <m:t>,…,</m:t>
                        </m:r>
                        <m:sSub>
                          <m:sSubPr>
                            <m:ctrlPr>
                              <a:rPr lang="en-US" sz="2400" b="1" i="1" dirty="0">
                                <a:latin typeface="Cambria Math" panose="02040503050406030204" pitchFamily="18" charset="0"/>
                              </a:rPr>
                            </m:ctrlPr>
                          </m:sSubPr>
                          <m:e>
                            <m:r>
                              <a:rPr lang="tr-TR" sz="2400" b="1" i="1" dirty="0">
                                <a:latin typeface="Cambria Math"/>
                              </a:rPr>
                              <m:t>𝒂</m:t>
                            </m:r>
                          </m:e>
                          <m:sub>
                            <m:r>
                              <a:rPr lang="tr-TR" sz="2400" b="1" i="1" dirty="0" smtClean="0">
                                <a:latin typeface="Cambria Math"/>
                              </a:rPr>
                              <m:t>𝒏</m:t>
                            </m:r>
                          </m:sub>
                        </m:sSub>
                      </m:e>
                    </m:d>
                  </m:oMath>
                </a14:m>
                <a:r>
                  <a:rPr lang="tr-TR" sz="2400" b="0" i="0" dirty="0" smtClean="0">
                    <a:latin typeface="Cambria Math"/>
                  </a:rPr>
                  <a:t> </a:t>
                </a:r>
                <a:r>
                  <a:rPr lang="tr-TR" sz="2400" dirty="0" err="1" smtClean="0"/>
                  <a:t>represents</a:t>
                </a:r>
                <a:r>
                  <a:rPr lang="tr-TR" sz="2400" dirty="0" smtClean="0"/>
                  <a:t> </a:t>
                </a:r>
                <a:r>
                  <a:rPr lang="tr-TR" sz="2400" dirty="0" err="1" smtClean="0"/>
                  <a:t>the</a:t>
                </a:r>
                <a:r>
                  <a:rPr lang="tr-TR" sz="2400" dirty="0" smtClean="0"/>
                  <a:t> </a:t>
                </a:r>
                <a:r>
                  <a:rPr lang="tr-TR" sz="2400" dirty="0" err="1" smtClean="0"/>
                  <a:t>mapping</a:t>
                </a:r>
                <a:r>
                  <a:rPr lang="tr-TR" sz="2400" dirty="0" smtClean="0"/>
                  <a:t> </a:t>
                </a:r>
                <a:r>
                  <a:rPr lang="tr-TR" sz="2400" dirty="0" err="1" smtClean="0"/>
                  <a:t>from</a:t>
                </a:r>
                <a:r>
                  <a:rPr lang="tr-TR" sz="2400" dirty="0" smtClean="0"/>
                  <a:t> </a:t>
                </a:r>
                <a14:m>
                  <m:oMath xmlns:m="http://schemas.openxmlformats.org/officeDocument/2006/math">
                    <m:sSup>
                      <m:sSupPr>
                        <m:ctrlPr>
                          <a:rPr lang="tr-TR" sz="2400" i="1" smtClean="0">
                            <a:latin typeface="Cambria Math" panose="02040503050406030204" pitchFamily="18" charset="0"/>
                          </a:rPr>
                        </m:ctrlPr>
                      </m:sSupPr>
                      <m:e>
                        <m:r>
                          <a:rPr lang="tr-TR" sz="2400" b="1" i="1" smtClean="0">
                            <a:latin typeface="Cambria Math"/>
                          </a:rPr>
                          <m:t>𝑹</m:t>
                        </m:r>
                      </m:e>
                      <m:sup>
                        <m:r>
                          <a:rPr lang="tr-TR" sz="2400" b="0" i="1" smtClean="0">
                            <a:latin typeface="Cambria Math"/>
                          </a:rPr>
                          <m:t>𝑑</m:t>
                        </m:r>
                      </m:sup>
                    </m:sSup>
                    <m:r>
                      <a:rPr lang="tr-TR" sz="2400" i="1" smtClean="0">
                        <a:latin typeface="Cambria Math"/>
                        <a:ea typeface="Cambria Math"/>
                      </a:rPr>
                      <m:t>→</m:t>
                    </m:r>
                    <m:r>
                      <a:rPr lang="tr-TR" sz="2400" b="1" i="1">
                        <a:latin typeface="Cambria Math"/>
                      </a:rPr>
                      <m:t>𝑹</m:t>
                    </m:r>
                  </m:oMath>
                </a14:m>
                <a:endParaRPr lang="tr-TR" sz="2400" b="0" i="0" dirty="0" smtClean="0">
                  <a:latin typeface="Cambria Math"/>
                </a:endParaRPr>
              </a:p>
              <a:p>
                <a:r>
                  <a:rPr lang="tr-TR" sz="2400" dirty="0" err="1" smtClean="0"/>
                  <a:t>Therefore</a:t>
                </a:r>
                <a:r>
                  <a:rPr lang="tr-TR" sz="2400" dirty="0" smtClean="0"/>
                  <a:t> </a:t>
                </a:r>
                <a:r>
                  <a:rPr lang="en-US" sz="2400" dirty="0" smtClean="0"/>
                  <a:t>know</a:t>
                </a:r>
                <a:r>
                  <a:rPr lang="tr-TR" sz="2400" dirty="0" err="1" smtClean="0"/>
                  <a:t>ing</a:t>
                </a:r>
                <a:r>
                  <a:rPr lang="en-US" sz="2400" dirty="0" smtClean="0"/>
                  <a:t> </a:t>
                </a:r>
                <a:r>
                  <a:rPr lang="en-US" sz="2400" dirty="0"/>
                  <a:t>the value of  </a:t>
                </a:r>
                <a14:m>
                  <m:oMath xmlns:m="http://schemas.openxmlformats.org/officeDocument/2006/math">
                    <m:r>
                      <a:rPr lang="en-US" sz="2400" dirty="0">
                        <a:latin typeface="Cambria Math" panose="02040503050406030204" pitchFamily="18" charset="0"/>
                      </a:rPr>
                      <m:t>𝒘</m:t>
                    </m:r>
                  </m:oMath>
                </a14:m>
                <a:r>
                  <a:rPr lang="en-US" sz="2400" dirty="0"/>
                  <a:t>, </a:t>
                </a:r>
                <a:r>
                  <a:rPr lang="en-US" sz="2400" dirty="0" smtClean="0"/>
                  <a:t>the </a:t>
                </a:r>
                <a:r>
                  <a:rPr lang="en-US" sz="2400" dirty="0"/>
                  <a:t>dimension of the </a:t>
                </a:r>
                <a:r>
                  <a:rPr lang="en-US" sz="2400" dirty="0" smtClean="0"/>
                  <a:t>data</a:t>
                </a:r>
                <a:r>
                  <a:rPr lang="tr-TR" sz="2400" dirty="0" smtClean="0"/>
                  <a:t> can be </a:t>
                </a:r>
                <a:r>
                  <a:rPr lang="tr-TR" sz="2400" dirty="0" err="1" smtClean="0"/>
                  <a:t>reduced</a:t>
                </a:r>
                <a:r>
                  <a:rPr lang="en-US" sz="2400" dirty="0" smtClean="0"/>
                  <a:t> </a:t>
                </a:r>
                <a:r>
                  <a:rPr lang="en-US" sz="2400" dirty="0"/>
                  <a:t>from d-dimension to </a:t>
                </a:r>
                <a:r>
                  <a:rPr lang="en-US" sz="2400" dirty="0" smtClean="0"/>
                  <a:t>1-dimension</a:t>
                </a:r>
                <a:endParaRPr lang="tr-TR" sz="2400" dirty="0"/>
              </a:p>
              <a:p>
                <a:pPr lvl="1"/>
                <a:endParaRPr lang="tr-TR" sz="2000" b="1" i="1" dirty="0">
                  <a:latin typeface="Cambria Math"/>
                </a:endParaRPr>
              </a:p>
            </p:txBody>
          </p:sp>
        </mc:Choice>
        <mc:Fallback xmlns="">
          <p:sp>
            <p:nvSpPr>
              <p:cNvPr id="21508" name="Rectangle 3"/>
              <p:cNvSpPr>
                <a:spLocks noGrp="1" noRot="1" noChangeAspect="1" noMove="1" noResize="1" noEditPoints="1" noAdjustHandles="1" noChangeArrowheads="1" noChangeShapeType="1" noTextEdit="1"/>
              </p:cNvSpPr>
              <p:nvPr>
                <p:ph type="body" sz="half" idx="1"/>
              </p:nvPr>
            </p:nvSpPr>
            <p:spPr>
              <a:xfrm>
                <a:off x="611560" y="1556791"/>
                <a:ext cx="8343944" cy="5112569"/>
              </a:xfrm>
              <a:blipFill>
                <a:blip r:embed="rId2"/>
                <a:stretch>
                  <a:fillRect l="-950" t="-954"/>
                </a:stretch>
              </a:blipFill>
            </p:spPr>
            <p:txBody>
              <a:bodyPr/>
              <a:lstStyle/>
              <a:p>
                <a:r>
                  <a:rPr lang="en-US">
                    <a:noFill/>
                  </a:rPr>
                  <a:t> </a:t>
                </a:r>
              </a:p>
            </p:txBody>
          </p:sp>
        </mc:Fallback>
      </mc:AlternateContent>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1995270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7" name="Rectangle 2"/>
              <p:cNvSpPr>
                <a:spLocks noGrp="1" noChangeArrowheads="1"/>
              </p:cNvSpPr>
              <p:nvPr>
                <p:ph type="title"/>
              </p:nvPr>
            </p:nvSpPr>
            <p:spPr>
              <a:xfrm>
                <a:off x="685800" y="332656"/>
                <a:ext cx="7772400" cy="1143000"/>
              </a:xfrm>
            </p:spPr>
            <p:txBody>
              <a:bodyPr vert="horz" lIns="91440" tIns="45720" rIns="91440" bIns="45720" rtlCol="0" anchor="ctr">
                <a:normAutofit/>
              </a:bodyPr>
              <a:lstStyle/>
              <a:p>
                <a:r>
                  <a:rPr lang="tr-TR" dirty="0"/>
                  <a:t>LDA – </a:t>
                </a:r>
                <a:r>
                  <a:rPr lang="tr-TR" dirty="0" err="1" smtClean="0"/>
                  <a:t>Finding</a:t>
                </a:r>
                <a:r>
                  <a:rPr lang="tr-TR" dirty="0" smtClean="0"/>
                  <a:t> Optimal </a:t>
                </a:r>
                <a14:m>
                  <m:oMath xmlns:m="http://schemas.openxmlformats.org/officeDocument/2006/math">
                    <m:r>
                      <a:rPr lang="tr-TR" b="1" i="1" dirty="0" smtClean="0">
                        <a:latin typeface="Cambria Math"/>
                      </a:rPr>
                      <m:t>𝒘</m:t>
                    </m:r>
                  </m:oMath>
                </a14:m>
                <a:endParaRPr lang="en-US" b="1" dirty="0"/>
              </a:p>
            </p:txBody>
          </p:sp>
        </mc:Choice>
        <mc:Fallback xmlns="">
          <p:sp>
            <p:nvSpPr>
              <p:cNvPr id="21507" name="Rectangle 2"/>
              <p:cNvSpPr>
                <a:spLocks noGrp="1" noRot="1" noChangeAspect="1" noMove="1" noResize="1" noEditPoints="1" noAdjustHandles="1" noChangeArrowheads="1" noChangeShapeType="1" noTextEdit="1"/>
              </p:cNvSpPr>
              <p:nvPr>
                <p:ph type="title"/>
              </p:nvPr>
            </p:nvSpPr>
            <p:spPr>
              <a:xfrm>
                <a:off x="685800" y="332656"/>
                <a:ext cx="7772400" cy="1143000"/>
              </a:xfr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08" name="Rectangle 3"/>
              <p:cNvSpPr>
                <a:spLocks noGrp="1" noChangeArrowheads="1"/>
              </p:cNvSpPr>
              <p:nvPr>
                <p:ph type="body" sz="half" idx="1"/>
              </p:nvPr>
            </p:nvSpPr>
            <p:spPr>
              <a:xfrm>
                <a:off x="611560" y="1556791"/>
                <a:ext cx="8343944" cy="4392489"/>
              </a:xfrm>
            </p:spPr>
            <p:txBody>
              <a:bodyPr>
                <a:normAutofit fontScale="77500" lnSpcReduction="20000"/>
              </a:bodyPr>
              <a:lstStyle/>
              <a:p>
                <a:pPr>
                  <a:lnSpc>
                    <a:spcPct val="120000"/>
                  </a:lnSpc>
                  <a:spcAft>
                    <a:spcPts val="600"/>
                  </a:spcAft>
                </a:pPr>
                <a:r>
                  <a:rPr lang="tr-TR" sz="2800" dirty="0" smtClean="0"/>
                  <a:t>K</a:t>
                </a:r>
                <a:r>
                  <a:rPr lang="en-US" sz="2800" dirty="0"/>
                  <a:t>now</a:t>
                </a:r>
                <a:r>
                  <a:rPr lang="tr-TR" sz="2800" dirty="0" err="1"/>
                  <a:t>ing</a:t>
                </a:r>
                <a:r>
                  <a:rPr lang="en-US" sz="2800" dirty="0"/>
                  <a:t> the target class labels, </a:t>
                </a:r>
                <a:r>
                  <a:rPr lang="tr-TR" sz="2800" dirty="0" err="1"/>
                  <a:t>the</a:t>
                </a:r>
                <a:r>
                  <a:rPr lang="tr-TR" sz="2800" dirty="0"/>
                  <a:t> </a:t>
                </a:r>
                <a:r>
                  <a:rPr lang="en-US" sz="2800" dirty="0"/>
                  <a:t>mean of the projected data points for each class </a:t>
                </a:r>
                <a:r>
                  <a:rPr lang="tr-TR" sz="2800" dirty="0"/>
                  <a:t>is </a:t>
                </a:r>
                <a:r>
                  <a:rPr lang="tr-TR" sz="2800" dirty="0" err="1"/>
                  <a:t>calculated</a:t>
                </a:r>
                <a:r>
                  <a:rPr lang="tr-TR" sz="2800" dirty="0"/>
                  <a:t> </a:t>
                </a:r>
                <a:r>
                  <a:rPr lang="en-US" sz="2800" dirty="0"/>
                  <a:t>separately</a:t>
                </a:r>
                <a:endParaRPr lang="tr-TR" sz="2800" dirty="0"/>
              </a:p>
              <a:p>
                <a:pPr>
                  <a:lnSpc>
                    <a:spcPct val="120000"/>
                  </a:lnSpc>
                  <a:spcAft>
                    <a:spcPts val="600"/>
                  </a:spcAft>
                </a:pPr>
                <a:r>
                  <a:rPr lang="en-US" sz="2800" dirty="0"/>
                  <a:t>In order to maximize the separation between the classes</a:t>
                </a:r>
                <a:r>
                  <a:rPr lang="tr-TR" sz="2800" dirty="0"/>
                  <a:t>, </a:t>
                </a:r>
                <a:r>
                  <a:rPr lang="tr-TR" sz="2800" dirty="0" err="1"/>
                  <a:t>mean</a:t>
                </a:r>
                <a:r>
                  <a:rPr lang="tr-TR" sz="2800" dirty="0"/>
                  <a:t> </a:t>
                </a:r>
                <a:r>
                  <a:rPr lang="tr-TR" sz="2800" dirty="0" err="1"/>
                  <a:t>differences</a:t>
                </a:r>
                <a:r>
                  <a:rPr lang="tr-TR" sz="2800" dirty="0"/>
                  <a:t> </a:t>
                </a:r>
                <a:r>
                  <a:rPr lang="tr-TR" sz="2800" dirty="0" err="1"/>
                  <a:t>are</a:t>
                </a:r>
                <a:r>
                  <a:rPr lang="tr-TR" sz="2800" dirty="0"/>
                  <a:t> </a:t>
                </a:r>
                <a:r>
                  <a:rPr lang="tr-TR" sz="2800" err="1"/>
                  <a:t>maximized</a:t>
                </a:r>
                <a:r>
                  <a:rPr lang="tr-TR" sz="2800"/>
                  <a:t> </a:t>
                </a:r>
                <a:r>
                  <a:rPr lang="en-US" sz="2800" smtClean="0"/>
                  <a:t>while</a:t>
                </a:r>
                <a:r>
                  <a:rPr lang="tr-TR" sz="2800" smtClean="0"/>
                  <a:t> </a:t>
                </a:r>
                <a:r>
                  <a:rPr lang="tr-TR" sz="2800" dirty="0" err="1"/>
                  <a:t>class</a:t>
                </a:r>
                <a:r>
                  <a:rPr lang="tr-TR" sz="2800" dirty="0"/>
                  <a:t> </a:t>
                </a:r>
                <a:r>
                  <a:rPr lang="tr-TR" sz="2800" dirty="0" err="1"/>
                  <a:t>variances</a:t>
                </a:r>
                <a:r>
                  <a:rPr lang="tr-TR" sz="2800" dirty="0"/>
                  <a:t> </a:t>
                </a:r>
                <a:r>
                  <a:rPr lang="tr-TR" sz="2800" err="1"/>
                  <a:t>are</a:t>
                </a:r>
                <a:r>
                  <a:rPr lang="tr-TR" sz="2800"/>
                  <a:t> </a:t>
                </a:r>
                <a:r>
                  <a:rPr lang="tr-TR" sz="2800" smtClean="0"/>
                  <a:t>minimized</a:t>
                </a:r>
                <a:r>
                  <a:rPr lang="en-US" sz="2800" smtClean="0"/>
                  <a:t>.</a:t>
                </a:r>
                <a:endParaRPr lang="tr-TR" sz="2800" dirty="0"/>
              </a:p>
              <a:p>
                <a:pPr>
                  <a:lnSpc>
                    <a:spcPct val="120000"/>
                  </a:lnSpc>
                  <a:spcAft>
                    <a:spcPts val="600"/>
                  </a:spcAft>
                </a:pPr>
                <a:r>
                  <a:rPr lang="en-US" sz="2800" dirty="0"/>
                  <a:t>Fisher’s </a:t>
                </a:r>
                <a:r>
                  <a:rPr lang="en-US" sz="2800" dirty="0" smtClean="0"/>
                  <a:t>LDA</a:t>
                </a:r>
                <a:r>
                  <a:rPr lang="tr-TR" sz="2800" dirty="0" smtClean="0"/>
                  <a:t> </a:t>
                </a:r>
                <a:r>
                  <a:rPr lang="tr-TR" sz="2800" dirty="0" err="1" smtClean="0"/>
                  <a:t>formula</a:t>
                </a:r>
                <a:r>
                  <a:rPr lang="tr-TR" sz="2800" dirty="0" smtClean="0"/>
                  <a:t> is </a:t>
                </a:r>
                <a:r>
                  <a:rPr lang="tr-TR" sz="2800" dirty="0" err="1" smtClean="0"/>
                  <a:t>used</a:t>
                </a:r>
                <a:r>
                  <a:rPr lang="tr-TR" sz="2800" dirty="0" smtClean="0"/>
                  <a:t>:</a:t>
                </a:r>
              </a:p>
              <a:p>
                <a:pPr>
                  <a:lnSpc>
                    <a:spcPct val="120000"/>
                  </a:lnSpc>
                  <a:spcAft>
                    <a:spcPts val="600"/>
                  </a:spcAft>
                </a:pPr>
                <a:endParaRPr lang="tr-TR" sz="2800" dirty="0" smtClean="0"/>
              </a:p>
              <a:p>
                <a:pPr>
                  <a:lnSpc>
                    <a:spcPct val="120000"/>
                  </a:lnSpc>
                  <a:spcAft>
                    <a:spcPts val="600"/>
                  </a:spcAft>
                </a:pPr>
                <a:endParaRPr lang="tr-TR" sz="2500" b="1" i="1" dirty="0" smtClean="0">
                  <a:latin typeface="Cambria Math"/>
                </a:endParaRPr>
              </a:p>
              <a:p>
                <a:pPr>
                  <a:lnSpc>
                    <a:spcPct val="120000"/>
                  </a:lnSpc>
                  <a:spcAft>
                    <a:spcPts val="600"/>
                  </a:spcAft>
                </a:pPr>
                <a:r>
                  <a:rPr lang="tr-TR" sz="2800" dirty="0" err="1" smtClean="0"/>
                  <a:t>Objective</a:t>
                </a:r>
                <a:r>
                  <a:rPr lang="tr-TR" sz="2800" dirty="0" smtClean="0"/>
                  <a:t> </a:t>
                </a:r>
                <a:r>
                  <a:rPr lang="tr-TR" sz="2800" dirty="0" err="1" smtClean="0"/>
                  <a:t>function</a:t>
                </a:r>
                <a:r>
                  <a:rPr lang="tr-TR" sz="2800" dirty="0" smtClean="0"/>
                  <a:t> is </a:t>
                </a:r>
                <a:r>
                  <a:rPr lang="tr-TR" sz="2800" dirty="0" err="1" smtClean="0"/>
                  <a:t>optimized</a:t>
                </a:r>
                <a:r>
                  <a:rPr lang="tr-TR" sz="2800" dirty="0" smtClean="0"/>
                  <a:t> </a:t>
                </a:r>
              </a:p>
              <a:p>
                <a:pPr lvl="1">
                  <a:lnSpc>
                    <a:spcPct val="120000"/>
                  </a:lnSpc>
                  <a:spcAft>
                    <a:spcPts val="600"/>
                  </a:spcAft>
                </a:pPr>
                <a:r>
                  <a:rPr lang="tr-TR" sz="2400" dirty="0" err="1" smtClean="0"/>
                  <a:t>Eigenvalue-eigenvector</a:t>
                </a:r>
                <a:r>
                  <a:rPr lang="tr-TR" sz="2400" dirty="0" smtClean="0"/>
                  <a:t> </a:t>
                </a:r>
                <a:r>
                  <a:rPr lang="tr-TR" sz="2400" dirty="0" err="1" smtClean="0"/>
                  <a:t>decomposition</a:t>
                </a:r>
                <a:r>
                  <a:rPr lang="tr-TR" sz="2400" dirty="0" smtClean="0"/>
                  <a:t> of </a:t>
                </a:r>
                <a14:m>
                  <m:oMath xmlns:m="http://schemas.openxmlformats.org/officeDocument/2006/math">
                    <m:sSup>
                      <m:sSupPr>
                        <m:ctrlPr>
                          <a:rPr lang="tr-TR" sz="2400" i="1" smtClean="0">
                            <a:latin typeface="Cambria Math" panose="02040503050406030204" pitchFamily="18" charset="0"/>
                          </a:rPr>
                        </m:ctrlPr>
                      </m:sSupPr>
                      <m:e>
                        <m:r>
                          <a:rPr lang="tr-TR" sz="2400" b="1" i="1" smtClean="0">
                            <a:latin typeface="Cambria Math"/>
                          </a:rPr>
                          <m:t>𝑺</m:t>
                        </m:r>
                      </m:e>
                      <m:sup>
                        <m:r>
                          <a:rPr lang="tr-TR" sz="2400" b="0" i="1" smtClean="0">
                            <a:latin typeface="Cambria Math"/>
                          </a:rPr>
                          <m:t>−1</m:t>
                        </m:r>
                      </m:sup>
                    </m:sSup>
                    <m:r>
                      <a:rPr lang="tr-TR" sz="2400" b="1" i="1" smtClean="0">
                        <a:latin typeface="Cambria Math"/>
                      </a:rPr>
                      <m:t>𝑩</m:t>
                    </m:r>
                  </m:oMath>
                </a14:m>
                <a:r>
                  <a:rPr lang="tr-TR" sz="2400" dirty="0" smtClean="0"/>
                  <a:t> </a:t>
                </a:r>
                <a:r>
                  <a:rPr lang="tr-TR" sz="2400" dirty="0" err="1" smtClean="0"/>
                  <a:t>due</a:t>
                </a:r>
                <a:r>
                  <a:rPr lang="tr-TR" sz="2400" dirty="0" smtClean="0"/>
                  <a:t> </a:t>
                </a:r>
                <a:r>
                  <a:rPr lang="tr-TR" sz="2400" dirty="0" err="1" smtClean="0"/>
                  <a:t>to</a:t>
                </a:r>
                <a:endParaRPr lang="tr-TR" sz="2400" dirty="0" smtClean="0"/>
              </a:p>
              <a:p>
                <a:pPr lvl="1">
                  <a:lnSpc>
                    <a:spcPct val="120000"/>
                  </a:lnSpc>
                </a:pPr>
                <a:endParaRPr lang="tr-TR" sz="2000" b="1" i="1" dirty="0">
                  <a:latin typeface="Cambria Math"/>
                </a:endParaRPr>
              </a:p>
            </p:txBody>
          </p:sp>
        </mc:Choice>
        <mc:Fallback xmlns="">
          <p:sp>
            <p:nvSpPr>
              <p:cNvPr id="21508" name="Rectangle 3"/>
              <p:cNvSpPr>
                <a:spLocks noGrp="1" noRot="1" noChangeAspect="1" noMove="1" noResize="1" noEditPoints="1" noAdjustHandles="1" noChangeArrowheads="1" noChangeShapeType="1" noTextEdit="1"/>
              </p:cNvSpPr>
              <p:nvPr>
                <p:ph type="body" sz="half" idx="1"/>
              </p:nvPr>
            </p:nvSpPr>
            <p:spPr>
              <a:xfrm>
                <a:off x="611560" y="1556791"/>
                <a:ext cx="8343944" cy="4392489"/>
              </a:xfrm>
              <a:blipFill>
                <a:blip r:embed="rId4"/>
                <a:stretch>
                  <a:fillRect l="-804" t="-832"/>
                </a:stretch>
              </a:blipFill>
            </p:spPr>
            <p:txBody>
              <a:bodyPr/>
              <a:lstStyle/>
              <a:p>
                <a:r>
                  <a:rPr lang="en-US">
                    <a:noFill/>
                  </a:rPr>
                  <a:t> </a:t>
                </a:r>
              </a:p>
            </p:txBody>
          </p:sp>
        </mc:Fallback>
      </mc:AlternateContent>
      <p:sp>
        <p:nvSpPr>
          <p:cNvPr id="3" name="AutoShape 2" descr="Veri Biliminde PCA ve LDA Kavramları - Oğuz Kırçiçek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1506" name="Picture 2"/>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59632" y="3789040"/>
            <a:ext cx="2647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55654" y="3156626"/>
            <a:ext cx="218122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Dikdörtgen 3"/>
              <p:cNvSpPr/>
              <p:nvPr/>
            </p:nvSpPr>
            <p:spPr>
              <a:xfrm>
                <a:off x="4031583" y="3835369"/>
                <a:ext cx="1215141" cy="841256"/>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tr-TR" b="1" i="1" smtClean="0">
                          <a:latin typeface="Cambria Math"/>
                        </a:rPr>
                        <m:t>𝑺</m:t>
                      </m:r>
                      <m:r>
                        <a:rPr lang="tr-TR" b="1" i="1" smtClean="0">
                          <a:latin typeface="Cambria Math"/>
                        </a:rPr>
                        <m:t>=</m:t>
                      </m:r>
                      <m:nary>
                        <m:naryPr>
                          <m:chr m:val="∑"/>
                          <m:supHide m:val="on"/>
                          <m:ctrlPr>
                            <a:rPr lang="tr-TR" b="1" i="1" smtClean="0">
                              <a:latin typeface="Cambria Math" panose="02040503050406030204" pitchFamily="18" charset="0"/>
                            </a:rPr>
                          </m:ctrlPr>
                        </m:naryPr>
                        <m:sub>
                          <m:r>
                            <m:rPr>
                              <m:brk m:alnAt="7"/>
                            </m:rPr>
                            <a:rPr lang="tr-TR" b="1" i="1" smtClean="0">
                              <a:latin typeface="Cambria Math"/>
                            </a:rPr>
                            <m:t>𝒊</m:t>
                          </m:r>
                        </m:sub>
                        <m:sup/>
                        <m:e>
                          <m:sSub>
                            <m:sSubPr>
                              <m:ctrlPr>
                                <a:rPr lang="tr-TR" b="1" i="1">
                                  <a:latin typeface="Cambria Math" panose="02040503050406030204" pitchFamily="18" charset="0"/>
                                </a:rPr>
                              </m:ctrlPr>
                            </m:sSubPr>
                            <m:e>
                              <m:r>
                                <a:rPr lang="tr-TR" b="1" i="1" smtClean="0">
                                  <a:latin typeface="Cambria Math"/>
                                </a:rPr>
                                <m:t>𝑺</m:t>
                              </m:r>
                            </m:e>
                            <m:sub>
                              <m:r>
                                <a:rPr lang="tr-TR" b="1" i="1" smtClean="0">
                                  <a:latin typeface="Cambria Math"/>
                                </a:rPr>
                                <m:t>𝒊</m:t>
                              </m:r>
                            </m:sub>
                          </m:sSub>
                        </m:e>
                      </m:nary>
                    </m:oMath>
                  </m:oMathPara>
                </a14:m>
                <a:endParaRPr lang="tr-TR" b="1" i="1" dirty="0">
                  <a:latin typeface="Cambria Math"/>
                </a:endParaRPr>
              </a:p>
            </p:txBody>
          </p:sp>
        </mc:Choice>
        <mc:Fallback xmlns="">
          <p:sp>
            <p:nvSpPr>
              <p:cNvPr id="4" name="Dikdörtgen 3"/>
              <p:cNvSpPr>
                <a:spLocks noRot="1" noChangeAspect="1" noMove="1" noResize="1" noEditPoints="1" noAdjustHandles="1" noChangeArrowheads="1" noChangeShapeType="1" noTextEdit="1"/>
              </p:cNvSpPr>
              <p:nvPr/>
            </p:nvSpPr>
            <p:spPr>
              <a:xfrm>
                <a:off x="4031583" y="3835369"/>
                <a:ext cx="1215141" cy="841256"/>
              </a:xfrm>
              <a:prstGeom prst="rect">
                <a:avLst/>
              </a:prstGeom>
              <a:blipFill rotWithShape="1">
                <a:blip r:embed="rId9"/>
                <a:stretch>
                  <a:fillRect/>
                </a:stretch>
              </a:blipFill>
            </p:spPr>
            <p:txBody>
              <a:bodyPr/>
              <a:lstStyle/>
              <a:p>
                <a:r>
                  <a:rPr lang="en-US">
                    <a:noFill/>
                  </a:rPr>
                  <a:t> </a:t>
                </a:r>
              </a:p>
            </p:txBody>
          </p:sp>
        </mc:Fallback>
      </mc:AlternateContent>
      <p:pic>
        <p:nvPicPr>
          <p:cNvPr id="5" name="Picture 4"/>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337758" y="3851150"/>
            <a:ext cx="29908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33183" y="5015942"/>
            <a:ext cx="1893849" cy="40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0048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Singular</a:t>
            </a:r>
            <a:r>
              <a:rPr lang="tr-TR" dirty="0" smtClean="0"/>
              <a:t> Value </a:t>
            </a:r>
            <a:r>
              <a:rPr lang="tr-TR" dirty="0" err="1" smtClean="0"/>
              <a:t>Decomposition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10000"/>
                  </a:lnSpc>
                </a:pPr>
                <a:r>
                  <a:rPr lang="tr-TR" sz="2700" dirty="0" smtClean="0"/>
                  <a:t>Helps us </a:t>
                </a:r>
                <a:r>
                  <a:rPr lang="tr-TR" sz="2700" dirty="0" err="1" smtClean="0"/>
                  <a:t>to</a:t>
                </a:r>
                <a:r>
                  <a:rPr lang="tr-TR" sz="2700" dirty="0" smtClean="0"/>
                  <a:t> </a:t>
                </a:r>
                <a:r>
                  <a:rPr lang="tr-TR" sz="2700" dirty="0" err="1" smtClean="0"/>
                  <a:t>find</a:t>
                </a:r>
                <a:r>
                  <a:rPr lang="tr-TR" sz="2700" dirty="0" smtClean="0"/>
                  <a:t> </a:t>
                </a:r>
                <a:r>
                  <a:rPr lang="tr-TR" sz="2700" dirty="0" err="1" smtClean="0"/>
                  <a:t>solutions</a:t>
                </a:r>
                <a:r>
                  <a:rPr lang="tr-TR" sz="2700" dirty="0" smtClean="0"/>
                  <a:t> </a:t>
                </a:r>
                <a:r>
                  <a:rPr lang="tr-TR" sz="2700" dirty="0" err="1" smtClean="0"/>
                  <a:t>for</a:t>
                </a:r>
                <a:r>
                  <a:rPr lang="tr-TR" sz="2700" dirty="0" smtClean="0"/>
                  <a:t> </a:t>
                </a:r>
                <a:r>
                  <a:rPr lang="tr-TR" sz="2700" dirty="0" err="1" smtClean="0"/>
                  <a:t>linear</a:t>
                </a:r>
                <a:r>
                  <a:rPr lang="tr-TR" sz="2700" dirty="0" smtClean="0"/>
                  <a:t> </a:t>
                </a:r>
                <a:r>
                  <a:rPr lang="tr-TR" sz="2700" dirty="0" err="1" smtClean="0"/>
                  <a:t>systems</a:t>
                </a:r>
                <a:endParaRPr lang="en-US" sz="2700" dirty="0" smtClean="0"/>
              </a:p>
              <a:p>
                <a:pPr>
                  <a:lnSpc>
                    <a:spcPct val="110000"/>
                  </a:lnSpc>
                </a:pPr>
                <a:r>
                  <a:rPr lang="tr-TR" sz="2700" dirty="0" err="1" smtClean="0"/>
                  <a:t>With</a:t>
                </a:r>
                <a:r>
                  <a:rPr lang="tr-TR" sz="2700" dirty="0" smtClean="0"/>
                  <a:t> SVD </a:t>
                </a:r>
                <a:r>
                  <a:rPr lang="tr-TR" sz="2700" dirty="0" err="1" smtClean="0"/>
                  <a:t>any</a:t>
                </a:r>
                <a:r>
                  <a:rPr lang="tr-TR" sz="2700" dirty="0" smtClean="0"/>
                  <a:t> </a:t>
                </a:r>
                <a:r>
                  <a:rPr lang="tr-TR" sz="2700" dirty="0" err="1" smtClean="0"/>
                  <a:t>mxn</a:t>
                </a:r>
                <a:r>
                  <a:rPr lang="tr-TR" sz="2700" dirty="0" smtClean="0"/>
                  <a:t> </a:t>
                </a:r>
                <a:r>
                  <a:rPr lang="tr-TR" sz="2700" dirty="0" err="1" smtClean="0"/>
                  <a:t>matrix</a:t>
                </a:r>
                <a:r>
                  <a:rPr lang="tr-TR" sz="2700" dirty="0" smtClean="0"/>
                  <a:t> can be </a:t>
                </a:r>
                <a:r>
                  <a:rPr lang="tr-TR" sz="2700" dirty="0" err="1" smtClean="0"/>
                  <a:t>written</a:t>
                </a:r>
                <a:r>
                  <a:rPr lang="tr-TR" sz="2700" dirty="0" smtClean="0"/>
                  <a:t> as</a:t>
                </a:r>
                <a:endParaRPr lang="en-US" sz="2700" dirty="0" smtClean="0"/>
              </a:p>
              <a:p>
                <a:pPr marL="0" indent="0" algn="ctr">
                  <a:lnSpc>
                    <a:spcPct val="110000"/>
                  </a:lnSpc>
                  <a:buNone/>
                </a:pPr>
                <a14:m>
                  <m:oMath xmlns:m="http://schemas.openxmlformats.org/officeDocument/2006/math">
                    <m:sSub>
                      <m:sSubPr>
                        <m:ctrlPr>
                          <a:rPr lang="tr-TR" sz="2700" i="1" smtClean="0">
                            <a:latin typeface="Cambria Math" panose="02040503050406030204" pitchFamily="18" charset="0"/>
                          </a:rPr>
                        </m:ctrlPr>
                      </m:sSubPr>
                      <m:e>
                        <m:r>
                          <a:rPr lang="tr-TR" sz="2700" b="0" i="1" smtClean="0">
                            <a:latin typeface="Cambria Math"/>
                          </a:rPr>
                          <m:t>𝐴</m:t>
                        </m:r>
                      </m:e>
                      <m:sub>
                        <m:r>
                          <a:rPr lang="tr-TR" sz="2700" b="0" i="1" smtClean="0">
                            <a:latin typeface="Cambria Math"/>
                          </a:rPr>
                          <m:t>𝑚𝑥𝑛</m:t>
                        </m:r>
                      </m:sub>
                    </m:sSub>
                    <m:r>
                      <a:rPr lang="tr-TR" sz="2700" b="0" i="1" smtClean="0">
                        <a:latin typeface="Cambria Math"/>
                      </a:rPr>
                      <m:t>=</m:t>
                    </m:r>
                    <m:sSub>
                      <m:sSubPr>
                        <m:ctrlPr>
                          <a:rPr lang="tr-TR" sz="2700" i="1">
                            <a:latin typeface="Cambria Math" panose="02040503050406030204" pitchFamily="18" charset="0"/>
                          </a:rPr>
                        </m:ctrlPr>
                      </m:sSubPr>
                      <m:e>
                        <m:r>
                          <a:rPr lang="tr-TR" sz="2700" b="0" i="1" smtClean="0">
                            <a:latin typeface="Cambria Math"/>
                          </a:rPr>
                          <m:t>𝑈</m:t>
                        </m:r>
                      </m:e>
                      <m:sub>
                        <m:r>
                          <a:rPr lang="tr-TR" sz="2700" i="1">
                            <a:latin typeface="Cambria Math"/>
                          </a:rPr>
                          <m:t>𝑚𝑥</m:t>
                        </m:r>
                        <m:r>
                          <a:rPr lang="tr-TR" sz="2700" b="0" i="1" smtClean="0">
                            <a:latin typeface="Cambria Math"/>
                          </a:rPr>
                          <m:t>𝑚</m:t>
                        </m:r>
                      </m:sub>
                    </m:sSub>
                  </m:oMath>
                </a14:m>
                <a:r>
                  <a:rPr lang="tr-TR" sz="2700" dirty="0"/>
                  <a:t> </a:t>
                </a:r>
                <a14:m>
                  <m:oMath xmlns:m="http://schemas.openxmlformats.org/officeDocument/2006/math">
                    <m:sSub>
                      <m:sSubPr>
                        <m:ctrlPr>
                          <a:rPr lang="tr-TR" sz="2700" i="1">
                            <a:latin typeface="Cambria Math" panose="02040503050406030204" pitchFamily="18" charset="0"/>
                          </a:rPr>
                        </m:ctrlPr>
                      </m:sSubPr>
                      <m:e>
                        <m:r>
                          <a:rPr lang="tr-TR" sz="2700" b="0" i="1" smtClean="0">
                            <a:latin typeface="Cambria Math"/>
                          </a:rPr>
                          <m:t>𝐷</m:t>
                        </m:r>
                      </m:e>
                      <m:sub>
                        <m:r>
                          <a:rPr lang="tr-TR" sz="2700" i="1">
                            <a:latin typeface="Cambria Math"/>
                          </a:rPr>
                          <m:t>𝑚𝑥𝑛</m:t>
                        </m:r>
                      </m:sub>
                    </m:sSub>
                    <m:sSub>
                      <m:sSubPr>
                        <m:ctrlPr>
                          <a:rPr lang="tr-TR" sz="2700" i="1">
                            <a:latin typeface="Cambria Math" panose="02040503050406030204" pitchFamily="18" charset="0"/>
                          </a:rPr>
                        </m:ctrlPr>
                      </m:sSubPr>
                      <m:e>
                        <m:sSup>
                          <m:sSupPr>
                            <m:ctrlPr>
                              <a:rPr lang="tr-TR" sz="2700" i="1">
                                <a:latin typeface="Cambria Math" panose="02040503050406030204" pitchFamily="18" charset="0"/>
                              </a:rPr>
                            </m:ctrlPr>
                          </m:sSupPr>
                          <m:e>
                            <m:r>
                              <a:rPr lang="tr-TR" sz="2700" i="1">
                                <a:latin typeface="Cambria Math"/>
                              </a:rPr>
                              <m:t>𝑉</m:t>
                            </m:r>
                          </m:e>
                          <m:sup>
                            <m:r>
                              <a:rPr lang="tr-TR" sz="2700" i="1">
                                <a:latin typeface="Cambria Math"/>
                              </a:rPr>
                              <m:t>𝑇</m:t>
                            </m:r>
                          </m:sup>
                        </m:sSup>
                      </m:e>
                      <m:sub>
                        <m:r>
                          <a:rPr lang="tr-TR" sz="2700" b="0" i="1" smtClean="0">
                            <a:latin typeface="Cambria Math"/>
                          </a:rPr>
                          <m:t>𝑛</m:t>
                        </m:r>
                        <m:r>
                          <a:rPr lang="tr-TR" sz="2700" i="1">
                            <a:latin typeface="Cambria Math"/>
                          </a:rPr>
                          <m:t>𝑥𝑛</m:t>
                        </m:r>
                      </m:sub>
                    </m:sSub>
                  </m:oMath>
                </a14:m>
                <a:endParaRPr lang="tr-TR" sz="2700" dirty="0" smtClean="0"/>
              </a:p>
              <a:p>
                <a:pPr>
                  <a:lnSpc>
                    <a:spcPct val="110000"/>
                  </a:lnSpc>
                </a:pPr>
                <a:r>
                  <a:rPr lang="tr-TR" sz="2700" dirty="0" err="1" smtClean="0"/>
                  <a:t>Columns</a:t>
                </a:r>
                <a:r>
                  <a:rPr lang="tr-TR" sz="2700" dirty="0" smtClean="0"/>
                  <a:t> of </a:t>
                </a:r>
                <a14:m>
                  <m:oMath xmlns:m="http://schemas.openxmlformats.org/officeDocument/2006/math">
                    <m:r>
                      <a:rPr lang="tr-TR" sz="2700" i="1">
                        <a:latin typeface="Cambria Math"/>
                      </a:rPr>
                      <m:t>𝑈</m:t>
                    </m:r>
                  </m:oMath>
                </a14:m>
                <a:r>
                  <a:rPr lang="tr-TR" sz="2700" dirty="0" smtClean="0"/>
                  <a:t> and </a:t>
                </a:r>
                <a14:m>
                  <m:oMath xmlns:m="http://schemas.openxmlformats.org/officeDocument/2006/math">
                    <m:r>
                      <a:rPr lang="tr-TR" sz="2700" i="1">
                        <a:latin typeface="Cambria Math"/>
                      </a:rPr>
                      <m:t>𝑉</m:t>
                    </m:r>
                  </m:oMath>
                </a14:m>
                <a:r>
                  <a:rPr lang="tr-TR" sz="2700" dirty="0" smtClean="0"/>
                  <a:t> </a:t>
                </a:r>
                <a:r>
                  <a:rPr lang="tr-TR" sz="2700" dirty="0" err="1" smtClean="0"/>
                  <a:t>are</a:t>
                </a:r>
                <a:r>
                  <a:rPr lang="tr-TR" sz="2700" dirty="0" smtClean="0"/>
                  <a:t> </a:t>
                </a:r>
                <a:r>
                  <a:rPr lang="tr-TR" sz="2700" dirty="0" err="1" smtClean="0"/>
                  <a:t>mutually</a:t>
                </a:r>
                <a:r>
                  <a:rPr lang="tr-TR" sz="2700" dirty="0" smtClean="0"/>
                  <a:t> </a:t>
                </a:r>
                <a:r>
                  <a:rPr lang="tr-TR" sz="2700" dirty="0" err="1" smtClean="0"/>
                  <a:t>orthogonal</a:t>
                </a:r>
                <a:r>
                  <a:rPr lang="tr-TR" sz="2700" dirty="0" smtClean="0"/>
                  <a:t> </a:t>
                </a:r>
                <a:r>
                  <a:rPr lang="tr-TR" sz="2700" dirty="0" err="1" smtClean="0"/>
                  <a:t>unit</a:t>
                </a:r>
                <a:r>
                  <a:rPr lang="tr-TR" sz="2700" dirty="0" smtClean="0"/>
                  <a:t> </a:t>
                </a:r>
                <a:r>
                  <a:rPr lang="tr-TR" sz="2700" dirty="0" err="1" smtClean="0"/>
                  <a:t>vectors</a:t>
                </a:r>
                <a:endParaRPr lang="tr-TR" sz="2700" dirty="0" smtClean="0"/>
              </a:p>
              <a:p>
                <a:pPr>
                  <a:lnSpc>
                    <a:spcPct val="110000"/>
                  </a:lnSpc>
                </a:pPr>
                <a:r>
                  <a:rPr lang="tr-TR" sz="2700" dirty="0" err="1" smtClean="0"/>
                  <a:t>Diagonal</a:t>
                </a:r>
                <a:r>
                  <a:rPr lang="tr-TR" sz="2700" dirty="0" smtClean="0"/>
                  <a:t> </a:t>
                </a:r>
                <a:r>
                  <a:rPr lang="tr-TR" sz="2700" dirty="0" err="1" smtClean="0"/>
                  <a:t>elements</a:t>
                </a:r>
                <a:r>
                  <a:rPr lang="tr-TR" sz="2700" dirty="0" smtClean="0"/>
                  <a:t> of </a:t>
                </a:r>
                <a14:m>
                  <m:oMath xmlns:m="http://schemas.openxmlformats.org/officeDocument/2006/math">
                    <m:r>
                      <a:rPr lang="tr-TR" sz="2700" i="1">
                        <a:latin typeface="Cambria Math"/>
                      </a:rPr>
                      <m:t>𝐷</m:t>
                    </m:r>
                  </m:oMath>
                </a14:m>
                <a:r>
                  <a:rPr lang="tr-TR" sz="2700" dirty="0" smtClean="0"/>
                  <a:t> </a:t>
                </a:r>
                <a:r>
                  <a:rPr lang="tr-TR" sz="2700" dirty="0" err="1" smtClean="0"/>
                  <a:t>are</a:t>
                </a:r>
                <a:r>
                  <a:rPr lang="tr-TR" sz="2700" dirty="0" smtClean="0"/>
                  <a:t> </a:t>
                </a:r>
                <a:r>
                  <a:rPr lang="tr-TR" sz="2700" dirty="0" err="1" smtClean="0"/>
                  <a:t>singular</a:t>
                </a:r>
                <a:r>
                  <a:rPr lang="tr-TR" sz="2700" dirty="0" smtClean="0"/>
                  <a:t> </a:t>
                </a:r>
                <a:r>
                  <a:rPr lang="tr-TR" sz="2700" dirty="0" err="1" smtClean="0"/>
                  <a:t>values</a:t>
                </a:r>
                <a:r>
                  <a:rPr lang="tr-TR" sz="2700" dirty="0" smtClean="0"/>
                  <a:t> </a:t>
                </a:r>
                <a14:m>
                  <m:oMath xmlns:m="http://schemas.openxmlformats.org/officeDocument/2006/math">
                    <m:sSub>
                      <m:sSubPr>
                        <m:ctrlPr>
                          <a:rPr lang="tr-TR" sz="2700" i="1" smtClean="0">
                            <a:latin typeface="Cambria Math" panose="02040503050406030204" pitchFamily="18" charset="0"/>
                          </a:rPr>
                        </m:ctrlPr>
                      </m:sSubPr>
                      <m:e>
                        <m:r>
                          <a:rPr lang="tr-TR" sz="2700" i="1" smtClean="0">
                            <a:latin typeface="Cambria Math"/>
                            <a:ea typeface="Cambria Math"/>
                          </a:rPr>
                          <m:t>𝜎</m:t>
                        </m:r>
                      </m:e>
                      <m:sub>
                        <m:r>
                          <a:rPr lang="tr-TR" sz="2700" b="0" i="1" smtClean="0">
                            <a:latin typeface="Cambria Math"/>
                          </a:rPr>
                          <m:t>𝑖</m:t>
                        </m:r>
                      </m:sub>
                    </m:sSub>
                  </m:oMath>
                </a14:m>
                <a:r>
                  <a:rPr lang="tr-TR" sz="2700" dirty="0" smtClean="0"/>
                  <a:t> </a:t>
                </a:r>
                <a:r>
                  <a:rPr lang="tr-TR" sz="2700" dirty="0" err="1" smtClean="0"/>
                  <a:t>such</a:t>
                </a:r>
                <a:r>
                  <a:rPr lang="tr-TR" sz="2700" dirty="0" smtClean="0"/>
                  <a:t> </a:t>
                </a:r>
                <a:r>
                  <a:rPr lang="tr-TR" sz="2700" dirty="0" err="1" smtClean="0"/>
                  <a:t>that</a:t>
                </a:r>
                <a:r>
                  <a:rPr lang="tr-TR" sz="2700" dirty="0" smtClean="0"/>
                  <a:t> </a:t>
                </a:r>
                <a14:m>
                  <m:oMath xmlns:m="http://schemas.openxmlformats.org/officeDocument/2006/math">
                    <m:sSub>
                      <m:sSubPr>
                        <m:ctrlPr>
                          <a:rPr lang="tr-TR" sz="2700" i="1">
                            <a:latin typeface="Cambria Math" panose="02040503050406030204" pitchFamily="18" charset="0"/>
                          </a:rPr>
                        </m:ctrlPr>
                      </m:sSubPr>
                      <m:e>
                        <m:r>
                          <a:rPr lang="tr-TR" sz="2700" i="1">
                            <a:latin typeface="Cambria Math"/>
                            <a:ea typeface="Cambria Math"/>
                          </a:rPr>
                          <m:t>𝜎</m:t>
                        </m:r>
                      </m:e>
                      <m:sub>
                        <m:r>
                          <a:rPr lang="tr-TR" sz="2700" b="0" i="1" smtClean="0">
                            <a:latin typeface="Cambria Math"/>
                          </a:rPr>
                          <m:t>1</m:t>
                        </m:r>
                      </m:sub>
                    </m:sSub>
                    <m:r>
                      <a:rPr lang="tr-TR" sz="2700" i="1" smtClean="0">
                        <a:latin typeface="Cambria Math"/>
                        <a:ea typeface="Cambria Math"/>
                      </a:rPr>
                      <m:t>≥</m:t>
                    </m:r>
                  </m:oMath>
                </a14:m>
                <a:r>
                  <a:rPr lang="tr-TR" sz="2700" dirty="0"/>
                  <a:t> </a:t>
                </a:r>
                <a14:m>
                  <m:oMath xmlns:m="http://schemas.openxmlformats.org/officeDocument/2006/math">
                    <m:sSub>
                      <m:sSubPr>
                        <m:ctrlPr>
                          <a:rPr lang="tr-TR" sz="2700" i="1">
                            <a:latin typeface="Cambria Math" panose="02040503050406030204" pitchFamily="18" charset="0"/>
                          </a:rPr>
                        </m:ctrlPr>
                      </m:sSubPr>
                      <m:e>
                        <m:r>
                          <a:rPr lang="tr-TR" sz="2700" i="1">
                            <a:latin typeface="Cambria Math"/>
                            <a:ea typeface="Cambria Math"/>
                          </a:rPr>
                          <m:t>𝜎</m:t>
                        </m:r>
                      </m:e>
                      <m:sub>
                        <m:r>
                          <a:rPr lang="tr-TR" sz="2700" b="0" i="1" smtClean="0">
                            <a:latin typeface="Cambria Math"/>
                          </a:rPr>
                          <m:t>2</m:t>
                        </m:r>
                      </m:sub>
                    </m:sSub>
                  </m:oMath>
                </a14:m>
                <a:r>
                  <a:rPr lang="tr-TR" sz="2700" dirty="0">
                    <a:ea typeface="Cambria Math"/>
                  </a:rPr>
                  <a:t> </a:t>
                </a:r>
                <a14:m>
                  <m:oMath xmlns:m="http://schemas.openxmlformats.org/officeDocument/2006/math">
                    <m:r>
                      <a:rPr lang="tr-TR" sz="2700" i="1">
                        <a:latin typeface="Cambria Math"/>
                        <a:ea typeface="Cambria Math"/>
                      </a:rPr>
                      <m:t>≥</m:t>
                    </m:r>
                  </m:oMath>
                </a14:m>
                <a:r>
                  <a:rPr lang="tr-TR" sz="2700" dirty="0"/>
                  <a:t> </a:t>
                </a:r>
                <a14:m>
                  <m:oMath xmlns:m="http://schemas.openxmlformats.org/officeDocument/2006/math">
                    <m:sSub>
                      <m:sSubPr>
                        <m:ctrlPr>
                          <a:rPr lang="tr-TR" sz="2700" i="1">
                            <a:latin typeface="Cambria Math" panose="02040503050406030204" pitchFamily="18" charset="0"/>
                          </a:rPr>
                        </m:ctrlPr>
                      </m:sSubPr>
                      <m:e>
                        <m:r>
                          <a:rPr lang="tr-TR" sz="2700" i="1">
                            <a:latin typeface="Cambria Math"/>
                            <a:ea typeface="Cambria Math"/>
                          </a:rPr>
                          <m:t>𝜎</m:t>
                        </m:r>
                      </m:e>
                      <m:sub>
                        <m:r>
                          <a:rPr lang="tr-TR" sz="2700" b="0" i="1" smtClean="0">
                            <a:latin typeface="Cambria Math"/>
                          </a:rPr>
                          <m:t>3</m:t>
                        </m:r>
                      </m:sub>
                    </m:sSub>
                  </m:oMath>
                </a14:m>
                <a:r>
                  <a:rPr lang="tr-TR" sz="2700" dirty="0" smtClean="0"/>
                  <a:t>…</a:t>
                </a:r>
                <a14:m>
                  <m:oMath xmlns:m="http://schemas.openxmlformats.org/officeDocument/2006/math">
                    <m:r>
                      <a:rPr lang="tr-TR" sz="2700" i="1">
                        <a:latin typeface="Cambria Math"/>
                        <a:ea typeface="Cambria Math"/>
                      </a:rPr>
                      <m:t>≥</m:t>
                    </m:r>
                  </m:oMath>
                </a14:m>
                <a:r>
                  <a:rPr lang="tr-TR" sz="2700" dirty="0"/>
                  <a:t> </a:t>
                </a:r>
                <a14:m>
                  <m:oMath xmlns:m="http://schemas.openxmlformats.org/officeDocument/2006/math">
                    <m:sSub>
                      <m:sSubPr>
                        <m:ctrlPr>
                          <a:rPr lang="tr-TR" sz="2700" i="1">
                            <a:latin typeface="Cambria Math" panose="02040503050406030204" pitchFamily="18" charset="0"/>
                          </a:rPr>
                        </m:ctrlPr>
                      </m:sSubPr>
                      <m:e>
                        <m:r>
                          <a:rPr lang="tr-TR" sz="2700" i="1">
                            <a:latin typeface="Cambria Math"/>
                            <a:ea typeface="Cambria Math"/>
                          </a:rPr>
                          <m:t>𝜎</m:t>
                        </m:r>
                      </m:e>
                      <m:sub>
                        <m:r>
                          <a:rPr lang="tr-TR" sz="2700" b="0" i="1" smtClean="0">
                            <a:latin typeface="Cambria Math"/>
                          </a:rPr>
                          <m:t>𝑛</m:t>
                        </m:r>
                      </m:sub>
                    </m:sSub>
                    <m:r>
                      <a:rPr lang="tr-TR" sz="2700" i="1">
                        <a:latin typeface="Cambria Math"/>
                        <a:ea typeface="Cambria Math"/>
                      </a:rPr>
                      <m:t>≥</m:t>
                    </m:r>
                  </m:oMath>
                </a14:m>
                <a:r>
                  <a:rPr lang="tr-TR" sz="2700" dirty="0"/>
                  <a:t> </a:t>
                </a:r>
                <a14:m>
                  <m:oMath xmlns:m="http://schemas.openxmlformats.org/officeDocument/2006/math">
                    <m:r>
                      <a:rPr lang="tr-TR" sz="2700" b="0" i="1" smtClean="0">
                        <a:latin typeface="Cambria Math"/>
                      </a:rPr>
                      <m:t>0</m:t>
                    </m:r>
                  </m:oMath>
                </a14:m>
                <a:endParaRPr lang="tr-TR" sz="2700" dirty="0" smtClean="0"/>
              </a:p>
              <a:p>
                <a:pPr>
                  <a:lnSpc>
                    <a:spcPct val="110000"/>
                  </a:lnSpc>
                </a:pPr>
                <a:r>
                  <a:rPr lang="tr-TR" sz="2700" dirty="0" err="1" smtClean="0"/>
                  <a:t>Although</a:t>
                </a:r>
                <a:r>
                  <a:rPr lang="tr-TR" sz="2700" dirty="0" smtClean="0"/>
                  <a:t> </a:t>
                </a:r>
                <a14:m>
                  <m:oMath xmlns:m="http://schemas.openxmlformats.org/officeDocument/2006/math">
                    <m:r>
                      <a:rPr lang="tr-TR" sz="2700" i="1">
                        <a:latin typeface="Cambria Math"/>
                      </a:rPr>
                      <m:t>𝑈</m:t>
                    </m:r>
                  </m:oMath>
                </a14:m>
                <a:r>
                  <a:rPr lang="tr-TR" sz="2700" dirty="0"/>
                  <a:t> and </a:t>
                </a:r>
                <a14:m>
                  <m:oMath xmlns:m="http://schemas.openxmlformats.org/officeDocument/2006/math">
                    <m:r>
                      <a:rPr lang="tr-TR" sz="2700" i="1">
                        <a:latin typeface="Cambria Math"/>
                      </a:rPr>
                      <m:t>𝑉</m:t>
                    </m:r>
                  </m:oMath>
                </a14:m>
                <a:r>
                  <a:rPr lang="tr-TR" sz="2700" dirty="0"/>
                  <a:t> </a:t>
                </a:r>
                <a:r>
                  <a:rPr lang="tr-TR" sz="2700" dirty="0" err="1"/>
                  <a:t>are</a:t>
                </a:r>
                <a:r>
                  <a:rPr lang="tr-TR" sz="2700" dirty="0"/>
                  <a:t> </a:t>
                </a:r>
                <a:r>
                  <a:rPr lang="tr-TR" sz="2700" dirty="0" smtClean="0"/>
                  <a:t>not </a:t>
                </a:r>
                <a:r>
                  <a:rPr lang="tr-TR" sz="2700" dirty="0" err="1" smtClean="0"/>
                  <a:t>unique</a:t>
                </a:r>
                <a14:m>
                  <m:oMath xmlns:m="http://schemas.openxmlformats.org/officeDocument/2006/math">
                    <m:r>
                      <a:rPr lang="tr-TR" sz="2700" b="0" i="0" smtClean="0">
                        <a:latin typeface="Cambria Math"/>
                      </a:rPr>
                      <m:t> </m:t>
                    </m:r>
                    <m:sSub>
                      <m:sSubPr>
                        <m:ctrlPr>
                          <a:rPr lang="tr-TR" sz="2700" i="1">
                            <a:latin typeface="Cambria Math" panose="02040503050406030204" pitchFamily="18" charset="0"/>
                          </a:rPr>
                        </m:ctrlPr>
                      </m:sSubPr>
                      <m:e>
                        <m:r>
                          <a:rPr lang="tr-TR" sz="2700" i="1">
                            <a:latin typeface="Cambria Math"/>
                            <a:ea typeface="Cambria Math"/>
                          </a:rPr>
                          <m:t>𝜎</m:t>
                        </m:r>
                      </m:e>
                      <m:sub>
                        <m:r>
                          <a:rPr lang="tr-TR" sz="2700" i="1">
                            <a:latin typeface="Cambria Math"/>
                          </a:rPr>
                          <m:t>𝑖</m:t>
                        </m:r>
                      </m:sub>
                    </m:sSub>
                  </m:oMath>
                </a14:m>
                <a:r>
                  <a:rPr lang="tr-TR" sz="2700" dirty="0" smtClean="0"/>
                  <a:t> </a:t>
                </a:r>
                <a:r>
                  <a:rPr lang="tr-TR" sz="2700" dirty="0" err="1"/>
                  <a:t>are</a:t>
                </a:r>
                <a:r>
                  <a:rPr lang="tr-TR" sz="2700" dirty="0"/>
                  <a:t> </a:t>
                </a:r>
                <a:r>
                  <a:rPr lang="tr-TR" sz="2700" dirty="0" err="1" smtClean="0"/>
                  <a:t>fully</a:t>
                </a:r>
                <a:r>
                  <a:rPr lang="tr-TR" sz="2700" dirty="0" smtClean="0"/>
                  <a:t> </a:t>
                </a:r>
                <a:r>
                  <a:rPr lang="tr-TR" sz="2700" dirty="0" err="1" smtClean="0"/>
                  <a:t>determined</a:t>
                </a:r>
                <a:r>
                  <a:rPr lang="tr-TR" sz="2700" dirty="0" smtClean="0"/>
                  <a:t> </a:t>
                </a:r>
                <a:r>
                  <a:rPr lang="tr-TR" sz="2700" dirty="0" err="1" smtClean="0"/>
                  <a:t>by</a:t>
                </a:r>
                <a:r>
                  <a:rPr lang="tr-TR" sz="2700" dirty="0" smtClean="0"/>
                  <a:t> </a:t>
                </a:r>
                <a14:m>
                  <m:oMath xmlns:m="http://schemas.openxmlformats.org/officeDocument/2006/math">
                    <m:r>
                      <a:rPr lang="tr-TR" sz="2700" i="1">
                        <a:latin typeface="Cambria Math"/>
                      </a:rPr>
                      <m:t>𝐴</m:t>
                    </m:r>
                  </m:oMath>
                </a14:m>
                <a:endParaRPr lang="en-US" sz="2700" dirty="0"/>
              </a:p>
              <a:p>
                <a:pPr>
                  <a:lnSpc>
                    <a:spcPct val="110000"/>
                  </a:lnSpc>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59" t="-809" r="-741" b="-4178"/>
                </a:stretch>
              </a:blipFill>
            </p:spPr>
            <p:txBody>
              <a:bodyPr/>
              <a:lstStyle/>
              <a:p>
                <a:r>
                  <a:rPr lang="en-US">
                    <a:noFill/>
                  </a:rPr>
                  <a:t> </a:t>
                </a:r>
              </a:p>
            </p:txBody>
          </p:sp>
        </mc:Fallback>
      </mc:AlternateContent>
    </p:spTree>
    <p:extLst>
      <p:ext uri="{BB962C8B-B14F-4D97-AF65-F5344CB8AC3E}">
        <p14:creationId xmlns:p14="http://schemas.microsoft.com/office/powerpoint/2010/main" val="3386434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SVD </a:t>
            </a:r>
            <a:r>
              <a:rPr lang="tr-TR" dirty="0" err="1" smtClean="0"/>
              <a:t>Some</a:t>
            </a:r>
            <a:r>
              <a:rPr lang="tr-TR" dirty="0" smtClean="0"/>
              <a:t> </a:t>
            </a:r>
            <a:r>
              <a:rPr lang="tr-TR" dirty="0" err="1" smtClean="0"/>
              <a:t>Useful</a:t>
            </a:r>
            <a:r>
              <a:rPr lang="tr-TR" dirty="0" smtClean="0"/>
              <a:t> </a:t>
            </a:r>
            <a:r>
              <a:rPr lang="tr-TR" dirty="0" err="1" smtClean="0"/>
              <a:t>Properties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514350" indent="-514350">
                  <a:lnSpc>
                    <a:spcPct val="120000"/>
                  </a:lnSpc>
                  <a:buFont typeface="+mj-lt"/>
                  <a:buAutoNum type="arabicPeriod"/>
                </a:pPr>
                <a:r>
                  <a:rPr lang="tr-TR" dirty="0" smtClean="0"/>
                  <a:t> </a:t>
                </a:r>
                <a14:m>
                  <m:oMath xmlns:m="http://schemas.openxmlformats.org/officeDocument/2006/math">
                    <m:r>
                      <a:rPr lang="tr-TR" i="1" smtClean="0">
                        <a:latin typeface="Cambria Math"/>
                      </a:rPr>
                      <m:t>𝐴</m:t>
                    </m:r>
                    <m:r>
                      <a:rPr lang="tr-TR" i="1" smtClean="0">
                        <a:latin typeface="Cambria Math"/>
                      </a:rPr>
                      <m:t> </m:t>
                    </m:r>
                  </m:oMath>
                </a14:m>
                <a:r>
                  <a:rPr lang="tr-TR" dirty="0" smtClean="0"/>
                  <a:t>is </a:t>
                </a:r>
                <a:r>
                  <a:rPr lang="tr-TR" dirty="0" err="1" smtClean="0"/>
                  <a:t>nonsingular</a:t>
                </a:r>
                <a:r>
                  <a:rPr lang="tr-TR" dirty="0" smtClean="0"/>
                  <a:t> </a:t>
                </a:r>
                <a:r>
                  <a:rPr lang="tr-TR" dirty="0" err="1" smtClean="0"/>
                  <a:t>if</a:t>
                </a:r>
                <a:r>
                  <a:rPr lang="tr-TR" dirty="0" smtClean="0"/>
                  <a:t> </a:t>
                </a:r>
                <a:r>
                  <a:rPr lang="tr-TR" dirty="0" err="1" smtClean="0"/>
                  <a:t>and</a:t>
                </a:r>
                <a:r>
                  <a:rPr lang="tr-TR" dirty="0" smtClean="0"/>
                  <a:t> </a:t>
                </a:r>
                <a:r>
                  <a:rPr lang="tr-TR" dirty="0" err="1" smtClean="0"/>
                  <a:t>only</a:t>
                </a:r>
                <a:r>
                  <a:rPr lang="tr-TR" dirty="0" smtClean="0"/>
                  <a:t> </a:t>
                </a:r>
                <a:r>
                  <a:rPr lang="tr-TR" dirty="0" err="1" smtClean="0"/>
                  <a:t>if</a:t>
                </a:r>
                <a:r>
                  <a:rPr lang="tr-TR" dirty="0" smtClean="0"/>
                  <a:t> </a:t>
                </a:r>
                <a:r>
                  <a:rPr lang="tr-TR" dirty="0" err="1" smtClean="0"/>
                  <a:t>all</a:t>
                </a:r>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𝑖</m:t>
                        </m:r>
                      </m:sub>
                    </m:sSub>
                    <m:r>
                      <a:rPr lang="tr-TR" b="0" i="1" smtClean="0">
                        <a:latin typeface="Cambria Math"/>
                      </a:rPr>
                      <m:t>&gt;0</m:t>
                    </m:r>
                  </m:oMath>
                </a14:m>
                <a:endParaRPr lang="tr-TR" dirty="0" smtClean="0"/>
              </a:p>
              <a:p>
                <a:pPr marL="514350" indent="-514350">
                  <a:lnSpc>
                    <a:spcPct val="120000"/>
                  </a:lnSpc>
                  <a:buFont typeface="+mj-lt"/>
                  <a:buAutoNum type="arabicPeriod"/>
                </a:pPr>
                <a:r>
                  <a:rPr lang="tr-TR" dirty="0" err="1" smtClean="0"/>
                  <a:t>Number</a:t>
                </a:r>
                <a:r>
                  <a:rPr lang="tr-TR" dirty="0" smtClean="0"/>
                  <a:t> of </a:t>
                </a:r>
                <a:r>
                  <a:rPr lang="tr-TR" dirty="0" err="1" smtClean="0"/>
                  <a:t>non-zero</a:t>
                </a:r>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𝑖</m:t>
                        </m:r>
                      </m:sub>
                    </m:sSub>
                  </m:oMath>
                </a14:m>
                <a:r>
                  <a:rPr lang="tr-TR" dirty="0" smtClean="0"/>
                  <a:t> </a:t>
                </a:r>
                <a:r>
                  <a:rPr lang="tr-TR" dirty="0" err="1" smtClean="0"/>
                  <a:t>equals</a:t>
                </a:r>
                <a:r>
                  <a:rPr lang="tr-TR" dirty="0" smtClean="0"/>
                  <a:t> </a:t>
                </a:r>
                <a:r>
                  <a:rPr lang="tr-TR" dirty="0" err="1" smtClean="0"/>
                  <a:t>the</a:t>
                </a:r>
                <a:r>
                  <a:rPr lang="tr-TR" dirty="0" smtClean="0"/>
                  <a:t> </a:t>
                </a:r>
                <a:r>
                  <a:rPr lang="tr-TR" dirty="0" err="1" smtClean="0"/>
                  <a:t>rank</a:t>
                </a:r>
                <a:r>
                  <a:rPr lang="tr-TR" dirty="0" smtClean="0"/>
                  <a:t> of </a:t>
                </a:r>
                <a14:m>
                  <m:oMath xmlns:m="http://schemas.openxmlformats.org/officeDocument/2006/math">
                    <m:r>
                      <a:rPr lang="tr-TR" i="1">
                        <a:latin typeface="Cambria Math"/>
                      </a:rPr>
                      <m:t>𝐴</m:t>
                    </m:r>
                  </m:oMath>
                </a14:m>
                <a:endParaRPr lang="tr-TR" dirty="0" smtClean="0"/>
              </a:p>
              <a:p>
                <a:pPr marL="514350" indent="-514350">
                  <a:lnSpc>
                    <a:spcPct val="120000"/>
                  </a:lnSpc>
                  <a:buFont typeface="+mj-lt"/>
                  <a:buAutoNum type="arabicPeriod"/>
                </a:pPr>
                <a:r>
                  <a:rPr lang="tr-TR" dirty="0" smtClean="0"/>
                  <a:t>Be </a:t>
                </a:r>
                <a14:m>
                  <m:oMath xmlns:m="http://schemas.openxmlformats.org/officeDocument/2006/math">
                    <m:r>
                      <a:rPr lang="tr-TR" i="1">
                        <a:latin typeface="Cambria Math"/>
                      </a:rPr>
                      <m:t>𝐴</m:t>
                    </m:r>
                  </m:oMath>
                </a14:m>
                <a:r>
                  <a:rPr lang="tr-TR" dirty="0" smtClean="0"/>
                  <a:t> </a:t>
                </a:r>
                <a:r>
                  <a:rPr lang="tr-TR" dirty="0" err="1" smtClean="0"/>
                  <a:t>singular</a:t>
                </a:r>
                <a:r>
                  <a:rPr lang="tr-TR" dirty="0" smtClean="0"/>
                  <a:t> </a:t>
                </a:r>
                <a:r>
                  <a:rPr lang="tr-TR" err="1" smtClean="0"/>
                  <a:t>or</a:t>
                </a:r>
                <a:r>
                  <a:rPr lang="tr-TR" smtClean="0"/>
                  <a:t> not</a:t>
                </a:r>
                <a:r>
                  <a:rPr lang="en-US" smtClean="0"/>
                  <a:t>,</a:t>
                </a:r>
                <a:r>
                  <a:rPr lang="tr-TR" smtClean="0"/>
                  <a:t> </a:t>
                </a:r>
                <a:r>
                  <a:rPr lang="tr-TR" dirty="0" err="1" smtClean="0"/>
                  <a:t>pseudoinverse</a:t>
                </a:r>
                <a:r>
                  <a:rPr lang="tr-TR" dirty="0" smtClean="0"/>
                  <a:t> of </a:t>
                </a:r>
                <a14:m>
                  <m:oMath xmlns:m="http://schemas.openxmlformats.org/officeDocument/2006/math">
                    <m:r>
                      <a:rPr lang="tr-TR" i="1">
                        <a:latin typeface="Cambria Math"/>
                      </a:rPr>
                      <m:t>𝐴</m:t>
                    </m:r>
                  </m:oMath>
                </a14:m>
                <a:r>
                  <a:rPr lang="tr-TR" dirty="0" smtClean="0"/>
                  <a:t> is</a:t>
                </a:r>
              </a:p>
              <a:p>
                <a:pPr marL="0" indent="0" algn="ctr">
                  <a:lnSpc>
                    <a:spcPct val="120000"/>
                  </a:lnSpc>
                  <a:buNone/>
                </a:pPr>
                <a14:m>
                  <m:oMath xmlns:m="http://schemas.openxmlformats.org/officeDocument/2006/math">
                    <m:sSup>
                      <m:sSupPr>
                        <m:ctrlPr>
                          <a:rPr lang="tr-TR" i="1">
                            <a:latin typeface="Cambria Math" panose="02040503050406030204" pitchFamily="18" charset="0"/>
                          </a:rPr>
                        </m:ctrlPr>
                      </m:sSupPr>
                      <m:e>
                        <m:r>
                          <a:rPr lang="tr-TR" b="0" i="1" smtClean="0">
                            <a:latin typeface="Cambria Math"/>
                          </a:rPr>
                          <m:t>𝐴</m:t>
                        </m:r>
                      </m:e>
                      <m:sup>
                        <m:r>
                          <a:rPr lang="tr-TR" b="0" i="1" smtClean="0">
                            <a:latin typeface="Cambria Math"/>
                          </a:rPr>
                          <m:t>+</m:t>
                        </m:r>
                      </m:sup>
                    </m:sSup>
                    <m:r>
                      <a:rPr lang="tr-TR" b="0" i="1" smtClean="0">
                        <a:latin typeface="Cambria Math"/>
                      </a:rPr>
                      <m:t>=</m:t>
                    </m:r>
                    <m:r>
                      <a:rPr lang="tr-TR" i="1" smtClean="0">
                        <a:latin typeface="Cambria Math"/>
                      </a:rPr>
                      <m:t>𝑉</m:t>
                    </m:r>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rPr>
                              <m:t>𝐷</m:t>
                            </m:r>
                          </m:e>
                          <m:sub>
                            <m:r>
                              <a:rPr lang="tr-TR" i="1">
                                <a:latin typeface="Cambria Math"/>
                              </a:rPr>
                              <m:t>0</m:t>
                            </m:r>
                          </m:sub>
                        </m:sSub>
                      </m:e>
                      <m:sup>
                        <m:r>
                          <a:rPr lang="tr-TR" b="0" i="1" smtClean="0">
                            <a:latin typeface="Cambria Math"/>
                          </a:rPr>
                          <m:t>−1</m:t>
                        </m:r>
                      </m:sup>
                    </m:sSup>
                    <m:sSup>
                      <m:sSupPr>
                        <m:ctrlPr>
                          <a:rPr lang="tr-TR" i="1">
                            <a:latin typeface="Cambria Math" panose="02040503050406030204" pitchFamily="18" charset="0"/>
                          </a:rPr>
                        </m:ctrlPr>
                      </m:sSupPr>
                      <m:e>
                        <m:r>
                          <a:rPr lang="tr-TR" i="1">
                            <a:latin typeface="Cambria Math"/>
                          </a:rPr>
                          <m:t>𝑈</m:t>
                        </m:r>
                      </m:e>
                      <m:sup>
                        <m:r>
                          <a:rPr lang="tr-TR" i="1">
                            <a:latin typeface="Cambria Math"/>
                          </a:rPr>
                          <m:t>𝑇</m:t>
                        </m:r>
                      </m:sup>
                    </m:sSup>
                  </m:oMath>
                </a14:m>
                <a:r>
                  <a:rPr lang="tr-TR" dirty="0" smtClean="0"/>
                  <a:t> </a:t>
                </a:r>
              </a:p>
              <a:p>
                <a:pPr marL="0" indent="0" algn="ctr">
                  <a:lnSpc>
                    <a:spcPct val="120000"/>
                  </a:lnSpc>
                  <a:buNone/>
                </a:pPr>
                <a:r>
                  <a:rPr lang="tr-TR" dirty="0" smtClean="0"/>
                  <a:t>where </a:t>
                </a:r>
                <a14:m>
                  <m:oMath xmlns:m="http://schemas.openxmlformats.org/officeDocument/2006/math">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rPr>
                              <m:t>𝐷</m:t>
                            </m:r>
                          </m:e>
                          <m:sub>
                            <m:r>
                              <a:rPr lang="tr-TR" i="1">
                                <a:latin typeface="Cambria Math"/>
                              </a:rPr>
                              <m:t>0</m:t>
                            </m:r>
                          </m:sub>
                        </m:sSub>
                      </m:e>
                      <m:sup>
                        <m:r>
                          <a:rPr lang="tr-TR" i="1">
                            <a:latin typeface="Cambria Math"/>
                          </a:rPr>
                          <m:t>−1</m:t>
                        </m:r>
                      </m:sup>
                    </m:sSup>
                    <m:r>
                      <a:rPr lang="tr-TR" b="0" i="1" smtClean="0">
                        <a:latin typeface="Cambria Math"/>
                      </a:rPr>
                      <m:t>=</m:t>
                    </m:r>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rPr>
                              <m:t>𝐷</m:t>
                            </m:r>
                          </m:e>
                          <m:sub>
                            <m:r>
                              <a:rPr lang="tr-TR" b="0" i="1" smtClean="0">
                                <a:latin typeface="Cambria Math"/>
                              </a:rPr>
                              <m:t> </m:t>
                            </m:r>
                          </m:sub>
                        </m:sSub>
                      </m:e>
                      <m:sup>
                        <m:r>
                          <a:rPr lang="tr-TR" i="1">
                            <a:latin typeface="Cambria Math"/>
                          </a:rPr>
                          <m:t>−1</m:t>
                        </m:r>
                      </m:sup>
                    </m:sSup>
                  </m:oMath>
                </a14:m>
                <a:r>
                  <a:rPr lang="tr-TR" dirty="0" smtClean="0"/>
                  <a:t> for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𝑖</m:t>
                        </m:r>
                      </m:sub>
                    </m:sSub>
                    <m:r>
                      <a:rPr lang="tr-TR" i="1" smtClean="0">
                        <a:latin typeface="Cambria Math"/>
                        <a:ea typeface="Cambria Math"/>
                      </a:rPr>
                      <m:t>≠</m:t>
                    </m:r>
                    <m:r>
                      <a:rPr lang="tr-TR" b="0" i="1" smtClean="0">
                        <a:latin typeface="Cambria Math"/>
                        <a:ea typeface="Cambria Math"/>
                      </a:rPr>
                      <m:t>0</m:t>
                    </m:r>
                  </m:oMath>
                </a14:m>
                <a:endParaRPr lang="tr-TR" b="0" dirty="0" smtClean="0">
                  <a:ea typeface="Cambria Math"/>
                </a:endParaRPr>
              </a:p>
              <a:p>
                <a:pPr marL="0" indent="0" algn="ctr">
                  <a:lnSpc>
                    <a:spcPct val="120000"/>
                  </a:lnSpc>
                  <a:buNone/>
                </a:pPr>
                <a14:m>
                  <m:oMath xmlns:m="http://schemas.openxmlformats.org/officeDocument/2006/math">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rPr>
                              <m:t>𝐷</m:t>
                            </m:r>
                          </m:e>
                          <m:sub>
                            <m:r>
                              <a:rPr lang="tr-TR" i="1">
                                <a:latin typeface="Cambria Math"/>
                              </a:rPr>
                              <m:t>0</m:t>
                            </m:r>
                          </m:sub>
                        </m:sSub>
                      </m:e>
                      <m:sup>
                        <m:r>
                          <a:rPr lang="tr-TR" i="1">
                            <a:latin typeface="Cambria Math"/>
                          </a:rPr>
                          <m:t>−1</m:t>
                        </m:r>
                      </m:sup>
                    </m:sSup>
                    <m:r>
                      <a:rPr lang="tr-TR" b="0" i="1" smtClean="0">
                        <a:latin typeface="Cambria Math"/>
                      </a:rPr>
                      <m:t>=0</m:t>
                    </m:r>
                  </m:oMath>
                </a14:m>
                <a:r>
                  <a:rPr lang="tr-TR" dirty="0"/>
                  <a:t> for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𝑖</m:t>
                        </m:r>
                      </m:sub>
                    </m:sSub>
                    <m:r>
                      <a:rPr lang="tr-TR" b="0" i="1" smtClean="0">
                        <a:latin typeface="Cambria Math"/>
                        <a:ea typeface="Cambria Math"/>
                      </a:rPr>
                      <m:t>=</m:t>
                    </m:r>
                    <m:r>
                      <a:rPr lang="tr-TR" i="1">
                        <a:latin typeface="Cambria Math"/>
                        <a:ea typeface="Cambria Math"/>
                      </a:rPr>
                      <m:t>0 </m:t>
                    </m:r>
                  </m:oMath>
                </a14:m>
                <a:endParaRPr lang="tr-TR" dirty="0" smtClean="0"/>
              </a:p>
              <a:p>
                <a:pPr marL="514350" indent="-514350">
                  <a:lnSpc>
                    <a:spcPct val="120000"/>
                  </a:lnSpc>
                  <a:buFont typeface="+mj-lt"/>
                  <a:buAutoNum type="arabicPeriod" startAt="4"/>
                </a:pPr>
                <a:r>
                  <a:rPr lang="tr-TR" dirty="0" err="1" smtClean="0"/>
                  <a:t>Columns</a:t>
                </a:r>
                <a:r>
                  <a:rPr lang="tr-TR" dirty="0" smtClean="0"/>
                  <a:t> of </a:t>
                </a:r>
                <a14:m>
                  <m:oMath xmlns:m="http://schemas.openxmlformats.org/officeDocument/2006/math">
                    <m:r>
                      <a:rPr lang="tr-TR" i="1">
                        <a:latin typeface="Cambria Math"/>
                      </a:rPr>
                      <m:t>𝑈</m:t>
                    </m:r>
                  </m:oMath>
                </a14:m>
                <a:r>
                  <a:rPr lang="tr-TR" i="0" dirty="0" smtClean="0">
                    <a:latin typeface="+mj-lt"/>
                  </a:rPr>
                  <a:t> corresponding to non-zero </a:t>
                </a:r>
                <a14:m>
                  <m:oMath xmlns:m="http://schemas.openxmlformats.org/officeDocument/2006/math">
                    <m:sSub>
                      <m:sSubPr>
                        <m:ctrlPr>
                          <a:rPr lang="tr-TR" i="1" smtClean="0">
                            <a:latin typeface="Cambria Math" panose="02040503050406030204" pitchFamily="18" charset="0"/>
                          </a:rPr>
                        </m:ctrlPr>
                      </m:sSubPr>
                      <m:e>
                        <m:r>
                          <a:rPr lang="tr-TR" i="1" smtClean="0">
                            <a:latin typeface="Cambria Math"/>
                            <a:ea typeface="Cambria Math"/>
                          </a:rPr>
                          <m:t>𝜎</m:t>
                        </m:r>
                      </m:e>
                      <m:sub>
                        <m:r>
                          <a:rPr lang="tr-TR" b="0" i="1" smtClean="0">
                            <a:latin typeface="Cambria Math"/>
                          </a:rPr>
                          <m:t>𝑖</m:t>
                        </m:r>
                      </m:sub>
                    </m:sSub>
                  </m:oMath>
                </a14:m>
                <a:r>
                  <a:rPr lang="tr-TR" dirty="0" smtClean="0"/>
                  <a:t> </a:t>
                </a:r>
                <a:r>
                  <a:rPr lang="tr-TR" dirty="0" err="1" smtClean="0"/>
                  <a:t>span</a:t>
                </a:r>
                <a:r>
                  <a:rPr lang="tr-TR" dirty="0" smtClean="0"/>
                  <a:t> </a:t>
                </a:r>
                <a:r>
                  <a:rPr lang="tr-TR" dirty="0" err="1" smtClean="0"/>
                  <a:t>the</a:t>
                </a:r>
                <a:r>
                  <a:rPr lang="tr-TR" dirty="0" smtClean="0"/>
                  <a:t> </a:t>
                </a:r>
                <a:r>
                  <a:rPr lang="tr-TR" dirty="0" err="1" smtClean="0"/>
                  <a:t>range</a:t>
                </a:r>
                <a:r>
                  <a:rPr lang="tr-TR" dirty="0" smtClean="0"/>
                  <a:t> of </a:t>
                </a:r>
                <a14:m>
                  <m:oMath xmlns:m="http://schemas.openxmlformats.org/officeDocument/2006/math">
                    <m:r>
                      <a:rPr lang="tr-TR" i="1">
                        <a:latin typeface="Cambria Math"/>
                      </a:rPr>
                      <m:t>𝐴</m:t>
                    </m:r>
                  </m:oMath>
                </a14:m>
                <a:endParaRPr lang="tr-TR" dirty="0" smtClean="0"/>
              </a:p>
              <a:p>
                <a:pPr marL="514350" indent="-514350">
                  <a:lnSpc>
                    <a:spcPct val="120000"/>
                  </a:lnSpc>
                  <a:buFont typeface="+mj-lt"/>
                  <a:buAutoNum type="arabicPeriod" startAt="4"/>
                </a:pPr>
                <a:r>
                  <a:rPr lang="tr-TR" dirty="0"/>
                  <a:t>Columns of </a:t>
                </a:r>
                <a14:m>
                  <m:oMath xmlns:m="http://schemas.openxmlformats.org/officeDocument/2006/math">
                    <m:r>
                      <a:rPr lang="tr-TR" b="0" i="1" smtClean="0">
                        <a:latin typeface="Cambria Math"/>
                      </a:rPr>
                      <m:t>𝑉</m:t>
                    </m:r>
                  </m:oMath>
                </a14:m>
                <a:r>
                  <a:rPr lang="tr-TR" dirty="0"/>
                  <a:t> corresponding </a:t>
                </a:r>
                <a:r>
                  <a:rPr lang="tr-TR" dirty="0" err="1"/>
                  <a:t>to</a:t>
                </a:r>
                <a:r>
                  <a:rPr lang="tr-TR" dirty="0"/>
                  <a:t> </a:t>
                </a:r>
                <a:r>
                  <a:rPr lang="tr-TR" dirty="0" err="1" smtClean="0"/>
                  <a:t>zero</a:t>
                </a:r>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𝑖</m:t>
                        </m:r>
                      </m:sub>
                    </m:sSub>
                  </m:oMath>
                </a14:m>
                <a:r>
                  <a:rPr lang="tr-TR" dirty="0"/>
                  <a:t> </a:t>
                </a:r>
                <a:r>
                  <a:rPr lang="tr-TR" dirty="0" smtClean="0"/>
                  <a:t>is </a:t>
                </a:r>
                <a:r>
                  <a:rPr lang="tr-TR" dirty="0" err="1" smtClean="0"/>
                  <a:t>the</a:t>
                </a:r>
                <a:r>
                  <a:rPr lang="tr-TR" dirty="0" smtClean="0"/>
                  <a:t> </a:t>
                </a:r>
                <a:r>
                  <a:rPr lang="tr-TR" dirty="0" err="1" smtClean="0"/>
                  <a:t>null-space</a:t>
                </a:r>
                <a:r>
                  <a:rPr lang="tr-TR" dirty="0" smtClean="0"/>
                  <a:t> of </a:t>
                </a:r>
                <a14:m>
                  <m:oMath xmlns:m="http://schemas.openxmlformats.org/officeDocument/2006/math">
                    <m:r>
                      <a:rPr lang="tr-TR" i="1">
                        <a:latin typeface="Cambria Math"/>
                      </a:rPr>
                      <m:t>𝐴</m:t>
                    </m:r>
                  </m:oMath>
                </a14:m>
                <a:endParaRPr lang="tr-TR" dirty="0"/>
              </a:p>
              <a:p>
                <a:pPr marL="514350" indent="-514350">
                  <a:lnSpc>
                    <a:spcPct val="120000"/>
                  </a:lnSpc>
                  <a:buFont typeface="+mj-lt"/>
                  <a:buAutoNum type="arabicPeriod" startAt="4"/>
                </a:pPr>
                <a:r>
                  <a:rPr lang="tr-TR" dirty="0" err="1" smtClean="0"/>
                  <a:t>Non-zero</a:t>
                </a:r>
                <a:r>
                  <a:rPr lang="tr-TR" dirty="0" smtClean="0"/>
                  <a:t> </a:t>
                </a:r>
                <a14:m>
                  <m:oMath xmlns:m="http://schemas.openxmlformats.org/officeDocument/2006/math">
                    <m:sSup>
                      <m:sSupPr>
                        <m:ctrlPr>
                          <a:rPr lang="tr-TR" i="1">
                            <a:latin typeface="Cambria Math" panose="02040503050406030204" pitchFamily="18" charset="0"/>
                          </a:rPr>
                        </m:ctrlPr>
                      </m:sSupPr>
                      <m:e>
                        <m:sSub>
                          <m:sSubPr>
                            <m:ctrlPr>
                              <a:rPr lang="tr-TR" i="1">
                                <a:latin typeface="Cambria Math" panose="02040503050406030204" pitchFamily="18" charset="0"/>
                              </a:rPr>
                            </m:ctrlPr>
                          </m:sSubPr>
                          <m:e>
                            <m:r>
                              <a:rPr lang="tr-TR" i="1">
                                <a:latin typeface="Cambria Math"/>
                                <a:ea typeface="Cambria Math"/>
                              </a:rPr>
                              <m:t>𝜎</m:t>
                            </m:r>
                          </m:e>
                          <m:sub>
                            <m:r>
                              <a:rPr lang="tr-TR" b="0" i="1" smtClean="0">
                                <a:latin typeface="Cambria Math"/>
                              </a:rPr>
                              <m:t>𝑖</m:t>
                            </m:r>
                          </m:sub>
                        </m:sSub>
                      </m:e>
                      <m:sup>
                        <m:r>
                          <a:rPr lang="tr-TR" b="0" i="1" smtClean="0">
                            <a:latin typeface="Cambria Math"/>
                          </a:rPr>
                          <m:t>2</m:t>
                        </m:r>
                      </m:sup>
                    </m:sSup>
                  </m:oMath>
                </a14:m>
                <a:r>
                  <a:rPr lang="tr-TR" dirty="0" smtClean="0"/>
                  <a:t> </a:t>
                </a:r>
                <a:r>
                  <a:rPr lang="tr-TR" dirty="0" err="1" smtClean="0"/>
                  <a:t>are</a:t>
                </a:r>
                <a:r>
                  <a:rPr lang="tr-TR" dirty="0" smtClean="0"/>
                  <a:t> </a:t>
                </a:r>
                <a:r>
                  <a:rPr lang="tr-TR" dirty="0" err="1" smtClean="0"/>
                  <a:t>non-zero</a:t>
                </a:r>
                <a:r>
                  <a:rPr lang="tr-TR" dirty="0" smtClean="0"/>
                  <a:t> </a:t>
                </a:r>
                <a:r>
                  <a:rPr lang="tr-TR" dirty="0" err="1" smtClean="0"/>
                  <a:t>eigenvalues</a:t>
                </a:r>
                <a:r>
                  <a:rPr lang="tr-TR" dirty="0" smtClean="0"/>
                  <a:t> </a:t>
                </a:r>
                <a:r>
                  <a:rPr lang="tr-TR" dirty="0"/>
                  <a:t>of </a:t>
                </a:r>
                <a14:m>
                  <m:oMath xmlns:m="http://schemas.openxmlformats.org/officeDocument/2006/math">
                    <m:sSub>
                      <m:sSubPr>
                        <m:ctrlPr>
                          <a:rPr lang="tr-TR" i="1">
                            <a:latin typeface="Cambria Math" panose="02040503050406030204" pitchFamily="18" charset="0"/>
                          </a:rPr>
                        </m:ctrlPr>
                      </m:sSubPr>
                      <m:e>
                        <m:r>
                          <a:rPr lang="tr-TR">
                            <a:latin typeface="Cambria Math"/>
                          </a:rPr>
                          <m:t>(</m:t>
                        </m:r>
                        <m:sSup>
                          <m:sSupPr>
                            <m:ctrlPr>
                              <a:rPr lang="tr-TR" i="1">
                                <a:latin typeface="Cambria Math" panose="02040503050406030204" pitchFamily="18" charset="0"/>
                              </a:rPr>
                            </m:ctrlPr>
                          </m:sSupPr>
                          <m:e>
                            <m:r>
                              <a:rPr lang="tr-TR" i="1">
                                <a:latin typeface="Cambria Math"/>
                              </a:rPr>
                              <m:t>𝐴</m:t>
                            </m:r>
                          </m:e>
                          <m:sup>
                            <m:r>
                              <a:rPr lang="tr-TR" i="1">
                                <a:latin typeface="Cambria Math"/>
                              </a:rPr>
                              <m:t>𝑇</m:t>
                            </m:r>
                          </m:sup>
                        </m:sSup>
                        <m:r>
                          <a:rPr lang="tr-TR" i="1">
                            <a:latin typeface="Cambria Math"/>
                          </a:rPr>
                          <m:t>𝐴</m:t>
                        </m:r>
                        <m:r>
                          <a:rPr lang="tr-TR" i="1">
                            <a:latin typeface="Cambria Math"/>
                          </a:rPr>
                          <m:t>)</m:t>
                        </m:r>
                      </m:e>
                      <m:sub>
                        <m:r>
                          <a:rPr lang="tr-TR" b="0" i="1" smtClean="0">
                            <a:latin typeface="Cambria Math"/>
                          </a:rPr>
                          <m:t>𝑛</m:t>
                        </m:r>
                        <m:r>
                          <a:rPr lang="tr-TR" i="1">
                            <a:latin typeface="Cambria Math"/>
                          </a:rPr>
                          <m:t>𝑥𝑛</m:t>
                        </m:r>
                      </m:sub>
                    </m:sSub>
                  </m:oMath>
                </a14:m>
                <a:r>
                  <a:rPr lang="tr-TR" dirty="0" smtClean="0"/>
                  <a:t> or </a:t>
                </a:r>
                <a14:m>
                  <m:oMath xmlns:m="http://schemas.openxmlformats.org/officeDocument/2006/math">
                    <m:sSub>
                      <m:sSubPr>
                        <m:ctrlPr>
                          <a:rPr lang="tr-TR" i="1">
                            <a:latin typeface="Cambria Math" panose="02040503050406030204" pitchFamily="18" charset="0"/>
                          </a:rPr>
                        </m:ctrlPr>
                      </m:sSubPr>
                      <m:e>
                        <m:r>
                          <a:rPr lang="tr-TR">
                            <a:latin typeface="Cambria Math"/>
                          </a:rPr>
                          <m:t>(</m:t>
                        </m:r>
                        <m:r>
                          <a:rPr lang="tr-TR" i="1">
                            <a:latin typeface="Cambria Math"/>
                          </a:rPr>
                          <m:t>𝐴</m:t>
                        </m:r>
                        <m:sSup>
                          <m:sSupPr>
                            <m:ctrlPr>
                              <a:rPr lang="tr-TR" i="1">
                                <a:latin typeface="Cambria Math" panose="02040503050406030204" pitchFamily="18" charset="0"/>
                              </a:rPr>
                            </m:ctrlPr>
                          </m:sSupPr>
                          <m:e>
                            <m:r>
                              <a:rPr lang="tr-TR" i="1">
                                <a:latin typeface="Cambria Math"/>
                              </a:rPr>
                              <m:t>𝐴</m:t>
                            </m:r>
                          </m:e>
                          <m:sup>
                            <m:r>
                              <a:rPr lang="tr-TR" i="1">
                                <a:latin typeface="Cambria Math"/>
                              </a:rPr>
                              <m:t>𝑇</m:t>
                            </m:r>
                          </m:sup>
                        </m:sSup>
                        <m:r>
                          <a:rPr lang="tr-TR" i="1">
                            <a:latin typeface="Cambria Math"/>
                          </a:rPr>
                          <m:t>)</m:t>
                        </m:r>
                      </m:e>
                      <m:sub>
                        <m:r>
                          <a:rPr lang="tr-TR" b="0" i="1" smtClean="0">
                            <a:latin typeface="Cambria Math"/>
                          </a:rPr>
                          <m:t>𝑚</m:t>
                        </m:r>
                        <m:r>
                          <a:rPr lang="tr-TR" i="1">
                            <a:latin typeface="Cambria Math"/>
                          </a:rPr>
                          <m:t>𝑥</m:t>
                        </m:r>
                        <m:r>
                          <a:rPr lang="tr-TR" b="0" i="1" smtClean="0">
                            <a:latin typeface="Cambria Math"/>
                          </a:rPr>
                          <m:t>𝑚</m:t>
                        </m:r>
                      </m:sub>
                    </m:sSub>
                  </m:oMath>
                </a14:m>
                <a:endParaRPr lang="tr-TR" dirty="0"/>
              </a:p>
              <a:p>
                <a:pPr marL="514350" indent="-514350">
                  <a:lnSpc>
                    <a:spcPct val="120000"/>
                  </a:lnSpc>
                  <a:buFont typeface="+mj-lt"/>
                  <a:buAutoNum type="arabicPeriod" startAt="4"/>
                </a:pPr>
                <a:r>
                  <a:rPr lang="tr-TR" dirty="0" err="1" smtClean="0"/>
                  <a:t>Columns</a:t>
                </a:r>
                <a:r>
                  <a:rPr lang="tr-TR" dirty="0" smtClean="0"/>
                  <a:t> of </a:t>
                </a:r>
                <a14:m>
                  <m:oMath xmlns:m="http://schemas.openxmlformats.org/officeDocument/2006/math">
                    <m:r>
                      <a:rPr lang="tr-TR" i="1">
                        <a:latin typeface="Cambria Math"/>
                      </a:rPr>
                      <m:t>𝑈</m:t>
                    </m:r>
                  </m:oMath>
                </a14:m>
                <a:r>
                  <a:rPr lang="tr-TR" dirty="0" smtClean="0"/>
                  <a:t> </a:t>
                </a:r>
                <a:r>
                  <a:rPr lang="tr-TR" dirty="0" err="1" smtClean="0"/>
                  <a:t>are</a:t>
                </a:r>
                <a:r>
                  <a:rPr lang="tr-TR" dirty="0" smtClean="0"/>
                  <a:t> </a:t>
                </a:r>
                <a:r>
                  <a:rPr lang="tr-TR" dirty="0" err="1" smtClean="0"/>
                  <a:t>eigenvectors</a:t>
                </a:r>
                <a:r>
                  <a:rPr lang="tr-TR" dirty="0" smtClean="0"/>
                  <a:t> of </a:t>
                </a:r>
                <a14:m>
                  <m:oMath xmlns:m="http://schemas.openxmlformats.org/officeDocument/2006/math">
                    <m:r>
                      <a:rPr lang="tr-TR" i="1">
                        <a:latin typeface="Cambria Math"/>
                      </a:rPr>
                      <m:t>𝐴</m:t>
                    </m:r>
                    <m:sSup>
                      <m:sSupPr>
                        <m:ctrlPr>
                          <a:rPr lang="tr-TR" i="1">
                            <a:latin typeface="Cambria Math" panose="02040503050406030204" pitchFamily="18" charset="0"/>
                          </a:rPr>
                        </m:ctrlPr>
                      </m:sSupPr>
                      <m:e>
                        <m:r>
                          <a:rPr lang="tr-TR" i="1">
                            <a:latin typeface="Cambria Math"/>
                          </a:rPr>
                          <m:t>𝐴</m:t>
                        </m:r>
                      </m:e>
                      <m:sup>
                        <m:r>
                          <a:rPr lang="tr-TR" i="1">
                            <a:latin typeface="Cambria Math"/>
                          </a:rPr>
                          <m:t>𝑇</m:t>
                        </m:r>
                      </m:sup>
                    </m:sSup>
                  </m:oMath>
                </a14:m>
                <a:endParaRPr lang="tr-TR" dirty="0" smtClean="0"/>
              </a:p>
              <a:p>
                <a:pPr marL="514350" indent="-514350">
                  <a:lnSpc>
                    <a:spcPct val="120000"/>
                  </a:lnSpc>
                  <a:buFont typeface="+mj-lt"/>
                  <a:buAutoNum type="arabicPeriod" startAt="4"/>
                </a:pPr>
                <a:r>
                  <a:rPr lang="tr-TR" dirty="0"/>
                  <a:t>Columns of </a:t>
                </a:r>
                <a14:m>
                  <m:oMath xmlns:m="http://schemas.openxmlformats.org/officeDocument/2006/math">
                    <m:r>
                      <a:rPr lang="tr-TR" b="0" i="1" smtClean="0">
                        <a:latin typeface="Cambria Math"/>
                      </a:rPr>
                      <m:t>𝑉</m:t>
                    </m:r>
                  </m:oMath>
                </a14:m>
                <a:r>
                  <a:rPr lang="tr-TR" dirty="0"/>
                  <a:t> </a:t>
                </a:r>
                <a:r>
                  <a:rPr lang="tr-TR" dirty="0" err="1"/>
                  <a:t>are</a:t>
                </a:r>
                <a:r>
                  <a:rPr lang="tr-TR" dirty="0"/>
                  <a:t> </a:t>
                </a:r>
                <a:r>
                  <a:rPr lang="tr-TR" err="1"/>
                  <a:t>eigenvectors</a:t>
                </a:r>
                <a:r>
                  <a:rPr lang="tr-TR"/>
                  <a:t> </a:t>
                </a:r>
                <a:r>
                  <a:rPr lang="tr-TR" smtClean="0"/>
                  <a:t>of</a:t>
                </a:r>
                <a:r>
                  <a:rPr lang="en-US" smtClean="0"/>
                  <a:t> </a:t>
                </a:r>
                <a14:m>
                  <m:oMath xmlns:m="http://schemas.openxmlformats.org/officeDocument/2006/math">
                    <m:sSup>
                      <m:sSupPr>
                        <m:ctrlPr>
                          <a:rPr lang="tr-TR" i="1">
                            <a:latin typeface="Cambria Math" panose="02040503050406030204" pitchFamily="18" charset="0"/>
                          </a:rPr>
                        </m:ctrlPr>
                      </m:sSupPr>
                      <m:e>
                        <m:r>
                          <a:rPr lang="tr-TR" i="1">
                            <a:latin typeface="Cambria Math"/>
                          </a:rPr>
                          <m:t>𝐴</m:t>
                        </m:r>
                      </m:e>
                      <m:sup>
                        <m:r>
                          <a:rPr lang="tr-TR" i="1">
                            <a:latin typeface="Cambria Math"/>
                          </a:rPr>
                          <m:t>𝑇</m:t>
                        </m:r>
                      </m:sup>
                    </m:sSup>
                    <m:r>
                      <a:rPr lang="tr-TR" i="1">
                        <a:latin typeface="Cambria Math"/>
                      </a:rPr>
                      <m:t>𝐴</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3" t="-1078" b="-2695"/>
                </a:stretch>
              </a:blipFill>
            </p:spPr>
            <p:txBody>
              <a:bodyPr/>
              <a:lstStyle/>
              <a:p>
                <a:r>
                  <a:rPr lang="en-US">
                    <a:noFill/>
                  </a:rPr>
                  <a:t> </a:t>
                </a:r>
              </a:p>
            </p:txBody>
          </p:sp>
        </mc:Fallback>
      </mc:AlternateContent>
    </p:spTree>
    <p:extLst>
      <p:ext uri="{BB962C8B-B14F-4D97-AF65-F5344CB8AC3E}">
        <p14:creationId xmlns:p14="http://schemas.microsoft.com/office/powerpoint/2010/main" val="3311986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Applications of SVD 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nSpc>
                    <a:spcPct val="120000"/>
                  </a:lnSpc>
                </a:pPr>
                <a:r>
                  <a:rPr lang="tr-TR" sz="2400" dirty="0" smtClean="0"/>
                  <a:t>Least-squares </a:t>
                </a:r>
                <a:r>
                  <a:rPr lang="tr-TR" sz="2400" dirty="0" err="1" smtClean="0"/>
                  <a:t>estimation</a:t>
                </a:r>
                <a:r>
                  <a:rPr lang="tr-TR" sz="2400" dirty="0" smtClean="0"/>
                  <a:t>:</a:t>
                </a:r>
              </a:p>
              <a:p>
                <a:pPr lvl="1">
                  <a:lnSpc>
                    <a:spcPct val="120000"/>
                  </a:lnSpc>
                </a:pPr>
                <a:r>
                  <a:rPr lang="tr-TR" sz="2000" i="0" dirty="0" err="1" smtClean="0">
                    <a:latin typeface="+mj-lt"/>
                  </a:rPr>
                  <a:t>T</a:t>
                </a:r>
                <a:r>
                  <a:rPr lang="tr-TR" sz="2000" b="0" i="0" dirty="0" err="1" smtClean="0">
                    <a:latin typeface="+mj-lt"/>
                  </a:rPr>
                  <a:t>o</a:t>
                </a:r>
                <a:r>
                  <a:rPr lang="tr-TR" sz="2000" b="0" i="0" dirty="0" smtClean="0">
                    <a:latin typeface="+mj-lt"/>
                  </a:rPr>
                  <a:t> </a:t>
                </a:r>
                <a:r>
                  <a:rPr lang="tr-TR" sz="2000" b="0" i="0" dirty="0" err="1" smtClean="0">
                    <a:latin typeface="+mj-lt"/>
                  </a:rPr>
                  <a:t>solve</a:t>
                </a:r>
                <a:r>
                  <a:rPr lang="tr-TR" sz="2000" b="0" i="0" dirty="0" smtClean="0">
                    <a:latin typeface="+mj-lt"/>
                  </a:rPr>
                  <a:t> a </a:t>
                </a:r>
                <a:r>
                  <a:rPr lang="tr-TR" sz="2000" b="0" i="0" dirty="0" err="1" smtClean="0">
                    <a:latin typeface="+mj-lt"/>
                  </a:rPr>
                  <a:t>system</a:t>
                </a:r>
                <a:r>
                  <a:rPr lang="tr-TR" sz="2000" b="0" i="0" dirty="0" smtClean="0">
                    <a:latin typeface="+mj-lt"/>
                  </a:rPr>
                  <a:t> of </a:t>
                </a:r>
                <a:r>
                  <a:rPr lang="tr-TR" sz="2000" b="0" i="0" dirty="0" err="1" smtClean="0">
                    <a:latin typeface="+mj-lt"/>
                  </a:rPr>
                  <a:t>nonhomogeneous</a:t>
                </a:r>
                <a:r>
                  <a:rPr lang="tr-TR" sz="2000" b="0" i="0" dirty="0" smtClean="0">
                    <a:latin typeface="+mj-lt"/>
                  </a:rPr>
                  <a:t> </a:t>
                </a:r>
                <a:r>
                  <a:rPr lang="tr-TR" sz="2000" b="0" i="0" dirty="0" err="1" smtClean="0">
                    <a:latin typeface="+mj-lt"/>
                  </a:rPr>
                  <a:t>linear</a:t>
                </a:r>
                <a:r>
                  <a:rPr lang="tr-TR" sz="2000" b="0" i="0" dirty="0" smtClean="0">
                    <a:latin typeface="+mj-lt"/>
                  </a:rPr>
                  <a:t> </a:t>
                </a:r>
                <a:r>
                  <a:rPr lang="tr-TR" sz="2000" b="0" i="0" dirty="0" err="1" smtClean="0">
                    <a:latin typeface="+mj-lt"/>
                  </a:rPr>
                  <a:t>equations</a:t>
                </a:r>
                <a:r>
                  <a:rPr lang="tr-TR" sz="2000" b="0" i="0" dirty="0" smtClean="0">
                    <a:latin typeface="+mj-lt"/>
                  </a:rPr>
                  <a:t> of </a:t>
                </a:r>
                <a:r>
                  <a:rPr lang="tr-TR" sz="2000" b="0" i="0" dirty="0" err="1" smtClean="0">
                    <a:latin typeface="+mj-lt"/>
                  </a:rPr>
                  <a:t>the</a:t>
                </a:r>
                <a:r>
                  <a:rPr lang="tr-TR" sz="2000" b="0" i="0" dirty="0" smtClean="0">
                    <a:latin typeface="+mj-lt"/>
                  </a:rPr>
                  <a:t> form</a:t>
                </a:r>
                <a:endParaRPr lang="tr-TR" sz="2000" b="0" dirty="0" smtClean="0"/>
              </a:p>
              <a:p>
                <a:pPr marL="457200" lvl="1" indent="0">
                  <a:lnSpc>
                    <a:spcPct val="120000"/>
                  </a:lnSpc>
                  <a:buNone/>
                </a:pPr>
                <a14:m>
                  <m:oMathPara xmlns:m="http://schemas.openxmlformats.org/officeDocument/2006/math">
                    <m:oMathParaPr>
                      <m:jc m:val="centerGroup"/>
                    </m:oMathParaPr>
                    <m:oMath xmlns:m="http://schemas.openxmlformats.org/officeDocument/2006/math">
                      <m:r>
                        <a:rPr lang="tr-TR" sz="2000" i="1">
                          <a:latin typeface="Cambria Math"/>
                        </a:rPr>
                        <m:t>𝐴</m:t>
                      </m:r>
                      <m:r>
                        <a:rPr lang="tr-TR" sz="2000" b="0" i="1" smtClean="0">
                          <a:latin typeface="Cambria Math"/>
                        </a:rPr>
                        <m:t>𝑥</m:t>
                      </m:r>
                      <m:r>
                        <a:rPr lang="tr-TR" sz="2000" b="0" i="1" smtClean="0">
                          <a:latin typeface="Cambria Math"/>
                        </a:rPr>
                        <m:t>=</m:t>
                      </m:r>
                      <m:r>
                        <a:rPr lang="tr-TR" sz="2000" b="0" i="1" smtClean="0">
                          <a:latin typeface="Cambria Math"/>
                        </a:rPr>
                        <m:t>𝑏</m:t>
                      </m:r>
                    </m:oMath>
                  </m:oMathPara>
                </a14:m>
                <a:endParaRPr lang="tr-TR" sz="2000" dirty="0" smtClean="0"/>
              </a:p>
              <a:p>
                <a:pPr lvl="1">
                  <a:lnSpc>
                    <a:spcPct val="120000"/>
                  </a:lnSpc>
                </a:pPr>
                <a:r>
                  <a:rPr lang="tr-TR" sz="2000" dirty="0" err="1">
                    <a:latin typeface="+mj-lt"/>
                  </a:rPr>
                  <a:t>Nonhomogeneous</a:t>
                </a:r>
                <a:r>
                  <a:rPr lang="tr-TR" sz="2000" dirty="0">
                    <a:latin typeface="+mj-lt"/>
                  </a:rPr>
                  <a:t> </a:t>
                </a:r>
                <a:r>
                  <a:rPr lang="tr-TR" sz="2000" dirty="0" err="1">
                    <a:latin typeface="+mj-lt"/>
                  </a:rPr>
                  <a:t>mean</a:t>
                </a:r>
                <a:r>
                  <a:rPr lang="tr-TR" sz="2000" dirty="0">
                    <a:latin typeface="+mj-lt"/>
                  </a:rPr>
                  <a:t> not </a:t>
                </a:r>
                <a:r>
                  <a:rPr lang="tr-TR" sz="2000" dirty="0" err="1">
                    <a:latin typeface="+mj-lt"/>
                  </a:rPr>
                  <a:t>all</a:t>
                </a:r>
                <a:r>
                  <a:rPr lang="tr-TR" sz="2000" dirty="0">
                    <a:latin typeface="+mj-lt"/>
                  </a:rPr>
                  <a:t> </a:t>
                </a:r>
                <a:r>
                  <a:rPr lang="tr-TR" sz="2000" dirty="0" err="1">
                    <a:latin typeface="+mj-lt"/>
                  </a:rPr>
                  <a:t>elements</a:t>
                </a:r>
                <a:r>
                  <a:rPr lang="tr-TR" sz="2000" dirty="0">
                    <a:latin typeface="+mj-lt"/>
                  </a:rPr>
                  <a:t> of b </a:t>
                </a:r>
                <a:r>
                  <a:rPr lang="tr-TR" sz="2000" dirty="0" err="1">
                    <a:latin typeface="+mj-lt"/>
                  </a:rPr>
                  <a:t>are</a:t>
                </a:r>
                <a:r>
                  <a:rPr lang="tr-TR" sz="2000" dirty="0">
                    <a:latin typeface="+mj-lt"/>
                  </a:rPr>
                  <a:t> </a:t>
                </a:r>
                <a:r>
                  <a:rPr lang="tr-TR" sz="2000" dirty="0" smtClean="0">
                    <a:latin typeface="+mj-lt"/>
                  </a:rPr>
                  <a:t>0</a:t>
                </a:r>
              </a:p>
              <a:p>
                <a:pPr lvl="1">
                  <a:lnSpc>
                    <a:spcPct val="120000"/>
                  </a:lnSpc>
                </a:pPr>
                <a14:m>
                  <m:oMath xmlns:m="http://schemas.openxmlformats.org/officeDocument/2006/math">
                    <m:r>
                      <a:rPr lang="tr-TR" sz="2000" i="1">
                        <a:latin typeface="Cambria Math"/>
                      </a:rPr>
                      <m:t>𝑥</m:t>
                    </m:r>
                  </m:oMath>
                </a14:m>
                <a:r>
                  <a:rPr lang="tr-TR" sz="2000" dirty="0" smtClean="0">
                    <a:latin typeface="+mj-lt"/>
                  </a:rPr>
                  <a:t> is </a:t>
                </a:r>
                <a:r>
                  <a:rPr lang="tr-TR" sz="2000" dirty="0" err="1" smtClean="0">
                    <a:latin typeface="+mj-lt"/>
                  </a:rPr>
                  <a:t>vector</a:t>
                </a:r>
                <a:r>
                  <a:rPr lang="tr-TR" sz="2000" dirty="0" smtClean="0">
                    <a:latin typeface="+mj-lt"/>
                  </a:rPr>
                  <a:t> of </a:t>
                </a:r>
                <a:r>
                  <a:rPr lang="tr-TR" sz="2000" dirty="0" err="1" smtClean="0">
                    <a:latin typeface="+mj-lt"/>
                  </a:rPr>
                  <a:t>unknowns</a:t>
                </a:r>
                <a:endParaRPr lang="tr-TR" sz="2000" dirty="0" smtClean="0">
                  <a:latin typeface="+mj-lt"/>
                </a:endParaRPr>
              </a:p>
              <a:p>
                <a:pPr lvl="1">
                  <a:lnSpc>
                    <a:spcPct val="120000"/>
                  </a:lnSpc>
                </a:pPr>
                <a14:m>
                  <m:oMath xmlns:m="http://schemas.openxmlformats.org/officeDocument/2006/math">
                    <m:r>
                      <a:rPr lang="tr-TR" sz="2000" i="1">
                        <a:latin typeface="Cambria Math"/>
                      </a:rPr>
                      <m:t>𝐴</m:t>
                    </m:r>
                  </m:oMath>
                </a14:m>
                <a:r>
                  <a:rPr lang="tr-TR" sz="2000" dirty="0" smtClean="0">
                    <a:latin typeface="+mj-lt"/>
                  </a:rPr>
                  <a:t> is </a:t>
                </a:r>
                <a14:m>
                  <m:oMath xmlns:m="http://schemas.openxmlformats.org/officeDocument/2006/math">
                    <m:r>
                      <a:rPr lang="tr-TR" sz="2000" i="1">
                        <a:latin typeface="Cambria Math"/>
                      </a:rPr>
                      <m:t>𝑚𝑥</m:t>
                    </m:r>
                    <m:r>
                      <a:rPr lang="tr-TR" sz="2000" b="0" i="1" smtClean="0">
                        <a:latin typeface="Cambria Math"/>
                      </a:rPr>
                      <m:t>𝑛</m:t>
                    </m:r>
                  </m:oMath>
                </a14:m>
                <a:r>
                  <a:rPr lang="tr-TR" sz="2000" dirty="0" smtClean="0">
                    <a:latin typeface="+mj-lt"/>
                  </a:rPr>
                  <a:t> </a:t>
                </a:r>
                <a:r>
                  <a:rPr lang="tr-TR" sz="2000" dirty="0" err="1" smtClean="0">
                    <a:latin typeface="+mj-lt"/>
                  </a:rPr>
                  <a:t>coefficients</a:t>
                </a:r>
                <a:r>
                  <a:rPr lang="tr-TR" sz="2000" dirty="0" smtClean="0">
                    <a:latin typeface="+mj-lt"/>
                  </a:rPr>
                  <a:t> </a:t>
                </a:r>
                <a:r>
                  <a:rPr lang="tr-TR" sz="2000" dirty="0" err="1" smtClean="0">
                    <a:latin typeface="+mj-lt"/>
                  </a:rPr>
                  <a:t>matrix</a:t>
                </a:r>
                <a:endParaRPr lang="tr-TR" sz="2000" dirty="0" smtClean="0">
                  <a:latin typeface="+mj-lt"/>
                </a:endParaRPr>
              </a:p>
              <a:p>
                <a:pPr lvl="1">
                  <a:lnSpc>
                    <a:spcPct val="120000"/>
                  </a:lnSpc>
                </a:pPr>
                <a14:m>
                  <m:oMath xmlns:m="http://schemas.openxmlformats.org/officeDocument/2006/math">
                    <m:r>
                      <a:rPr lang="en-US" sz="2000" b="0" i="1" smtClean="0">
                        <a:latin typeface="Cambria Math" panose="02040503050406030204" pitchFamily="18" charset="0"/>
                      </a:rPr>
                      <m:t>𝑏</m:t>
                    </m:r>
                  </m:oMath>
                </a14:m>
                <a:r>
                  <a:rPr lang="tr-TR" sz="2000" dirty="0"/>
                  <a:t> is </a:t>
                </a:r>
                <a14:m>
                  <m:oMath xmlns:m="http://schemas.openxmlformats.org/officeDocument/2006/math">
                    <m:r>
                      <a:rPr lang="tr-TR" sz="2000" i="1">
                        <a:latin typeface="Cambria Math"/>
                      </a:rPr>
                      <m:t>𝑚𝑥</m:t>
                    </m:r>
                    <m:r>
                      <a:rPr lang="tr-TR" sz="2000" b="0" i="1" smtClean="0">
                        <a:latin typeface="Cambria Math"/>
                      </a:rPr>
                      <m:t>1</m:t>
                    </m:r>
                  </m:oMath>
                </a14:m>
                <a:r>
                  <a:rPr lang="tr-TR" sz="2000" dirty="0"/>
                  <a:t> </a:t>
                </a:r>
                <a:r>
                  <a:rPr lang="tr-TR" sz="2000" dirty="0" smtClean="0"/>
                  <a:t>data</a:t>
                </a:r>
                <a:endParaRPr lang="tr-TR" sz="2000" dirty="0">
                  <a:latin typeface="+mj-lt"/>
                </a:endParaRPr>
              </a:p>
              <a:p>
                <a:pPr marL="457200" lvl="1" indent="0" algn="ctr">
                  <a:lnSpc>
                    <a:spcPct val="120000"/>
                  </a:lnSpc>
                  <a:buNone/>
                </a:pPr>
                <a14:m>
                  <m:oMath xmlns:m="http://schemas.openxmlformats.org/officeDocument/2006/math">
                    <m:sSup>
                      <m:sSupPr>
                        <m:ctrlPr>
                          <a:rPr lang="tr-TR" sz="2400" i="1">
                            <a:latin typeface="Cambria Math" panose="02040503050406030204" pitchFamily="18" charset="0"/>
                          </a:rPr>
                        </m:ctrlPr>
                      </m:sSupPr>
                      <m:e>
                        <m:r>
                          <a:rPr lang="tr-TR" sz="2400" b="0" i="1" smtClean="0">
                            <a:latin typeface="Cambria Math"/>
                          </a:rPr>
                          <m:t>𝐴</m:t>
                        </m:r>
                      </m:e>
                      <m:sup>
                        <m:r>
                          <a:rPr lang="tr-TR" sz="2400" b="0" i="1" smtClean="0">
                            <a:latin typeface="Cambria Math"/>
                          </a:rPr>
                          <m:t>𝑇</m:t>
                        </m:r>
                      </m:sup>
                    </m:sSup>
                    <m:r>
                      <a:rPr lang="tr-TR" sz="2400" i="1">
                        <a:latin typeface="Cambria Math"/>
                      </a:rPr>
                      <m:t>𝐴𝑥</m:t>
                    </m:r>
                    <m:r>
                      <a:rPr lang="tr-TR" sz="2400" b="0" i="1" smtClean="0">
                        <a:latin typeface="Cambria Math"/>
                      </a:rPr>
                      <m:t>=</m:t>
                    </m:r>
                    <m:sSup>
                      <m:sSupPr>
                        <m:ctrlPr>
                          <a:rPr lang="tr-TR" sz="2400" i="1">
                            <a:latin typeface="Cambria Math" panose="02040503050406030204" pitchFamily="18" charset="0"/>
                          </a:rPr>
                        </m:ctrlPr>
                      </m:sSupPr>
                      <m:e>
                        <m:r>
                          <a:rPr lang="tr-TR" sz="2400" i="1">
                            <a:latin typeface="Cambria Math"/>
                          </a:rPr>
                          <m:t>𝐴</m:t>
                        </m:r>
                      </m:e>
                      <m:sup>
                        <m:r>
                          <a:rPr lang="tr-TR" sz="2400" i="1">
                            <a:latin typeface="Cambria Math"/>
                          </a:rPr>
                          <m:t>𝑇</m:t>
                        </m:r>
                      </m:sup>
                    </m:sSup>
                    <m:r>
                      <a:rPr lang="tr-TR" sz="2400" b="0" i="1" smtClean="0">
                        <a:latin typeface="Cambria Math"/>
                      </a:rPr>
                      <m:t>𝑏</m:t>
                    </m:r>
                    <m:r>
                      <a:rPr lang="tr-TR" sz="2400" b="0" i="1" smtClean="0">
                        <a:latin typeface="Cambria Math"/>
                        <a:ea typeface="Cambria Math"/>
                      </a:rPr>
                      <m:t>→</m:t>
                    </m:r>
                    <m:r>
                      <a:rPr lang="tr-TR" sz="2400" b="0" i="1" smtClean="0">
                        <a:latin typeface="Cambria Math"/>
                        <a:ea typeface="Cambria Math"/>
                      </a:rPr>
                      <m:t>𝑥</m:t>
                    </m:r>
                    <m:r>
                      <a:rPr lang="tr-TR" sz="2400" b="0" i="1" smtClean="0">
                        <a:latin typeface="Cambria Math"/>
                        <a:ea typeface="Cambria Math"/>
                      </a:rPr>
                      <m:t>=</m:t>
                    </m:r>
                    <m:sSup>
                      <m:sSupPr>
                        <m:ctrlPr>
                          <a:rPr lang="tr-TR" sz="2400" i="1">
                            <a:latin typeface="Cambria Math" panose="02040503050406030204" pitchFamily="18" charset="0"/>
                          </a:rPr>
                        </m:ctrlPr>
                      </m:sSupPr>
                      <m:e>
                        <m:r>
                          <a:rPr lang="tr-TR" sz="2400" i="1">
                            <a:latin typeface="Cambria Math"/>
                            <a:ea typeface="Cambria Math"/>
                          </a:rPr>
                          <m:t>(</m:t>
                        </m:r>
                        <m:sSup>
                          <m:sSupPr>
                            <m:ctrlPr>
                              <a:rPr lang="tr-TR" sz="2400" i="1">
                                <a:latin typeface="Cambria Math" panose="02040503050406030204" pitchFamily="18" charset="0"/>
                              </a:rPr>
                            </m:ctrlPr>
                          </m:sSupPr>
                          <m:e>
                            <m:r>
                              <a:rPr lang="tr-TR" sz="2400" i="1">
                                <a:latin typeface="Cambria Math"/>
                              </a:rPr>
                              <m:t>𝐴</m:t>
                            </m:r>
                          </m:e>
                          <m:sup>
                            <m:r>
                              <a:rPr lang="tr-TR" sz="2400" i="1">
                                <a:latin typeface="Cambria Math"/>
                              </a:rPr>
                              <m:t>𝑇</m:t>
                            </m:r>
                          </m:sup>
                        </m:sSup>
                        <m:r>
                          <a:rPr lang="tr-TR" sz="2400" i="1">
                            <a:latin typeface="Cambria Math"/>
                          </a:rPr>
                          <m:t>𝐴</m:t>
                        </m:r>
                        <m:r>
                          <a:rPr lang="tr-TR" sz="2400" i="1">
                            <a:latin typeface="Cambria Math"/>
                            <a:ea typeface="Cambria Math"/>
                          </a:rPr>
                          <m:t>)</m:t>
                        </m:r>
                      </m:e>
                      <m:sup>
                        <m:r>
                          <a:rPr lang="tr-TR" sz="2400" b="0" i="1" smtClean="0">
                            <a:latin typeface="Cambria Math"/>
                          </a:rPr>
                          <m:t>+</m:t>
                        </m:r>
                      </m:sup>
                    </m:sSup>
                    <m:sSup>
                      <m:sSupPr>
                        <m:ctrlPr>
                          <a:rPr lang="tr-TR" sz="2400" i="1">
                            <a:latin typeface="Cambria Math" panose="02040503050406030204" pitchFamily="18" charset="0"/>
                          </a:rPr>
                        </m:ctrlPr>
                      </m:sSupPr>
                      <m:e>
                        <m:r>
                          <a:rPr lang="tr-TR" sz="2400" i="1">
                            <a:latin typeface="Cambria Math"/>
                          </a:rPr>
                          <m:t>𝐴</m:t>
                        </m:r>
                      </m:e>
                      <m:sup>
                        <m:r>
                          <a:rPr lang="tr-TR" sz="2400" i="1">
                            <a:latin typeface="Cambria Math"/>
                          </a:rPr>
                          <m:t>𝑇</m:t>
                        </m:r>
                      </m:sup>
                    </m:sSup>
                  </m:oMath>
                </a14:m>
                <a:r>
                  <a:rPr lang="tr-TR" sz="2400" dirty="0" smtClean="0"/>
                  <a:t>b</a:t>
                </a:r>
              </a:p>
              <a:p>
                <a:pPr>
                  <a:lnSpc>
                    <a:spcPct val="120000"/>
                  </a:lnSpc>
                </a:pPr>
                <a:r>
                  <a:rPr lang="tr-TR" sz="2400" dirty="0"/>
                  <a:t>SVD </a:t>
                </a:r>
                <a:r>
                  <a:rPr lang="tr-TR" sz="2400" dirty="0" err="1"/>
                  <a:t>gives</a:t>
                </a:r>
                <a:r>
                  <a:rPr lang="tr-TR" sz="2400" dirty="0"/>
                  <a:t> </a:t>
                </a:r>
                <a14:m>
                  <m:oMath xmlns:m="http://schemas.openxmlformats.org/officeDocument/2006/math">
                    <m:sSup>
                      <m:sSupPr>
                        <m:ctrlPr>
                          <a:rPr lang="tr-TR" sz="2400" i="1">
                            <a:latin typeface="Cambria Math" panose="02040503050406030204" pitchFamily="18" charset="0"/>
                          </a:rPr>
                        </m:ctrlPr>
                      </m:sSupPr>
                      <m:e>
                        <m:r>
                          <a:rPr lang="tr-TR" sz="2400">
                            <a:latin typeface="Cambria Math"/>
                          </a:rPr>
                          <m:t>(</m:t>
                        </m:r>
                        <m:sSup>
                          <m:sSupPr>
                            <m:ctrlPr>
                              <a:rPr lang="tr-TR" sz="2400" i="1">
                                <a:latin typeface="Cambria Math" panose="02040503050406030204" pitchFamily="18" charset="0"/>
                              </a:rPr>
                            </m:ctrlPr>
                          </m:sSupPr>
                          <m:e>
                            <m:r>
                              <a:rPr lang="tr-TR" sz="2400">
                                <a:latin typeface="Cambria Math"/>
                              </a:rPr>
                              <m:t>𝐴</m:t>
                            </m:r>
                          </m:e>
                          <m:sup>
                            <m:r>
                              <a:rPr lang="tr-TR" sz="2400">
                                <a:latin typeface="Cambria Math"/>
                              </a:rPr>
                              <m:t>𝑇</m:t>
                            </m:r>
                          </m:sup>
                        </m:sSup>
                        <m:r>
                          <a:rPr lang="tr-TR" sz="2400">
                            <a:latin typeface="Cambria Math"/>
                          </a:rPr>
                          <m:t>𝐴</m:t>
                        </m:r>
                        <m:r>
                          <a:rPr lang="tr-TR" sz="2400">
                            <a:latin typeface="Cambria Math"/>
                          </a:rPr>
                          <m:t>)</m:t>
                        </m:r>
                      </m:e>
                      <m:sup>
                        <m:r>
                          <a:rPr lang="tr-TR" sz="2400">
                            <a:latin typeface="Cambria Math"/>
                          </a:rPr>
                          <m:t>+</m:t>
                        </m:r>
                      </m:sup>
                    </m:sSup>
                  </m:oMath>
                </a14:m>
                <a:r>
                  <a:rPr lang="tr-TR" sz="2400" dirty="0" smtClean="0"/>
                  <a:t> from property 3</a:t>
                </a:r>
              </a:p>
              <a:p>
                <a:pPr>
                  <a:lnSpc>
                    <a:spcPct val="120000"/>
                  </a:lnSpc>
                </a:pPr>
                <a:r>
                  <a:rPr lang="tr-TR" sz="2400" dirty="0" err="1" smtClean="0"/>
                  <a:t>When</a:t>
                </a:r>
                <a:r>
                  <a:rPr lang="tr-TR" sz="2400" dirty="0" smtClean="0"/>
                  <a:t> </a:t>
                </a:r>
                <a:r>
                  <a:rPr lang="tr-TR" sz="2400" dirty="0" err="1" smtClean="0"/>
                  <a:t>we</a:t>
                </a:r>
                <a:r>
                  <a:rPr lang="tr-TR" sz="2400" dirty="0" smtClean="0"/>
                  <a:t> </a:t>
                </a:r>
                <a:r>
                  <a:rPr lang="tr-TR" sz="2400" dirty="0" err="1" smtClean="0"/>
                  <a:t>have</a:t>
                </a:r>
                <a:r>
                  <a:rPr lang="tr-TR" sz="2400" dirty="0" smtClean="0"/>
                  <a:t> </a:t>
                </a:r>
                <a:r>
                  <a:rPr lang="tr-TR" sz="2400" dirty="0" err="1" smtClean="0"/>
                  <a:t>more</a:t>
                </a:r>
                <a:r>
                  <a:rPr lang="tr-TR" sz="2400" dirty="0" smtClean="0"/>
                  <a:t> </a:t>
                </a:r>
                <a:r>
                  <a:rPr lang="tr-TR" sz="2400" dirty="0" err="1" smtClean="0"/>
                  <a:t>equations</a:t>
                </a:r>
                <a:r>
                  <a:rPr lang="tr-TR" sz="2400" dirty="0" smtClean="0"/>
                  <a:t> </a:t>
                </a:r>
                <a:r>
                  <a:rPr lang="tr-TR" sz="2400" dirty="0" err="1" smtClean="0"/>
                  <a:t>than</a:t>
                </a:r>
                <a:r>
                  <a:rPr lang="tr-TR" sz="2400" dirty="0" smtClean="0"/>
                  <a:t> </a:t>
                </a:r>
                <a:r>
                  <a:rPr lang="tr-TR" sz="2400" dirty="0" err="1" smtClean="0"/>
                  <a:t>unknowns</a:t>
                </a:r>
                <a:r>
                  <a:rPr lang="tr-TR" sz="2400" dirty="0" smtClean="0"/>
                  <a:t> </a:t>
                </a:r>
                <a14:m>
                  <m:oMath xmlns:m="http://schemas.openxmlformats.org/officeDocument/2006/math">
                    <m:sSup>
                      <m:sSupPr>
                        <m:ctrlPr>
                          <a:rPr lang="tr-TR" sz="2400" i="1">
                            <a:latin typeface="Cambria Math" panose="02040503050406030204" pitchFamily="18" charset="0"/>
                          </a:rPr>
                        </m:ctrlPr>
                      </m:sSupPr>
                      <m:e>
                        <m:r>
                          <a:rPr lang="tr-TR" sz="2400" i="1">
                            <a:latin typeface="Cambria Math"/>
                            <a:ea typeface="Cambria Math"/>
                          </a:rPr>
                          <m:t>(</m:t>
                        </m:r>
                        <m:sSup>
                          <m:sSupPr>
                            <m:ctrlPr>
                              <a:rPr lang="tr-TR" sz="2400" i="1">
                                <a:latin typeface="Cambria Math" panose="02040503050406030204" pitchFamily="18" charset="0"/>
                              </a:rPr>
                            </m:ctrlPr>
                          </m:sSupPr>
                          <m:e>
                            <m:r>
                              <a:rPr lang="tr-TR" sz="2400" i="1">
                                <a:latin typeface="Cambria Math"/>
                              </a:rPr>
                              <m:t>𝐴</m:t>
                            </m:r>
                          </m:e>
                          <m:sup>
                            <m:r>
                              <a:rPr lang="tr-TR" sz="2400" i="1">
                                <a:latin typeface="Cambria Math"/>
                              </a:rPr>
                              <m:t>𝑇</m:t>
                            </m:r>
                          </m:sup>
                        </m:sSup>
                        <m:r>
                          <a:rPr lang="tr-TR" sz="2400" i="1">
                            <a:latin typeface="Cambria Math"/>
                          </a:rPr>
                          <m:t>𝐴</m:t>
                        </m:r>
                        <m:r>
                          <a:rPr lang="tr-TR" sz="2400" i="1">
                            <a:latin typeface="Cambria Math"/>
                            <a:ea typeface="Cambria Math"/>
                          </a:rPr>
                          <m:t>)</m:t>
                        </m:r>
                      </m:e>
                      <m:sup>
                        <m:r>
                          <a:rPr lang="tr-TR" sz="2400" i="1">
                            <a:latin typeface="Cambria Math"/>
                          </a:rPr>
                          <m:t>+</m:t>
                        </m:r>
                      </m:sup>
                    </m:sSup>
                  </m:oMath>
                </a14:m>
                <a:r>
                  <a:rPr lang="tr-TR" sz="2400" dirty="0" err="1" smtClean="0"/>
                  <a:t>gets</a:t>
                </a:r>
                <a:r>
                  <a:rPr lang="tr-TR" sz="2400" dirty="0" smtClean="0"/>
                  <a:t> </a:t>
                </a:r>
                <a:r>
                  <a:rPr lang="tr-TR" sz="2400" dirty="0" err="1" smtClean="0"/>
                  <a:t>closer</a:t>
                </a:r>
                <a:r>
                  <a:rPr lang="tr-TR" sz="2400" dirty="0" smtClean="0"/>
                  <a:t> </a:t>
                </a:r>
                <a:r>
                  <a:rPr lang="tr-TR" sz="2400" dirty="0" err="1" smtClean="0"/>
                  <a:t>to</a:t>
                </a:r>
                <a:r>
                  <a:rPr lang="tr-TR" sz="2400" dirty="0" smtClean="0"/>
                  <a:t> </a:t>
                </a:r>
                <a14:m>
                  <m:oMath xmlns:m="http://schemas.openxmlformats.org/officeDocument/2006/math">
                    <m:sSup>
                      <m:sSupPr>
                        <m:ctrlPr>
                          <a:rPr lang="tr-TR" sz="2400" i="1">
                            <a:latin typeface="Cambria Math" panose="02040503050406030204" pitchFamily="18" charset="0"/>
                          </a:rPr>
                        </m:ctrlPr>
                      </m:sSupPr>
                      <m:e>
                        <m:r>
                          <a:rPr lang="tr-TR" sz="2400" i="1">
                            <a:latin typeface="Cambria Math"/>
                            <a:ea typeface="Cambria Math"/>
                          </a:rPr>
                          <m:t>(</m:t>
                        </m:r>
                        <m:sSup>
                          <m:sSupPr>
                            <m:ctrlPr>
                              <a:rPr lang="tr-TR" sz="2400" i="1">
                                <a:latin typeface="Cambria Math" panose="02040503050406030204" pitchFamily="18" charset="0"/>
                              </a:rPr>
                            </m:ctrlPr>
                          </m:sSupPr>
                          <m:e>
                            <m:r>
                              <a:rPr lang="tr-TR" sz="2400" i="1">
                                <a:latin typeface="Cambria Math"/>
                              </a:rPr>
                              <m:t>𝐴</m:t>
                            </m:r>
                          </m:e>
                          <m:sup>
                            <m:r>
                              <a:rPr lang="tr-TR" sz="2400" i="1">
                                <a:latin typeface="Cambria Math"/>
                              </a:rPr>
                              <m:t>𝑇</m:t>
                            </m:r>
                          </m:sup>
                        </m:sSup>
                        <m:r>
                          <a:rPr lang="tr-TR" sz="2400" i="1">
                            <a:latin typeface="Cambria Math"/>
                          </a:rPr>
                          <m:t>𝐴</m:t>
                        </m:r>
                        <m:r>
                          <a:rPr lang="tr-TR" sz="2400" i="1">
                            <a:latin typeface="Cambria Math"/>
                            <a:ea typeface="Cambria Math"/>
                          </a:rPr>
                          <m:t>)</m:t>
                        </m:r>
                      </m:e>
                      <m:sup>
                        <m:r>
                          <a:rPr lang="tr-TR" sz="2400" b="0" i="1" smtClean="0">
                            <a:latin typeface="Cambria Math"/>
                          </a:rPr>
                          <m:t>−1</m:t>
                        </m:r>
                      </m:sup>
                    </m:sSup>
                  </m:oMath>
                </a14:m>
                <a:endParaRPr lang="tr-TR"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3" t="-135" b="-12938"/>
                </a:stretch>
              </a:blipFill>
            </p:spPr>
            <p:txBody>
              <a:bodyPr/>
              <a:lstStyle/>
              <a:p>
                <a:r>
                  <a:rPr lang="en-US">
                    <a:noFill/>
                  </a:rPr>
                  <a:t> </a:t>
                </a:r>
              </a:p>
            </p:txBody>
          </p:sp>
        </mc:Fallback>
      </mc:AlternateContent>
    </p:spTree>
    <p:extLst>
      <p:ext uri="{BB962C8B-B14F-4D97-AF65-F5344CB8AC3E}">
        <p14:creationId xmlns:p14="http://schemas.microsoft.com/office/powerpoint/2010/main" val="17039887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Applications of SVD II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pPr>
                  <a:lnSpc>
                    <a:spcPct val="120000"/>
                  </a:lnSpc>
                  <a:spcBef>
                    <a:spcPts val="600"/>
                  </a:spcBef>
                  <a:spcAft>
                    <a:spcPts val="600"/>
                  </a:spcAft>
                </a:pPr>
                <a:r>
                  <a:rPr lang="tr-TR" sz="4500" dirty="0" smtClean="0"/>
                  <a:t>Solving </a:t>
                </a:r>
                <a:r>
                  <a:rPr lang="tr-TR" sz="4500" dirty="0" err="1" smtClean="0"/>
                  <a:t>homogeneous</a:t>
                </a:r>
                <a:r>
                  <a:rPr lang="tr-TR" sz="4500" dirty="0" smtClean="0"/>
                  <a:t> </a:t>
                </a:r>
                <a:r>
                  <a:rPr lang="tr-TR" sz="4500" dirty="0" err="1" smtClean="0"/>
                  <a:t>systems</a:t>
                </a:r>
                <a:endParaRPr lang="tr-TR" sz="4500" dirty="0" smtClean="0"/>
              </a:p>
              <a:p>
                <a:pPr lvl="1">
                  <a:lnSpc>
                    <a:spcPct val="120000"/>
                  </a:lnSpc>
                  <a:spcBef>
                    <a:spcPts val="600"/>
                  </a:spcBef>
                  <a:spcAft>
                    <a:spcPts val="600"/>
                  </a:spcAft>
                </a:pPr>
                <a:r>
                  <a:rPr lang="tr-TR" sz="3800" i="0" dirty="0" err="1" smtClean="0">
                    <a:latin typeface="+mj-lt"/>
                  </a:rPr>
                  <a:t>T</a:t>
                </a:r>
                <a:r>
                  <a:rPr lang="tr-TR" sz="3800" b="0" i="0" dirty="0" err="1" smtClean="0">
                    <a:latin typeface="+mj-lt"/>
                  </a:rPr>
                  <a:t>o</a:t>
                </a:r>
                <a:r>
                  <a:rPr lang="tr-TR" sz="3800" b="0" i="0" dirty="0" smtClean="0">
                    <a:latin typeface="+mj-lt"/>
                  </a:rPr>
                  <a:t> </a:t>
                </a:r>
                <a:r>
                  <a:rPr lang="tr-TR" sz="3800" b="0" i="0" dirty="0" err="1" smtClean="0">
                    <a:latin typeface="+mj-lt"/>
                  </a:rPr>
                  <a:t>solve</a:t>
                </a:r>
                <a:r>
                  <a:rPr lang="tr-TR" sz="3800" b="0" i="0" dirty="0" smtClean="0">
                    <a:latin typeface="+mj-lt"/>
                  </a:rPr>
                  <a:t> a </a:t>
                </a:r>
                <a:r>
                  <a:rPr lang="tr-TR" sz="3800" dirty="0" err="1" smtClean="0"/>
                  <a:t>homogeneous</a:t>
                </a:r>
                <a:r>
                  <a:rPr lang="tr-TR" sz="3800" dirty="0" smtClean="0"/>
                  <a:t> </a:t>
                </a:r>
                <a:r>
                  <a:rPr lang="tr-TR" sz="3800" b="0" i="0" dirty="0" err="1" smtClean="0">
                    <a:latin typeface="+mj-lt"/>
                  </a:rPr>
                  <a:t>system</a:t>
                </a:r>
                <a:r>
                  <a:rPr lang="tr-TR" sz="3800" b="0" i="0" dirty="0" smtClean="0">
                    <a:latin typeface="+mj-lt"/>
                  </a:rPr>
                  <a:t> </a:t>
                </a:r>
                <a:r>
                  <a:rPr lang="tr-TR" sz="3800" b="0" i="0" dirty="0" err="1" smtClean="0">
                    <a:latin typeface="+mj-lt"/>
                  </a:rPr>
                  <a:t>with</a:t>
                </a:r>
                <a:r>
                  <a:rPr lang="tr-TR" sz="3800" b="0" i="0" dirty="0" smtClean="0">
                    <a:latin typeface="+mj-lt"/>
                  </a:rPr>
                  <a:t> m </a:t>
                </a:r>
                <a:r>
                  <a:rPr lang="tr-TR" sz="3800" b="0" i="0" dirty="0" err="1" smtClean="0">
                    <a:latin typeface="+mj-lt"/>
                  </a:rPr>
                  <a:t>equations</a:t>
                </a:r>
                <a:r>
                  <a:rPr lang="tr-TR" sz="3800" b="0" i="0" dirty="0" smtClean="0">
                    <a:latin typeface="+mj-lt"/>
                  </a:rPr>
                  <a:t> </a:t>
                </a:r>
                <a:r>
                  <a:rPr lang="tr-TR" sz="3800" b="0" i="0" err="1" smtClean="0">
                    <a:latin typeface="+mj-lt"/>
                  </a:rPr>
                  <a:t>and</a:t>
                </a:r>
                <a:r>
                  <a:rPr lang="tr-TR" sz="3800" b="0" i="0" smtClean="0">
                    <a:latin typeface="+mj-lt"/>
                  </a:rPr>
                  <a:t> </a:t>
                </a:r>
                <a:r>
                  <a:rPr lang="en-US" sz="3800" smtClean="0">
                    <a:latin typeface="+mj-lt"/>
                  </a:rPr>
                  <a:t>n </a:t>
                </a:r>
                <a:r>
                  <a:rPr lang="tr-TR" sz="3800" b="0" i="0" smtClean="0">
                    <a:latin typeface="+mj-lt"/>
                  </a:rPr>
                  <a:t>unknowns</a:t>
                </a:r>
                <a:endParaRPr lang="tr-TR" sz="3800" b="0" dirty="0" smtClean="0"/>
              </a:p>
              <a:p>
                <a:pPr marL="457200" lvl="1" indent="0" algn="ctr">
                  <a:lnSpc>
                    <a:spcPct val="120000"/>
                  </a:lnSpc>
                  <a:spcBef>
                    <a:spcPts val="600"/>
                  </a:spcBef>
                  <a:spcAft>
                    <a:spcPts val="600"/>
                  </a:spcAft>
                  <a:buNone/>
                </a:pPr>
                <a14:m>
                  <m:oMath xmlns:m="http://schemas.openxmlformats.org/officeDocument/2006/math">
                    <m:r>
                      <a:rPr lang="tr-TR" sz="3800" i="1">
                        <a:latin typeface="Cambria Math"/>
                      </a:rPr>
                      <m:t>𝐴</m:t>
                    </m:r>
                    <m:r>
                      <a:rPr lang="tr-TR" sz="3800" b="0" i="1" smtClean="0">
                        <a:latin typeface="Cambria Math"/>
                      </a:rPr>
                      <m:t>𝑥</m:t>
                    </m:r>
                    <m:r>
                      <a:rPr lang="tr-TR" sz="3800" b="0" i="1" smtClean="0">
                        <a:latin typeface="Cambria Math"/>
                      </a:rPr>
                      <m:t>=0</m:t>
                    </m:r>
                    <m:r>
                      <a:rPr lang="tr-TR" sz="3800" b="0" i="0" smtClean="0">
                        <a:latin typeface="Cambria Math"/>
                      </a:rPr>
                      <m:t> </m:t>
                    </m:r>
                  </m:oMath>
                </a14:m>
                <a:r>
                  <a:rPr lang="tr-TR" sz="3800" b="0" i="0" dirty="0" err="1" smtClean="0">
                    <a:latin typeface="+mj-lt"/>
                  </a:rPr>
                  <a:t>with</a:t>
                </a:r>
                <a:r>
                  <a:rPr lang="tr-TR" sz="3800" b="0" i="0" dirty="0" smtClean="0">
                    <a:latin typeface="+mj-lt"/>
                  </a:rPr>
                  <a:t> </a:t>
                </a:r>
                <a14:m>
                  <m:oMath xmlns:m="http://schemas.openxmlformats.org/officeDocument/2006/math">
                    <m:r>
                      <m:rPr>
                        <m:sty m:val="p"/>
                      </m:rPr>
                      <a:rPr lang="tr-TR" sz="3800" b="0" i="0" smtClean="0">
                        <a:latin typeface="Cambria Math"/>
                      </a:rPr>
                      <m:t>m</m:t>
                    </m:r>
                    <m:r>
                      <a:rPr lang="tr-TR" sz="3800" b="0" i="1" smtClean="0">
                        <a:latin typeface="Cambria Math"/>
                        <a:ea typeface="Cambria Math"/>
                      </a:rPr>
                      <m:t>≥</m:t>
                    </m:r>
                    <m:r>
                      <a:rPr lang="tr-TR" sz="3800" b="0" i="1" smtClean="0">
                        <a:latin typeface="Cambria Math"/>
                        <a:ea typeface="Cambria Math"/>
                      </a:rPr>
                      <m:t>𝑛</m:t>
                    </m:r>
                    <m:r>
                      <a:rPr lang="tr-TR" sz="3800" b="0" i="1" smtClean="0">
                        <a:latin typeface="Cambria Math"/>
                        <a:ea typeface="Cambria Math"/>
                      </a:rPr>
                      <m:t>−1,  </m:t>
                    </m:r>
                    <m:r>
                      <a:rPr lang="tr-TR" sz="3800" b="0" i="1" smtClean="0">
                        <a:latin typeface="Cambria Math"/>
                        <a:ea typeface="Cambria Math"/>
                      </a:rPr>
                      <m:t>𝑟𝑎𝑛𝑘</m:t>
                    </m:r>
                    <m:d>
                      <m:dPr>
                        <m:ctrlPr>
                          <a:rPr lang="tr-TR" sz="3800" b="0" i="1" smtClean="0">
                            <a:latin typeface="Cambria Math" panose="02040503050406030204" pitchFamily="18" charset="0"/>
                            <a:ea typeface="Cambria Math"/>
                          </a:rPr>
                        </m:ctrlPr>
                      </m:dPr>
                      <m:e>
                        <m:r>
                          <a:rPr lang="tr-TR" sz="3800" b="0" i="1" smtClean="0">
                            <a:latin typeface="Cambria Math"/>
                            <a:ea typeface="Cambria Math"/>
                          </a:rPr>
                          <m:t>𝐴</m:t>
                        </m:r>
                      </m:e>
                    </m:d>
                    <m:r>
                      <a:rPr lang="tr-TR" sz="3800" b="0" i="1" smtClean="0">
                        <a:latin typeface="Cambria Math"/>
                        <a:ea typeface="Cambria Math"/>
                      </a:rPr>
                      <m:t>=</m:t>
                    </m:r>
                    <m:r>
                      <a:rPr lang="tr-TR" sz="3800" b="0" i="1" smtClean="0">
                        <a:latin typeface="Cambria Math"/>
                        <a:ea typeface="Cambria Math"/>
                      </a:rPr>
                      <m:t>𝑛</m:t>
                    </m:r>
                    <m:r>
                      <a:rPr lang="tr-TR" sz="3800" b="0" i="1" smtClean="0">
                        <a:latin typeface="Cambria Math"/>
                        <a:ea typeface="Cambria Math"/>
                      </a:rPr>
                      <m:t>−1</m:t>
                    </m:r>
                  </m:oMath>
                </a14:m>
                <a:endParaRPr lang="tr-TR" sz="3800" b="0" dirty="0" smtClean="0">
                  <a:latin typeface="+mj-lt"/>
                </a:endParaRPr>
              </a:p>
              <a:p>
                <a:pPr lvl="1">
                  <a:lnSpc>
                    <a:spcPct val="120000"/>
                  </a:lnSpc>
                  <a:spcBef>
                    <a:spcPts val="600"/>
                  </a:spcBef>
                  <a:spcAft>
                    <a:spcPts val="600"/>
                  </a:spcAft>
                </a:pPr>
                <a:r>
                  <a:rPr lang="tr-TR" sz="3800" dirty="0" err="1" smtClean="0">
                    <a:latin typeface="+mj-lt"/>
                  </a:rPr>
                  <a:t>Disregarding</a:t>
                </a:r>
                <a:r>
                  <a:rPr lang="tr-TR" sz="3800" dirty="0" smtClean="0">
                    <a:latin typeface="+mj-lt"/>
                  </a:rPr>
                  <a:t> </a:t>
                </a:r>
                <a:r>
                  <a:rPr lang="tr-TR" sz="3800" dirty="0" err="1" smtClean="0">
                    <a:latin typeface="+mj-lt"/>
                  </a:rPr>
                  <a:t>the</a:t>
                </a:r>
                <a:r>
                  <a:rPr lang="tr-TR" sz="3800" dirty="0" smtClean="0">
                    <a:latin typeface="+mj-lt"/>
                  </a:rPr>
                  <a:t> </a:t>
                </a:r>
                <a:r>
                  <a:rPr lang="tr-TR" sz="3800" dirty="0" err="1" smtClean="0">
                    <a:latin typeface="+mj-lt"/>
                  </a:rPr>
                  <a:t>trivial</a:t>
                </a:r>
                <a:r>
                  <a:rPr lang="tr-TR" sz="3800" dirty="0" smtClean="0">
                    <a:latin typeface="+mj-lt"/>
                  </a:rPr>
                  <a:t> </a:t>
                </a:r>
                <a:r>
                  <a:rPr lang="tr-TR" sz="3800" dirty="0" err="1" smtClean="0">
                    <a:latin typeface="+mj-lt"/>
                  </a:rPr>
                  <a:t>solution</a:t>
                </a:r>
                <a:r>
                  <a:rPr lang="tr-TR" sz="3800" dirty="0" smtClean="0">
                    <a:latin typeface="+mj-lt"/>
                  </a:rPr>
                  <a:t> </a:t>
                </a:r>
                <a14:m>
                  <m:oMath xmlns:m="http://schemas.openxmlformats.org/officeDocument/2006/math">
                    <m:r>
                      <m:rPr>
                        <m:sty m:val="p"/>
                      </m:rPr>
                      <a:rPr lang="tr-TR" sz="3800">
                        <a:latin typeface="Cambria Math"/>
                      </a:rPr>
                      <m:t>x</m:t>
                    </m:r>
                    <m:r>
                      <a:rPr lang="tr-TR" sz="3800">
                        <a:latin typeface="Cambria Math"/>
                      </a:rPr>
                      <m:t>=0 </m:t>
                    </m:r>
                  </m:oMath>
                </a14:m>
                <a:r>
                  <a:rPr lang="tr-TR" sz="3800" dirty="0" smtClean="0">
                    <a:latin typeface="+mj-lt"/>
                  </a:rPr>
                  <a:t>, a </a:t>
                </a:r>
                <a:r>
                  <a:rPr lang="tr-TR" sz="3800" dirty="0" err="1" smtClean="0">
                    <a:latin typeface="+mj-lt"/>
                  </a:rPr>
                  <a:t>solution</a:t>
                </a:r>
                <a:r>
                  <a:rPr lang="tr-TR" sz="3800" dirty="0" smtClean="0">
                    <a:latin typeface="+mj-lt"/>
                  </a:rPr>
                  <a:t> </a:t>
                </a:r>
                <a:r>
                  <a:rPr lang="tr-TR" sz="3800" dirty="0" err="1" smtClean="0">
                    <a:latin typeface="+mj-lt"/>
                  </a:rPr>
                  <a:t>unique</a:t>
                </a:r>
                <a:r>
                  <a:rPr lang="tr-TR" sz="3800" dirty="0" smtClean="0">
                    <a:latin typeface="+mj-lt"/>
                  </a:rPr>
                  <a:t> </a:t>
                </a:r>
                <a:r>
                  <a:rPr lang="tr-TR" sz="3800" dirty="0" err="1" smtClean="0">
                    <a:latin typeface="+mj-lt"/>
                  </a:rPr>
                  <a:t>up</a:t>
                </a:r>
                <a:r>
                  <a:rPr lang="tr-TR" sz="3800" dirty="0" smtClean="0">
                    <a:latin typeface="+mj-lt"/>
                  </a:rPr>
                  <a:t> </a:t>
                </a:r>
                <a:r>
                  <a:rPr lang="tr-TR" sz="3800" dirty="0" err="1" smtClean="0">
                    <a:latin typeface="+mj-lt"/>
                  </a:rPr>
                  <a:t>to</a:t>
                </a:r>
                <a:r>
                  <a:rPr lang="tr-TR" sz="3800" dirty="0" smtClean="0">
                    <a:latin typeface="+mj-lt"/>
                  </a:rPr>
                  <a:t> a </a:t>
                </a:r>
                <a:r>
                  <a:rPr lang="tr-TR" sz="3800" dirty="0" err="1" smtClean="0">
                    <a:latin typeface="+mj-lt"/>
                  </a:rPr>
                  <a:t>scale</a:t>
                </a:r>
                <a:r>
                  <a:rPr lang="tr-TR" sz="3800" dirty="0" smtClean="0">
                    <a:latin typeface="+mj-lt"/>
                  </a:rPr>
                  <a:t> </a:t>
                </a:r>
                <a:r>
                  <a:rPr lang="tr-TR" sz="3800" dirty="0" err="1" smtClean="0">
                    <a:latin typeface="+mj-lt"/>
                  </a:rPr>
                  <a:t>factor</a:t>
                </a:r>
                <a:r>
                  <a:rPr lang="tr-TR" sz="3800" dirty="0" smtClean="0">
                    <a:latin typeface="+mj-lt"/>
                  </a:rPr>
                  <a:t> is </a:t>
                </a:r>
                <a:r>
                  <a:rPr lang="tr-TR" sz="3800" dirty="0" err="1" smtClean="0">
                    <a:latin typeface="+mj-lt"/>
                  </a:rPr>
                  <a:t>the</a:t>
                </a:r>
                <a:r>
                  <a:rPr lang="tr-TR" sz="3800" dirty="0" smtClean="0">
                    <a:latin typeface="+mj-lt"/>
                  </a:rPr>
                  <a:t> </a:t>
                </a:r>
                <a:r>
                  <a:rPr lang="tr-TR" sz="3800" dirty="0" err="1" smtClean="0">
                    <a:latin typeface="+mj-lt"/>
                  </a:rPr>
                  <a:t>eigenvector</a:t>
                </a:r>
                <a:r>
                  <a:rPr lang="tr-TR" sz="3800" dirty="0" smtClean="0">
                    <a:latin typeface="+mj-lt"/>
                  </a:rPr>
                  <a:t> in </a:t>
                </a:r>
                <a14:m>
                  <m:oMath xmlns:m="http://schemas.openxmlformats.org/officeDocument/2006/math">
                    <m:r>
                      <a:rPr lang="tr-TR" sz="3800" b="0" i="1" smtClean="0">
                        <a:latin typeface="Cambria Math"/>
                        <a:ea typeface="Cambria Math"/>
                      </a:rPr>
                      <m:t>𝑉</m:t>
                    </m:r>
                  </m:oMath>
                </a14:m>
                <a:r>
                  <a:rPr lang="tr-TR" sz="3800" dirty="0" smtClean="0">
                    <a:latin typeface="+mj-lt"/>
                  </a:rPr>
                  <a:t> </a:t>
                </a:r>
                <a:r>
                  <a:rPr lang="tr-TR" sz="3800" dirty="0" err="1" smtClean="0">
                    <a:latin typeface="+mj-lt"/>
                  </a:rPr>
                  <a:t>corresponding</a:t>
                </a:r>
                <a:r>
                  <a:rPr lang="tr-TR" sz="3800" dirty="0" smtClean="0">
                    <a:latin typeface="+mj-lt"/>
                  </a:rPr>
                  <a:t> </a:t>
                </a:r>
                <a:r>
                  <a:rPr lang="tr-TR" sz="3800" dirty="0" err="1" smtClean="0">
                    <a:latin typeface="+mj-lt"/>
                  </a:rPr>
                  <a:t>to</a:t>
                </a:r>
                <a:r>
                  <a:rPr lang="tr-TR" sz="3800" dirty="0" smtClean="0">
                    <a:latin typeface="+mj-lt"/>
                  </a:rPr>
                  <a:t> </a:t>
                </a:r>
                <a:r>
                  <a:rPr lang="tr-TR" sz="3800" dirty="0" err="1" smtClean="0">
                    <a:latin typeface="+mj-lt"/>
                  </a:rPr>
                  <a:t>the</a:t>
                </a:r>
                <a:r>
                  <a:rPr lang="tr-TR" sz="3800" dirty="0" smtClean="0">
                    <a:latin typeface="+mj-lt"/>
                  </a:rPr>
                  <a:t> </a:t>
                </a:r>
                <a:r>
                  <a:rPr lang="tr-TR" sz="3800" dirty="0" err="1" smtClean="0">
                    <a:latin typeface="+mj-lt"/>
                  </a:rPr>
                  <a:t>only</a:t>
                </a:r>
                <a:r>
                  <a:rPr lang="tr-TR" sz="3800" dirty="0" smtClean="0">
                    <a:latin typeface="+mj-lt"/>
                  </a:rPr>
                  <a:t> </a:t>
                </a:r>
                <a:r>
                  <a:rPr lang="tr-TR" sz="3800" dirty="0" err="1" smtClean="0">
                    <a:latin typeface="+mj-lt"/>
                  </a:rPr>
                  <a:t>zero</a:t>
                </a:r>
                <a:r>
                  <a:rPr lang="tr-TR" sz="3800" dirty="0" smtClean="0">
                    <a:latin typeface="+mj-lt"/>
                  </a:rPr>
                  <a:t> </a:t>
                </a:r>
                <a:r>
                  <a:rPr lang="tr-TR" sz="3800" dirty="0" err="1" smtClean="0">
                    <a:latin typeface="+mj-lt"/>
                  </a:rPr>
                  <a:t>eigenvalue</a:t>
                </a:r>
                <a:r>
                  <a:rPr lang="tr-TR" sz="3800" dirty="0" smtClean="0">
                    <a:latin typeface="+mj-lt"/>
                  </a:rPr>
                  <a:t> of </a:t>
                </a:r>
                <a14:m>
                  <m:oMath xmlns:m="http://schemas.openxmlformats.org/officeDocument/2006/math">
                    <m:sSup>
                      <m:sSupPr>
                        <m:ctrlPr>
                          <a:rPr lang="tr-TR" sz="4000" i="1">
                            <a:latin typeface="Cambria Math" panose="02040503050406030204" pitchFamily="18" charset="0"/>
                          </a:rPr>
                        </m:ctrlPr>
                      </m:sSupPr>
                      <m:e>
                        <m:r>
                          <a:rPr lang="tr-TR" sz="4000" i="1">
                            <a:latin typeface="Cambria Math"/>
                          </a:rPr>
                          <m:t>𝐴</m:t>
                        </m:r>
                      </m:e>
                      <m:sup>
                        <m:r>
                          <a:rPr lang="tr-TR" sz="4000" i="1">
                            <a:latin typeface="Cambria Math"/>
                          </a:rPr>
                          <m:t>𝑇</m:t>
                        </m:r>
                      </m:sup>
                    </m:sSup>
                    <m:r>
                      <a:rPr lang="tr-TR" sz="4000" i="1">
                        <a:latin typeface="Cambria Math"/>
                      </a:rPr>
                      <m:t>𝐴</m:t>
                    </m:r>
                  </m:oMath>
                </a14:m>
                <a:endParaRPr lang="tr-TR" sz="3800" dirty="0">
                  <a:latin typeface="+mj-lt"/>
                </a:endParaRPr>
              </a:p>
              <a:p>
                <a:pPr lvl="1">
                  <a:lnSpc>
                    <a:spcPct val="120000"/>
                  </a:lnSpc>
                  <a:spcBef>
                    <a:spcPts val="600"/>
                  </a:spcBef>
                  <a:spcAft>
                    <a:spcPts val="600"/>
                  </a:spcAft>
                </a:pPr>
                <a:r>
                  <a:rPr lang="tr-TR" sz="3800" dirty="0" smtClean="0"/>
                  <a:t>Since </a:t>
                </a:r>
                <a14:m>
                  <m:oMath xmlns:m="http://schemas.openxmlformats.org/officeDocument/2006/math">
                    <m:r>
                      <m:rPr>
                        <m:sty m:val="p"/>
                      </m:rPr>
                      <a:rPr lang="tr-TR" sz="3800" b="0" i="0" smtClean="0">
                        <a:latin typeface="Cambria Math"/>
                      </a:rPr>
                      <m:t>rank</m:t>
                    </m:r>
                    <m:d>
                      <m:dPr>
                        <m:ctrlPr>
                          <a:rPr lang="tr-TR" sz="3800" b="0" i="1" smtClean="0">
                            <a:latin typeface="Cambria Math" panose="02040503050406030204" pitchFamily="18" charset="0"/>
                          </a:rPr>
                        </m:ctrlPr>
                      </m:dPr>
                      <m:e>
                        <m:r>
                          <a:rPr lang="tr-TR" sz="3800" i="1">
                            <a:latin typeface="Cambria Math"/>
                          </a:rPr>
                          <m:t>𝐴</m:t>
                        </m:r>
                      </m:e>
                    </m:d>
                    <m:r>
                      <a:rPr lang="tr-TR" sz="3800" b="0" i="1" smtClean="0">
                        <a:latin typeface="Cambria Math"/>
                      </a:rPr>
                      <m:t>=</m:t>
                    </m:r>
                    <m:r>
                      <a:rPr lang="tr-TR" sz="3800" b="0" i="1" smtClean="0">
                        <a:latin typeface="Cambria Math"/>
                      </a:rPr>
                      <m:t>𝑛</m:t>
                    </m:r>
                    <m:r>
                      <a:rPr lang="tr-TR" sz="3800" b="0" i="1" smtClean="0">
                        <a:latin typeface="Cambria Math"/>
                      </a:rPr>
                      <m:t>−1</m:t>
                    </m:r>
                  </m:oMath>
                </a14:m>
                <a:r>
                  <a:rPr lang="tr-TR" sz="3800" dirty="0" smtClean="0">
                    <a:latin typeface="+mj-lt"/>
                  </a:rPr>
                  <a:t> </a:t>
                </a:r>
                <a:r>
                  <a:rPr lang="tr-TR" sz="3800" dirty="0" err="1" smtClean="0">
                    <a:latin typeface="+mj-lt"/>
                  </a:rPr>
                  <a:t>all</a:t>
                </a:r>
                <a:r>
                  <a:rPr lang="tr-TR" sz="3800" dirty="0" smtClean="0">
                    <a:latin typeface="+mj-lt"/>
                  </a:rPr>
                  <a:t> </a:t>
                </a:r>
                <a:r>
                  <a:rPr lang="tr-TR" sz="3800" dirty="0" err="1" smtClean="0">
                    <a:latin typeface="+mj-lt"/>
                  </a:rPr>
                  <a:t>other</a:t>
                </a:r>
                <a:r>
                  <a:rPr lang="tr-TR" sz="3800" dirty="0" smtClean="0">
                    <a:latin typeface="+mj-lt"/>
                  </a:rPr>
                  <a:t> </a:t>
                </a:r>
                <a:r>
                  <a:rPr lang="tr-TR" sz="3800" dirty="0" err="1" smtClean="0">
                    <a:latin typeface="+mj-lt"/>
                  </a:rPr>
                  <a:t>eigenvalues</a:t>
                </a:r>
                <a:r>
                  <a:rPr lang="tr-TR" sz="3800" dirty="0" smtClean="0">
                    <a:latin typeface="+mj-lt"/>
                  </a:rPr>
                  <a:t> </a:t>
                </a:r>
                <a:r>
                  <a:rPr lang="tr-TR" sz="3800" dirty="0" err="1" smtClean="0">
                    <a:latin typeface="+mj-lt"/>
                  </a:rPr>
                  <a:t>are</a:t>
                </a:r>
                <a:r>
                  <a:rPr lang="tr-TR" sz="3800" dirty="0" smtClean="0">
                    <a:latin typeface="+mj-lt"/>
                  </a:rPr>
                  <a:t> </a:t>
                </a:r>
                <a:r>
                  <a:rPr lang="tr-TR" sz="3800" dirty="0" err="1" smtClean="0">
                    <a:latin typeface="+mj-lt"/>
                  </a:rPr>
                  <a:t>positive</a:t>
                </a:r>
                <a:endParaRPr lang="tr-TR" sz="3800" dirty="0" smtClean="0">
                  <a:latin typeface="+mj-lt"/>
                </a:endParaRPr>
              </a:p>
              <a:p>
                <a:pPr lvl="2">
                  <a:lnSpc>
                    <a:spcPct val="120000"/>
                  </a:lnSpc>
                  <a:spcBef>
                    <a:spcPts val="600"/>
                  </a:spcBef>
                  <a:spcAft>
                    <a:spcPts val="600"/>
                  </a:spcAft>
                </a:pPr>
                <a:r>
                  <a:rPr lang="tr-TR" sz="3400" dirty="0" smtClean="0">
                    <a:latin typeface="+mj-lt"/>
                  </a:rPr>
                  <a:t>Form </a:t>
                </a:r>
                <a:r>
                  <a:rPr lang="tr-TR" sz="3400" dirty="0" err="1" smtClean="0">
                    <a:latin typeface="+mj-lt"/>
                  </a:rPr>
                  <a:t>properties</a:t>
                </a:r>
                <a:r>
                  <a:rPr lang="tr-TR" sz="3400" dirty="0" smtClean="0">
                    <a:latin typeface="+mj-lt"/>
                  </a:rPr>
                  <a:t> of 5 </a:t>
                </a:r>
                <a:r>
                  <a:rPr lang="tr-TR" sz="3400" dirty="0" err="1" smtClean="0">
                    <a:latin typeface="+mj-lt"/>
                  </a:rPr>
                  <a:t>and</a:t>
                </a:r>
                <a:r>
                  <a:rPr lang="tr-TR" sz="3400" dirty="0" smtClean="0">
                    <a:latin typeface="+mj-lt"/>
                  </a:rPr>
                  <a:t> 8</a:t>
                </a:r>
                <a:endParaRPr lang="tr-TR" sz="38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348"/>
                </a:stretch>
              </a:blipFill>
            </p:spPr>
            <p:txBody>
              <a:bodyPr/>
              <a:lstStyle/>
              <a:p>
                <a:r>
                  <a:rPr lang="en-US">
                    <a:noFill/>
                  </a:rPr>
                  <a:t> </a:t>
                </a:r>
              </a:p>
            </p:txBody>
          </p:sp>
        </mc:Fallback>
      </mc:AlternateContent>
    </p:spTree>
    <p:extLst>
      <p:ext uri="{BB962C8B-B14F-4D97-AF65-F5344CB8AC3E}">
        <p14:creationId xmlns:p14="http://schemas.microsoft.com/office/powerpoint/2010/main" val="9368685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Applications of SVD III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pPr>
                  <a:lnSpc>
                    <a:spcPct val="120000"/>
                  </a:lnSpc>
                </a:pPr>
                <a:r>
                  <a:rPr lang="tr-TR" sz="4500" dirty="0" smtClean="0"/>
                  <a:t>Enforcing </a:t>
                </a:r>
                <a:r>
                  <a:rPr lang="tr-TR" sz="4500" dirty="0" err="1" smtClean="0"/>
                  <a:t>constraints</a:t>
                </a:r>
                <a:endParaRPr lang="tr-TR" sz="4500" dirty="0" smtClean="0"/>
              </a:p>
              <a:p>
                <a:pPr lvl="1">
                  <a:lnSpc>
                    <a:spcPct val="120000"/>
                  </a:lnSpc>
                </a:pPr>
                <a:r>
                  <a:rPr lang="tr-TR" sz="3800" i="0" dirty="0" smtClean="0">
                    <a:latin typeface="+mj-lt"/>
                  </a:rPr>
                  <a:t>An </a:t>
                </a:r>
                <a:r>
                  <a:rPr lang="tr-TR" sz="3800" i="0" dirty="0" err="1" smtClean="0">
                    <a:latin typeface="+mj-lt"/>
                  </a:rPr>
                  <a:t>estimate</a:t>
                </a:r>
                <a:r>
                  <a:rPr lang="tr-TR" sz="3800" i="0" dirty="0" smtClean="0">
                    <a:latin typeface="+mj-lt"/>
                  </a:rPr>
                  <a:t> of </a:t>
                </a:r>
                <a14:m>
                  <m:oMath xmlns:m="http://schemas.openxmlformats.org/officeDocument/2006/math">
                    <m:r>
                      <a:rPr lang="tr-TR" sz="3800" i="1">
                        <a:latin typeface="Cambria Math"/>
                      </a:rPr>
                      <m:t>𝐴</m:t>
                    </m:r>
                  </m:oMath>
                </a14:m>
                <a:r>
                  <a:rPr lang="tr-TR" sz="3800" b="0" dirty="0" smtClean="0"/>
                  <a:t> can be </a:t>
                </a:r>
                <a:r>
                  <a:rPr lang="tr-TR" sz="3800" b="0" dirty="0" err="1" smtClean="0"/>
                  <a:t>constructed</a:t>
                </a:r>
                <a:r>
                  <a:rPr lang="tr-TR" sz="3800" b="0" dirty="0" smtClean="0"/>
                  <a:t> </a:t>
                </a:r>
                <a:r>
                  <a:rPr lang="tr-TR" sz="3800" b="0" dirty="0" err="1" smtClean="0"/>
                  <a:t>to</a:t>
                </a:r>
                <a:r>
                  <a:rPr lang="tr-TR" sz="3800" b="0" dirty="0" smtClean="0"/>
                  <a:t> </a:t>
                </a:r>
                <a:r>
                  <a:rPr lang="tr-TR" sz="3800" b="0" dirty="0" err="1" smtClean="0"/>
                  <a:t>enforce</a:t>
                </a:r>
                <a:r>
                  <a:rPr lang="tr-TR" sz="3800" b="0" dirty="0" smtClean="0"/>
                  <a:t> </a:t>
                </a:r>
                <a:r>
                  <a:rPr lang="tr-TR" sz="3800" b="0" dirty="0" err="1" smtClean="0"/>
                  <a:t>some</a:t>
                </a:r>
                <a:r>
                  <a:rPr lang="tr-TR" sz="3800" b="0" dirty="0" smtClean="0"/>
                  <a:t> </a:t>
                </a:r>
                <a:r>
                  <a:rPr lang="tr-TR" sz="3800" b="0" dirty="0" err="1" smtClean="0"/>
                  <a:t>constraints</a:t>
                </a:r>
                <a:r>
                  <a:rPr lang="tr-TR" sz="3800" b="0" dirty="0" smtClean="0"/>
                  <a:t> on </a:t>
                </a:r>
                <a14:m>
                  <m:oMath xmlns:m="http://schemas.openxmlformats.org/officeDocument/2006/math">
                    <m:r>
                      <a:rPr lang="tr-TR" sz="3800" i="1">
                        <a:latin typeface="Cambria Math"/>
                      </a:rPr>
                      <m:t>𝐴</m:t>
                    </m:r>
                  </m:oMath>
                </a14:m>
                <a:r>
                  <a:rPr lang="tr-TR" sz="3800" dirty="0"/>
                  <a:t> </a:t>
                </a:r>
                <a:r>
                  <a:rPr lang="tr-TR" sz="3800" dirty="0" smtClean="0"/>
                  <a:t>such as </a:t>
                </a:r>
                <a:r>
                  <a:rPr lang="tr-TR" sz="3800" dirty="0" err="1" smtClean="0"/>
                  <a:t>independence</a:t>
                </a:r>
                <a:r>
                  <a:rPr lang="tr-TR" sz="3800" dirty="0" smtClean="0"/>
                  <a:t> </a:t>
                </a:r>
                <a:r>
                  <a:rPr lang="tr-TR" sz="3800" dirty="0" err="1" smtClean="0"/>
                  <a:t>or</a:t>
                </a:r>
                <a:r>
                  <a:rPr lang="tr-TR" sz="3800" dirty="0" smtClean="0"/>
                  <a:t> </a:t>
                </a:r>
                <a:r>
                  <a:rPr lang="tr-TR" sz="3800" dirty="0" err="1" smtClean="0"/>
                  <a:t>orthogonality</a:t>
                </a:r>
                <a:r>
                  <a:rPr lang="tr-TR" sz="3800" dirty="0" smtClean="0"/>
                  <a:t> as</a:t>
                </a:r>
                <a:endParaRPr lang="tr-TR" sz="3800" b="0" dirty="0" smtClean="0"/>
              </a:p>
              <a:p>
                <a:pPr marL="457200" lvl="1" indent="0">
                  <a:lnSpc>
                    <a:spcPct val="120000"/>
                  </a:lnSpc>
                  <a:buNone/>
                </a:pPr>
                <a14:m>
                  <m:oMathPara xmlns:m="http://schemas.openxmlformats.org/officeDocument/2006/math">
                    <m:oMathParaPr>
                      <m:jc m:val="centerGroup"/>
                    </m:oMathParaPr>
                    <m:oMath xmlns:m="http://schemas.openxmlformats.org/officeDocument/2006/math">
                      <m:acc>
                        <m:accPr>
                          <m:chr m:val="̂"/>
                          <m:ctrlPr>
                            <a:rPr lang="tr-TR" sz="4000" i="1" dirty="0" smtClean="0">
                              <a:latin typeface="Cambria Math" panose="02040503050406030204" pitchFamily="18" charset="0"/>
                            </a:rPr>
                          </m:ctrlPr>
                        </m:accPr>
                        <m:e>
                          <m:r>
                            <a:rPr lang="tr-TR" sz="4000" b="0" i="1" dirty="0" smtClean="0">
                              <a:latin typeface="Cambria Math"/>
                            </a:rPr>
                            <m:t>𝐴</m:t>
                          </m:r>
                        </m:e>
                      </m:acc>
                      <m:r>
                        <a:rPr lang="tr-TR" sz="4000" i="1" dirty="0">
                          <a:latin typeface="Cambria Math"/>
                        </a:rPr>
                        <m:t>=</m:t>
                      </m:r>
                      <m:r>
                        <a:rPr lang="tr-TR" sz="4000" i="1" dirty="0">
                          <a:latin typeface="Cambria Math"/>
                        </a:rPr>
                        <m:t>𝑈𝐷</m:t>
                      </m:r>
                      <m:r>
                        <a:rPr lang="tr-TR" sz="4000" b="0" i="1" dirty="0" smtClean="0">
                          <a:latin typeface="Cambria Math"/>
                        </a:rPr>
                        <m:t>′</m:t>
                      </m:r>
                      <m:sSup>
                        <m:sSupPr>
                          <m:ctrlPr>
                            <a:rPr lang="tr-TR" sz="4000" i="1">
                              <a:latin typeface="Cambria Math" panose="02040503050406030204" pitchFamily="18" charset="0"/>
                            </a:rPr>
                          </m:ctrlPr>
                        </m:sSupPr>
                        <m:e>
                          <m:r>
                            <a:rPr lang="tr-TR" sz="4000" b="0" i="1" smtClean="0">
                              <a:latin typeface="Cambria Math"/>
                            </a:rPr>
                            <m:t>𝑉</m:t>
                          </m:r>
                        </m:e>
                        <m:sup>
                          <m:r>
                            <a:rPr lang="tr-TR" sz="4000" i="1">
                              <a:latin typeface="Cambria Math"/>
                            </a:rPr>
                            <m:t>𝑇</m:t>
                          </m:r>
                        </m:sup>
                      </m:sSup>
                    </m:oMath>
                  </m:oMathPara>
                </a14:m>
                <a:endParaRPr lang="tr-TR" sz="4000" dirty="0" smtClean="0"/>
              </a:p>
              <a:p>
                <a:pPr lvl="1">
                  <a:lnSpc>
                    <a:spcPct val="120000"/>
                  </a:lnSpc>
                </a:pPr>
                <a14:m>
                  <m:oMath xmlns:m="http://schemas.openxmlformats.org/officeDocument/2006/math">
                    <m:r>
                      <a:rPr lang="tr-TR" sz="3600" i="1" dirty="0">
                        <a:latin typeface="Cambria Math"/>
                      </a:rPr>
                      <m:t>𝐷</m:t>
                    </m:r>
                    <m:r>
                      <a:rPr lang="tr-TR" sz="3600" i="1" dirty="0">
                        <a:latin typeface="Cambria Math"/>
                      </a:rPr>
                      <m:t>′</m:t>
                    </m:r>
                  </m:oMath>
                </a14:m>
                <a:r>
                  <a:rPr lang="tr-TR" sz="3800" dirty="0" smtClean="0">
                    <a:latin typeface="+mj-lt"/>
                  </a:rPr>
                  <a:t> is </a:t>
                </a:r>
                <a:r>
                  <a:rPr lang="tr-TR" sz="3800" dirty="0" err="1" smtClean="0">
                    <a:latin typeface="+mj-lt"/>
                  </a:rPr>
                  <a:t>obtained</a:t>
                </a:r>
                <a:r>
                  <a:rPr lang="tr-TR" sz="3800" dirty="0" smtClean="0">
                    <a:latin typeface="+mj-lt"/>
                  </a:rPr>
                  <a:t> </a:t>
                </a:r>
                <a:r>
                  <a:rPr lang="tr-TR" sz="3800" dirty="0" err="1" smtClean="0">
                    <a:latin typeface="+mj-lt"/>
                  </a:rPr>
                  <a:t>by</a:t>
                </a:r>
                <a:r>
                  <a:rPr lang="tr-TR" sz="3800" dirty="0" smtClean="0">
                    <a:latin typeface="+mj-lt"/>
                  </a:rPr>
                  <a:t> </a:t>
                </a:r>
                <a:r>
                  <a:rPr lang="tr-TR" sz="3800" dirty="0" err="1" smtClean="0">
                    <a:latin typeface="+mj-lt"/>
                  </a:rPr>
                  <a:t>changing</a:t>
                </a:r>
                <a:r>
                  <a:rPr lang="tr-TR" sz="3800" dirty="0" smtClean="0">
                    <a:latin typeface="+mj-lt"/>
                  </a:rPr>
                  <a:t> </a:t>
                </a:r>
                <a:r>
                  <a:rPr lang="tr-TR" sz="3800" dirty="0" err="1" smtClean="0">
                    <a:latin typeface="+mj-lt"/>
                  </a:rPr>
                  <a:t>the</a:t>
                </a:r>
                <a:r>
                  <a:rPr lang="tr-TR" sz="3800" dirty="0" smtClean="0">
                    <a:latin typeface="+mj-lt"/>
                  </a:rPr>
                  <a:t> </a:t>
                </a:r>
                <a:r>
                  <a:rPr lang="tr-TR" sz="3800" dirty="0" err="1" smtClean="0">
                    <a:latin typeface="+mj-lt"/>
                  </a:rPr>
                  <a:t>singular</a:t>
                </a:r>
                <a:r>
                  <a:rPr lang="tr-TR" sz="3800" dirty="0" smtClean="0">
                    <a:latin typeface="+mj-lt"/>
                  </a:rPr>
                  <a:t> </a:t>
                </a:r>
                <a:r>
                  <a:rPr lang="tr-TR" sz="3800" dirty="0" err="1" smtClean="0">
                    <a:latin typeface="+mj-lt"/>
                  </a:rPr>
                  <a:t>values</a:t>
                </a:r>
                <a:r>
                  <a:rPr lang="tr-TR" sz="3800" dirty="0" smtClean="0">
                    <a:latin typeface="+mj-lt"/>
                  </a:rPr>
                  <a:t> of </a:t>
                </a:r>
                <a14:m>
                  <m:oMath xmlns:m="http://schemas.openxmlformats.org/officeDocument/2006/math">
                    <m:r>
                      <a:rPr lang="tr-TR" sz="3600" i="1" dirty="0">
                        <a:latin typeface="Cambria Math"/>
                      </a:rPr>
                      <m:t>𝐷</m:t>
                    </m:r>
                  </m:oMath>
                </a14:m>
                <a:r>
                  <a:rPr lang="tr-TR" sz="3800" dirty="0" smtClean="0">
                    <a:latin typeface="+mj-lt"/>
                  </a:rPr>
                  <a:t> </a:t>
                </a:r>
                <a:r>
                  <a:rPr lang="tr-TR" sz="3800" dirty="0" err="1" smtClean="0">
                    <a:latin typeface="+mj-lt"/>
                  </a:rPr>
                  <a:t>to</a:t>
                </a:r>
                <a:r>
                  <a:rPr lang="tr-TR" sz="3800" dirty="0" smtClean="0">
                    <a:latin typeface="+mj-lt"/>
                  </a:rPr>
                  <a:t> </a:t>
                </a:r>
                <a:r>
                  <a:rPr lang="tr-TR" sz="3800" dirty="0" err="1" smtClean="0">
                    <a:latin typeface="+mj-lt"/>
                  </a:rPr>
                  <a:t>those</a:t>
                </a:r>
                <a:r>
                  <a:rPr lang="tr-TR" sz="3800" dirty="0" smtClean="0">
                    <a:latin typeface="+mj-lt"/>
                  </a:rPr>
                  <a:t> </a:t>
                </a:r>
                <a:r>
                  <a:rPr lang="tr-TR" sz="3800" dirty="0" err="1" smtClean="0">
                    <a:latin typeface="+mj-lt"/>
                  </a:rPr>
                  <a:t>expected</a:t>
                </a:r>
                <a:r>
                  <a:rPr lang="tr-TR" sz="3800" dirty="0" smtClean="0">
                    <a:latin typeface="+mj-lt"/>
                  </a:rPr>
                  <a:t> </a:t>
                </a:r>
                <a:r>
                  <a:rPr lang="tr-TR" sz="3800" dirty="0" err="1" smtClean="0">
                    <a:latin typeface="+mj-lt"/>
                  </a:rPr>
                  <a:t>when</a:t>
                </a:r>
                <a:r>
                  <a:rPr lang="tr-TR" sz="3800" dirty="0" smtClean="0">
                    <a:latin typeface="+mj-lt"/>
                  </a:rPr>
                  <a:t> </a:t>
                </a:r>
                <a:r>
                  <a:rPr lang="tr-TR" sz="3800" dirty="0" err="1" smtClean="0">
                    <a:latin typeface="+mj-lt"/>
                  </a:rPr>
                  <a:t>the</a:t>
                </a:r>
                <a:r>
                  <a:rPr lang="tr-TR" sz="3800" dirty="0" smtClean="0">
                    <a:latin typeface="+mj-lt"/>
                  </a:rPr>
                  <a:t> </a:t>
                </a:r>
                <a:r>
                  <a:rPr lang="tr-TR" sz="3800" dirty="0" err="1" smtClean="0">
                    <a:latin typeface="+mj-lt"/>
                  </a:rPr>
                  <a:t>constraints</a:t>
                </a:r>
                <a:r>
                  <a:rPr lang="tr-TR" sz="3800" dirty="0" smtClean="0">
                    <a:latin typeface="+mj-lt"/>
                  </a:rPr>
                  <a:t> </a:t>
                </a:r>
                <a:r>
                  <a:rPr lang="tr-TR" sz="3800" dirty="0" err="1" smtClean="0">
                    <a:latin typeface="+mj-lt"/>
                  </a:rPr>
                  <a:t>are</a:t>
                </a:r>
                <a:r>
                  <a:rPr lang="tr-TR" sz="3800" dirty="0" smtClean="0">
                    <a:latin typeface="+mj-lt"/>
                  </a:rPr>
                  <a:t> </a:t>
                </a:r>
                <a:r>
                  <a:rPr lang="tr-TR" sz="3800" dirty="0" err="1" smtClean="0">
                    <a:latin typeface="+mj-lt"/>
                  </a:rPr>
                  <a:t>satisfied</a:t>
                </a:r>
                <a:r>
                  <a:rPr lang="tr-TR" sz="3800" dirty="0" smtClean="0">
                    <a:latin typeface="+mj-lt"/>
                  </a:rPr>
                  <a:t> </a:t>
                </a:r>
                <a:r>
                  <a:rPr lang="tr-TR" sz="3800" dirty="0" err="1" smtClean="0">
                    <a:latin typeface="+mj-lt"/>
                  </a:rPr>
                  <a:t>exactly</a:t>
                </a:r>
                <a:r>
                  <a:rPr lang="tr-TR" sz="3800" dirty="0" smtClean="0">
                    <a:latin typeface="+mj-lt"/>
                  </a:rPr>
                  <a:t>.</a:t>
                </a:r>
              </a:p>
              <a:p>
                <a:pPr lvl="1">
                  <a:lnSpc>
                    <a:spcPct val="120000"/>
                  </a:lnSpc>
                </a:pPr>
                <a:r>
                  <a:rPr lang="tr-TR" sz="3800" dirty="0" err="1" smtClean="0">
                    <a:latin typeface="+mj-lt"/>
                  </a:rPr>
                  <a:t>Orthogonal</a:t>
                </a:r>
                <a:r>
                  <a:rPr lang="tr-TR" sz="3800" dirty="0" smtClean="0">
                    <a:latin typeface="+mj-lt"/>
                  </a:rPr>
                  <a:t> </a:t>
                </a:r>
                <a:r>
                  <a:rPr lang="tr-TR" sz="3800" dirty="0" err="1" smtClean="0">
                    <a:latin typeface="+mj-lt"/>
                  </a:rPr>
                  <a:t>matrices</a:t>
                </a:r>
                <a:r>
                  <a:rPr lang="tr-TR" sz="3800" dirty="0" smtClean="0">
                    <a:latin typeface="+mj-lt"/>
                  </a:rPr>
                  <a:t> of </a:t>
                </a:r>
                <a:r>
                  <a:rPr lang="tr-TR" sz="3800" dirty="0" err="1" smtClean="0">
                    <a:latin typeface="+mj-lt"/>
                  </a:rPr>
                  <a:t>fundamental</a:t>
                </a:r>
                <a:r>
                  <a:rPr lang="tr-TR" sz="3800" dirty="0" smtClean="0">
                    <a:latin typeface="+mj-lt"/>
                  </a:rPr>
                  <a:t> </a:t>
                </a:r>
                <a:r>
                  <a:rPr lang="tr-TR" sz="3800" dirty="0" err="1" smtClean="0">
                    <a:latin typeface="+mj-lt"/>
                  </a:rPr>
                  <a:t>matrix</a:t>
                </a:r>
                <a:r>
                  <a:rPr lang="tr-TR" sz="3800" dirty="0" smtClean="0">
                    <a:latin typeface="+mj-lt"/>
                  </a:rPr>
                  <a:t> </a:t>
                </a:r>
                <a14:m>
                  <m:oMath xmlns:m="http://schemas.openxmlformats.org/officeDocument/2006/math">
                    <m:r>
                      <a:rPr lang="tr-TR" sz="4000" b="0" i="1" dirty="0" smtClean="0">
                        <a:latin typeface="Cambria Math"/>
                      </a:rPr>
                      <m:t>𝐹</m:t>
                    </m:r>
                  </m:oMath>
                </a14:m>
                <a:r>
                  <a:rPr lang="tr-TR" sz="3800" dirty="0" smtClean="0">
                    <a:latin typeface="+mj-lt"/>
                  </a:rPr>
                  <a:t> is a </a:t>
                </a:r>
                <a:r>
                  <a:rPr lang="tr-TR" sz="3800" dirty="0" err="1" smtClean="0">
                    <a:latin typeface="+mj-lt"/>
                  </a:rPr>
                  <a:t>case</a:t>
                </a:r>
                <a:r>
                  <a:rPr lang="tr-TR" sz="3800" dirty="0" smtClean="0">
                    <a:latin typeface="+mj-lt"/>
                  </a:rPr>
                  <a:t> in </a:t>
                </a:r>
                <a:r>
                  <a:rPr lang="tr-TR" sz="3800" dirty="0" err="1" smtClean="0">
                    <a:latin typeface="+mj-lt"/>
                  </a:rPr>
                  <a:t>point</a:t>
                </a:r>
                <a:endParaRPr lang="tr-TR" sz="3800" dirty="0" smtClean="0">
                  <a:latin typeface="+mj-lt"/>
                </a:endParaRPr>
              </a:p>
              <a:p>
                <a:pPr lvl="1">
                  <a:lnSpc>
                    <a:spcPct val="120000"/>
                  </a:lnSpc>
                </a:pPr>
                <a:endParaRPr lang="tr-TR" sz="4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t="-1213" r="-296"/>
                </a:stretch>
              </a:blipFill>
            </p:spPr>
            <p:txBody>
              <a:bodyPr/>
              <a:lstStyle/>
              <a:p>
                <a:r>
                  <a:rPr lang="en-US">
                    <a:noFill/>
                  </a:rPr>
                  <a:t> </a:t>
                </a:r>
              </a:p>
            </p:txBody>
          </p:sp>
        </mc:Fallback>
      </mc:AlternateContent>
    </p:spTree>
    <p:extLst>
      <p:ext uri="{BB962C8B-B14F-4D97-AF65-F5344CB8AC3E}">
        <p14:creationId xmlns:p14="http://schemas.microsoft.com/office/powerpoint/2010/main" val="38644395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cap="none" smtClean="0"/>
              <a:t>Homework IV</a:t>
            </a:r>
            <a:endParaRPr lang="en-US" cap="none" dirty="0"/>
          </a:p>
        </p:txBody>
      </p:sp>
      <p:sp>
        <p:nvSpPr>
          <p:cNvPr id="3" name="İçerik Yer Tutucusu 2"/>
          <p:cNvSpPr>
            <a:spLocks noGrp="1"/>
          </p:cNvSpPr>
          <p:nvPr>
            <p:ph idx="1"/>
          </p:nvPr>
        </p:nvSpPr>
        <p:spPr>
          <a:xfrm>
            <a:off x="768096" y="1417638"/>
            <a:ext cx="7918704" cy="2946864"/>
          </a:xfrm>
        </p:spPr>
        <p:txBody>
          <a:bodyPr vert="horz" lIns="91440" tIns="45720" rIns="91440" bIns="45720" rtlCol="0">
            <a:noAutofit/>
          </a:bodyPr>
          <a:lstStyle/>
          <a:p>
            <a:r>
              <a:rPr lang="en-US" sz="1700"/>
              <a:t>Ödevin</a:t>
            </a:r>
            <a:r>
              <a:rPr lang="en-US" sz="1700"/>
              <a:t> </a:t>
            </a:r>
            <a:r>
              <a:rPr lang="en-US" sz="1700"/>
              <a:t>ilk kısmında basit lineer regresyon problemi </a:t>
            </a:r>
            <a:r>
              <a:rPr lang="en-US" sz="1700"/>
              <a:t>lineer regresyon ile çözülecektir</a:t>
            </a:r>
            <a:r>
              <a:rPr lang="en-US" sz="1700"/>
              <a:t>.</a:t>
            </a:r>
          </a:p>
          <a:p>
            <a:pPr lvl="1"/>
            <a:r>
              <a:rPr lang="en-US" sz="1400"/>
              <a:t>regression.py dosyasında okunan </a:t>
            </a:r>
            <a:r>
              <a:rPr lang="en-US" sz="1400"/>
              <a:t>data_regression.mat </a:t>
            </a:r>
            <a:r>
              <a:rPr lang="en-US" sz="1400" smtClean="0"/>
              <a:t>verisi </a:t>
            </a:r>
            <a:r>
              <a:rPr lang="en-US" sz="1400"/>
              <a:t>5-kat çapraz geçerleme tekniğiyle eğitim ve geçerleme olarak 5x2’ye ayrılacaktır.</a:t>
            </a:r>
          </a:p>
          <a:p>
            <a:pPr lvl="2"/>
            <a:r>
              <a:rPr lang="en-US" sz="1100"/>
              <a:t>Soldaki grafik, v</a:t>
            </a:r>
            <a:r>
              <a:rPr lang="tr-TR" sz="1100"/>
              <a:t>eri setinde</a:t>
            </a:r>
            <a:r>
              <a:rPr lang="en-US" sz="1100"/>
              <a:t>ki</a:t>
            </a:r>
            <a:r>
              <a:rPr lang="tr-TR" sz="1100"/>
              <a:t> </a:t>
            </a:r>
            <a:r>
              <a:rPr lang="en-US" sz="1100"/>
              <a:t>makina sayısına karşılık elde edilen kar değerleri için farklı örnekleri göstermektedir.</a:t>
            </a:r>
          </a:p>
          <a:p>
            <a:pPr lvl="2"/>
            <a:r>
              <a:rPr lang="en-US" sz="1100"/>
              <a:t>Veride 97 örnek mevcut </a:t>
            </a:r>
            <a:r>
              <a:rPr lang="en-US" sz="1100"/>
              <a:t>olup </a:t>
            </a:r>
            <a:r>
              <a:rPr lang="en-US" sz="1100" smtClean="0"/>
              <a:t>tüm örneklerin 1 </a:t>
            </a:r>
            <a:r>
              <a:rPr lang="en-US" sz="1100"/>
              <a:t>özelliği bulunmaktadır.</a:t>
            </a:r>
          </a:p>
          <a:p>
            <a:r>
              <a:rPr lang="en-US" sz="1700"/>
              <a:t>Ödevin ikinci kısmında basit ikili sınıflandırma problemi lojistik regresyon ile çözülecektir.</a:t>
            </a:r>
          </a:p>
          <a:p>
            <a:pPr lvl="1"/>
            <a:r>
              <a:rPr lang="en-US" sz="1400"/>
              <a:t>classification.py dosyasında okunan data_classification.mat </a:t>
            </a:r>
            <a:r>
              <a:rPr lang="en-US" sz="1400" smtClean="0"/>
              <a:t>verisi </a:t>
            </a:r>
            <a:r>
              <a:rPr lang="en-US" sz="1400"/>
              <a:t>5-kat çapraz geçerleme tekniğiyle eğitim ve geçerleme olarak 5x2’ye ayrılacaktır.</a:t>
            </a:r>
          </a:p>
          <a:p>
            <a:pPr lvl="2"/>
            <a:r>
              <a:rPr lang="en-US" sz="1100"/>
              <a:t>Sağdaki </a:t>
            </a:r>
            <a:r>
              <a:rPr lang="en-US" sz="1100" smtClean="0"/>
              <a:t>grafik, </a:t>
            </a:r>
            <a:r>
              <a:rPr lang="en-US" sz="1100"/>
              <a:t>v</a:t>
            </a:r>
            <a:r>
              <a:rPr lang="tr-TR" sz="1100"/>
              <a:t>eri setinde</a:t>
            </a:r>
            <a:r>
              <a:rPr lang="en-US" sz="1100"/>
              <a:t>ki</a:t>
            </a:r>
            <a:r>
              <a:rPr lang="tr-TR" sz="1100"/>
              <a:t> ‘x’= </a:t>
            </a:r>
            <a:r>
              <a:rPr lang="tr-TR" sz="1100"/>
              <a:t>1 </a:t>
            </a:r>
            <a:r>
              <a:rPr lang="en-US" sz="1100" smtClean="0"/>
              <a:t>ve </a:t>
            </a:r>
            <a:r>
              <a:rPr lang="tr-TR" sz="1100" smtClean="0"/>
              <a:t>‘o</a:t>
            </a:r>
            <a:r>
              <a:rPr lang="tr-TR" sz="1100"/>
              <a:t>’= 0 sınıfına ait örnekleri göstermektedir.</a:t>
            </a:r>
            <a:endParaRPr lang="en-US" sz="1100"/>
          </a:p>
          <a:p>
            <a:pPr lvl="2"/>
            <a:r>
              <a:rPr lang="en-US" sz="1100"/>
              <a:t>Veride 30 örnek mevcut </a:t>
            </a:r>
            <a:r>
              <a:rPr lang="en-US" sz="1100"/>
              <a:t>olup </a:t>
            </a:r>
            <a:r>
              <a:rPr lang="en-US" sz="1100" smtClean="0"/>
              <a:t>tüm örneklerin 2 </a:t>
            </a:r>
            <a:r>
              <a:rPr lang="en-US" sz="1100"/>
              <a:t>özelliği </a:t>
            </a:r>
            <a:r>
              <a:rPr lang="en-US" sz="1100"/>
              <a:t>bulunmaktadır</a:t>
            </a:r>
            <a:r>
              <a:rPr lang="en-US" sz="1100" smtClean="0"/>
              <a:t>.</a:t>
            </a:r>
          </a:p>
          <a:p>
            <a:r>
              <a:rPr lang="en-US" sz="1700"/>
              <a:t>Detaylı bilgilendirme için bu slaytın </a:t>
            </a:r>
            <a:r>
              <a:rPr lang="en-US" sz="1700"/>
              <a:t>açıklama</a:t>
            </a:r>
            <a:r>
              <a:rPr lang="en-US" sz="1700"/>
              <a:t> kısmına bakınız.</a:t>
            </a:r>
          </a:p>
          <a:p>
            <a:pPr lvl="2"/>
            <a:endParaRPr lang="en-US" sz="1400"/>
          </a:p>
        </p:txBody>
      </p:sp>
      <p:pic>
        <p:nvPicPr>
          <p:cNvPr id="4" name="Resim 3" descr="C:\Users\ceyda\OneDrive\Masaüstü\Untitled.png"/>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72000" y="4364502"/>
            <a:ext cx="3445215" cy="2431220"/>
          </a:xfrm>
          <a:prstGeom prst="rect">
            <a:avLst/>
          </a:prstGeom>
          <a:noFill/>
          <a:ln>
            <a:noFill/>
          </a:ln>
        </p:spPr>
      </p:pic>
      <p:pic>
        <p:nvPicPr>
          <p:cNvPr id="5" name="Resim 4"/>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43283" y="4396272"/>
            <a:ext cx="3215374" cy="2399450"/>
          </a:xfrm>
          <a:prstGeom prst="rect">
            <a:avLst/>
          </a:prstGeom>
          <a:noFill/>
          <a:ln>
            <a:noFill/>
          </a:ln>
        </p:spPr>
      </p:pic>
    </p:spTree>
    <p:extLst>
      <p:ext uri="{BB962C8B-B14F-4D97-AF65-F5344CB8AC3E}">
        <p14:creationId xmlns:p14="http://schemas.microsoft.com/office/powerpoint/2010/main" val="2787637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Overfitting</a:t>
            </a:r>
            <a:r>
              <a:rPr lang="tr-TR" dirty="0" smtClean="0"/>
              <a:t> in </a:t>
            </a:r>
            <a:r>
              <a:rPr lang="tr-TR" dirty="0" err="1" smtClean="0"/>
              <a:t>Classification</a:t>
            </a:r>
            <a:endParaRPr lang="tr-TR" dirty="0"/>
          </a:p>
        </p:txBody>
      </p:sp>
      <p:pic>
        <p:nvPicPr>
          <p:cNvPr id="4" name="Picture 6" descr="fish_boundary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893306" y="2174236"/>
            <a:ext cx="3567126" cy="219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ish_boundary1"/>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5364088" y="4610684"/>
            <a:ext cx="3528392" cy="2170846"/>
          </a:xfrm>
          <a:prstGeom prst="rect">
            <a:avLst/>
          </a:prstGeom>
          <a:noFill/>
        </p:spPr>
      </p:pic>
      <p:pic>
        <p:nvPicPr>
          <p:cNvPr id="6" name="Picture 5" descr="fish_f12"/>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971600" y="2174236"/>
            <a:ext cx="3533099" cy="2190868"/>
          </a:xfrm>
          <a:prstGeom prst="rect">
            <a:avLst/>
          </a:prstGeom>
          <a:noFill/>
        </p:spPr>
      </p:pic>
      <p:sp>
        <p:nvSpPr>
          <p:cNvPr id="7" name="Metin kutusu 6"/>
          <p:cNvSpPr txBox="1"/>
          <p:nvPr/>
        </p:nvSpPr>
        <p:spPr>
          <a:xfrm>
            <a:off x="3203848" y="3269670"/>
            <a:ext cx="2339628" cy="646331"/>
          </a:xfrm>
          <a:prstGeom prst="rect">
            <a:avLst/>
          </a:prstGeom>
          <a:noFill/>
        </p:spPr>
        <p:txBody>
          <a:bodyPr wrap="square" rtlCol="0">
            <a:spAutoFit/>
          </a:bodyPr>
          <a:lstStyle/>
          <a:p>
            <a:r>
              <a:rPr lang="tr-TR" dirty="0" err="1" smtClean="0"/>
              <a:t>underfitting</a:t>
            </a:r>
            <a:endParaRPr lang="tr-TR" dirty="0" smtClean="0"/>
          </a:p>
          <a:p>
            <a:r>
              <a:rPr lang="tr-TR" dirty="0" smtClean="0"/>
              <a:t>«</a:t>
            </a:r>
            <a:r>
              <a:rPr lang="tr-TR" dirty="0" err="1" smtClean="0"/>
              <a:t>high</a:t>
            </a:r>
            <a:r>
              <a:rPr lang="tr-TR" dirty="0" smtClean="0"/>
              <a:t> </a:t>
            </a:r>
            <a:r>
              <a:rPr lang="tr-TR" dirty="0" err="1" smtClean="0"/>
              <a:t>bias</a:t>
            </a:r>
            <a:r>
              <a:rPr lang="tr-TR" dirty="0" smtClean="0"/>
              <a:t>»</a:t>
            </a:r>
            <a:endParaRPr lang="tr-TR" dirty="0"/>
          </a:p>
        </p:txBody>
      </p:sp>
      <p:sp>
        <p:nvSpPr>
          <p:cNvPr id="8" name="Metin kutusu 7"/>
          <p:cNvSpPr txBox="1"/>
          <p:nvPr/>
        </p:nvSpPr>
        <p:spPr>
          <a:xfrm>
            <a:off x="7236296" y="3269670"/>
            <a:ext cx="1479892" cy="646331"/>
          </a:xfrm>
          <a:prstGeom prst="rect">
            <a:avLst/>
          </a:prstGeom>
          <a:noFill/>
        </p:spPr>
        <p:txBody>
          <a:bodyPr wrap="none" rtlCol="0">
            <a:spAutoFit/>
          </a:bodyPr>
          <a:lstStyle/>
          <a:p>
            <a:r>
              <a:rPr lang="tr-TR" dirty="0" err="1" smtClean="0"/>
              <a:t>Good</a:t>
            </a:r>
            <a:r>
              <a:rPr lang="tr-TR" dirty="0" smtClean="0"/>
              <a:t> </a:t>
            </a:r>
            <a:r>
              <a:rPr lang="tr-TR" dirty="0" err="1" smtClean="0"/>
              <a:t>balance</a:t>
            </a:r>
            <a:endParaRPr lang="tr-TR" dirty="0" smtClean="0"/>
          </a:p>
          <a:p>
            <a:r>
              <a:rPr lang="tr-TR" dirty="0" err="1" smtClean="0"/>
              <a:t>exactfitting</a:t>
            </a:r>
            <a:endParaRPr lang="tr-TR" dirty="0"/>
          </a:p>
        </p:txBody>
      </p:sp>
      <p:sp>
        <p:nvSpPr>
          <p:cNvPr id="9" name="Metin kutusu 8"/>
          <p:cNvSpPr txBox="1"/>
          <p:nvPr/>
        </p:nvSpPr>
        <p:spPr>
          <a:xfrm>
            <a:off x="7236296" y="5674022"/>
            <a:ext cx="1800200" cy="923330"/>
          </a:xfrm>
          <a:prstGeom prst="rect">
            <a:avLst/>
          </a:prstGeom>
          <a:noFill/>
        </p:spPr>
        <p:txBody>
          <a:bodyPr wrap="square" rtlCol="0">
            <a:spAutoFit/>
          </a:bodyPr>
          <a:lstStyle/>
          <a:p>
            <a:pPr algn="ctr"/>
            <a:r>
              <a:rPr lang="tr-TR" dirty="0" err="1" smtClean="0"/>
              <a:t>overfitting</a:t>
            </a:r>
            <a:endParaRPr lang="tr-TR" dirty="0" smtClean="0"/>
          </a:p>
          <a:p>
            <a:pPr algn="ctr"/>
            <a:r>
              <a:rPr lang="tr-TR" dirty="0"/>
              <a:t>«</a:t>
            </a:r>
            <a:r>
              <a:rPr lang="tr-TR" dirty="0" err="1"/>
              <a:t>high</a:t>
            </a:r>
            <a:r>
              <a:rPr lang="tr-TR" dirty="0"/>
              <a:t> </a:t>
            </a:r>
            <a:r>
              <a:rPr lang="tr-TR" dirty="0" err="1" smtClean="0"/>
              <a:t>variance</a:t>
            </a:r>
            <a:r>
              <a:rPr lang="tr-TR" dirty="0" smtClean="0"/>
              <a:t>»</a:t>
            </a:r>
            <a:endParaRPr lang="tr-TR" dirty="0"/>
          </a:p>
          <a:p>
            <a:pPr algn="ctr"/>
            <a:endParaRPr lang="tr-TR" dirty="0"/>
          </a:p>
        </p:txBody>
      </p:sp>
      <mc:AlternateContent xmlns:mc="http://schemas.openxmlformats.org/markup-compatibility/2006" xmlns:a14="http://schemas.microsoft.com/office/drawing/2010/main">
        <mc:Choice Requires="a14">
          <p:sp>
            <p:nvSpPr>
              <p:cNvPr id="11" name="Dikdörtgen 10"/>
              <p:cNvSpPr/>
              <p:nvPr/>
            </p:nvSpPr>
            <p:spPr>
              <a:xfrm>
                <a:off x="971600" y="1720989"/>
                <a:ext cx="3470758"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r>
                      <a:rPr lang="tr-TR" sz="2000" b="0" i="1" smtClean="0">
                        <a:latin typeface="Cambria Math"/>
                      </a:rPr>
                      <m:t>𝑔</m:t>
                    </m:r>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oMath>
                </a14:m>
                <a:r>
                  <a:rPr lang="tr-TR" sz="2000" dirty="0" smtClean="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rPr>
                          <m:t>2</m:t>
                        </m:r>
                      </m:sub>
                    </m:sSub>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2</m:t>
                        </m:r>
                      </m:sub>
                      <m:sup>
                        <m:r>
                          <a:rPr lang="en-US" sz="2000" b="0" i="1" smtClean="0">
                            <a:latin typeface="Cambria Math" panose="02040503050406030204" pitchFamily="18" charset="0"/>
                          </a:rPr>
                          <m:t> </m:t>
                        </m:r>
                      </m:sup>
                    </m:sSubSup>
                    <m:r>
                      <a:rPr lang="tr-TR" sz="2000" b="0" i="1" smtClean="0">
                        <a:latin typeface="Cambria Math"/>
                      </a:rPr>
                      <m:t>)</m:t>
                    </m:r>
                  </m:oMath>
                </a14:m>
                <a:endParaRPr lang="tr-TR" sz="2000" dirty="0"/>
              </a:p>
            </p:txBody>
          </p:sp>
        </mc:Choice>
        <mc:Fallback xmlns="">
          <p:sp>
            <p:nvSpPr>
              <p:cNvPr id="11" name="Dikdörtgen 10"/>
              <p:cNvSpPr>
                <a:spLocks noRot="1" noChangeAspect="1" noMove="1" noResize="1" noEditPoints="1" noAdjustHandles="1" noChangeArrowheads="1" noChangeShapeType="1" noTextEdit="1"/>
              </p:cNvSpPr>
              <p:nvPr/>
            </p:nvSpPr>
            <p:spPr>
              <a:xfrm>
                <a:off x="971600" y="1720989"/>
                <a:ext cx="3470758" cy="400110"/>
              </a:xfrm>
              <a:prstGeom prst="rect">
                <a:avLst/>
              </a:prstGeom>
              <a:blipFill>
                <a:blip r:embed="rId9"/>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Dikdörtgen 11"/>
              <p:cNvSpPr/>
              <p:nvPr/>
            </p:nvSpPr>
            <p:spPr>
              <a:xfrm>
                <a:off x="4857901" y="1720609"/>
                <a:ext cx="364215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r>
                        <a:rPr lang="tr-TR" sz="2000" b="0" i="1" smtClean="0">
                          <a:latin typeface="Cambria Math"/>
                        </a:rPr>
                        <m:t>𝑔</m:t>
                      </m:r>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r>
                        <m:rPr>
                          <m:nor/>
                        </m:rPr>
                        <a:rPr lang="tr-TR" sz="2000" dirty="0"/>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i="1">
                              <a:latin typeface="Cambria Math"/>
                            </a:rPr>
                            <m:t>2</m:t>
                          </m:r>
                        </m:sup>
                      </m:sSup>
                      <m:r>
                        <a:rPr lang="tr-TR" sz="2000" b="0" i="1" smtClean="0">
                          <a:latin typeface="Cambria Math"/>
                        </a:rPr>
                        <m:t>)</m:t>
                      </m:r>
                    </m:oMath>
                  </m:oMathPara>
                </a14:m>
                <a:endParaRPr lang="tr-TR" sz="2000" dirty="0"/>
              </a:p>
            </p:txBody>
          </p:sp>
        </mc:Choice>
        <mc:Fallback xmlns="">
          <p:sp>
            <p:nvSpPr>
              <p:cNvPr id="12" name="Dikdörtgen 11"/>
              <p:cNvSpPr>
                <a:spLocks noRot="1" noChangeAspect="1" noMove="1" noResize="1" noEditPoints="1" noAdjustHandles="1" noChangeArrowheads="1" noChangeShapeType="1" noTextEdit="1"/>
              </p:cNvSpPr>
              <p:nvPr/>
            </p:nvSpPr>
            <p:spPr>
              <a:xfrm>
                <a:off x="4857901" y="1720609"/>
                <a:ext cx="3642151" cy="400110"/>
              </a:xfrm>
              <a:prstGeom prst="rect">
                <a:avLst/>
              </a:prstGeom>
              <a:blipFill>
                <a:blip r:embed="rId10"/>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Dikdörtgen 12"/>
              <p:cNvSpPr/>
              <p:nvPr/>
            </p:nvSpPr>
            <p:spPr>
              <a:xfrm>
                <a:off x="206331" y="5261138"/>
                <a:ext cx="5229765" cy="400110"/>
              </a:xfrm>
              <a:prstGeom prst="rect">
                <a:avLst/>
              </a:prstGeom>
            </p:spPr>
            <p:txBody>
              <a:bodyPr wrap="none">
                <a:spAutoFit/>
              </a:bodyPr>
              <a:lstStyle/>
              <a:p>
                <a14:m>
                  <m:oMath xmlns:m="http://schemas.openxmlformats.org/officeDocument/2006/math">
                    <m:sSub>
                      <m:sSubPr>
                        <m:ctrlPr>
                          <a:rPr lang="tr-TR" sz="2000" i="1" smtClean="0">
                            <a:latin typeface="Cambria Math" panose="02040503050406030204" pitchFamily="18" charset="0"/>
                          </a:rPr>
                        </m:ctrlPr>
                      </m:sSubPr>
                      <m:e>
                        <m:r>
                          <a:rPr lang="tr-TR" sz="2000" i="1">
                            <a:latin typeface="Cambria Math"/>
                          </a:rPr>
                          <m:t>h</m:t>
                        </m:r>
                      </m:e>
                      <m:sub>
                        <m:r>
                          <a:rPr lang="tr-TR" sz="2000" b="1" i="1">
                            <a:latin typeface="Cambria Math"/>
                            <a:ea typeface="Cambria Math"/>
                          </a:rPr>
                          <m:t>𝜽</m:t>
                        </m:r>
                      </m:sub>
                    </m:sSub>
                    <m:d>
                      <m:dPr>
                        <m:ctrlPr>
                          <a:rPr lang="tr-TR" sz="2000" i="1">
                            <a:latin typeface="Cambria Math" panose="02040503050406030204" pitchFamily="18" charset="0"/>
                          </a:rPr>
                        </m:ctrlPr>
                      </m:dPr>
                      <m:e>
                        <m:r>
                          <a:rPr lang="tr-TR" sz="2000" b="1" i="1">
                            <a:latin typeface="Cambria Math"/>
                          </a:rPr>
                          <m:t>𝒙</m:t>
                        </m:r>
                      </m:e>
                    </m:d>
                    <m:r>
                      <a:rPr lang="tr-TR" sz="2000" i="1">
                        <a:latin typeface="Cambria Math"/>
                      </a:rPr>
                      <m:t>=</m:t>
                    </m:r>
                    <m:r>
                      <a:rPr lang="tr-TR" sz="2000" b="0" i="1" smtClean="0">
                        <a:latin typeface="Cambria Math"/>
                      </a:rPr>
                      <m:t>𝑔</m:t>
                    </m:r>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0</m:t>
                        </m:r>
                      </m:sub>
                    </m:sSub>
                    <m:sSub>
                      <m:sSubPr>
                        <m:ctrlPr>
                          <a:rPr lang="tr-TR" sz="2000" i="1">
                            <a:latin typeface="Cambria Math" panose="02040503050406030204" pitchFamily="18" charset="0"/>
                          </a:rPr>
                        </m:ctrlPr>
                      </m:sSubPr>
                      <m:e>
                        <m:r>
                          <a:rPr lang="tr-TR" sz="2000" i="1">
                            <a:latin typeface="Cambria Math"/>
                            <a:ea typeface="Cambria Math"/>
                          </a:rPr>
                          <m:t>𝑥</m:t>
                        </m:r>
                      </m:e>
                      <m:sub>
                        <m:r>
                          <a:rPr lang="tr-TR" sz="2000" i="1">
                            <a:latin typeface="Cambria Math"/>
                          </a:rPr>
                          <m:t>0</m:t>
                        </m:r>
                      </m:sub>
                    </m:sSub>
                    <m:r>
                      <a:rPr lang="tr-TR" sz="2000" i="1">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1</m:t>
                        </m:r>
                      </m:sub>
                    </m:sSub>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r>
                      <m:rPr>
                        <m:nor/>
                      </m:rPr>
                      <a:rPr lang="tr-TR" sz="2000" dirty="0"/>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i="1">
                            <a:latin typeface="Cambria Math"/>
                          </a:rPr>
                          <m:t>2</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2</m:t>
                        </m:r>
                      </m:sup>
                    </m:sSup>
                  </m:oMath>
                </a14:m>
                <a:r>
                  <a:rPr lang="tr-TR" sz="2000" dirty="0"/>
                  <a:t>+</a:t>
                </a:r>
                <a14:m>
                  <m:oMath xmlns:m="http://schemas.openxmlformats.org/officeDocument/2006/math">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3</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i="1">
                                <a:latin typeface="Cambria Math"/>
                              </a:rPr>
                              <m:t>1</m:t>
                            </m:r>
                          </m:sub>
                          <m:sup>
                            <m:r>
                              <a:rPr lang="en-US" sz="2000" b="0" i="1" smtClean="0">
                                <a:latin typeface="Cambria Math" panose="02040503050406030204" pitchFamily="18" charset="0"/>
                              </a:rPr>
                              <m:t> </m:t>
                            </m:r>
                          </m:sup>
                        </m:sSubSup>
                      </m:e>
                      <m:sup>
                        <m:r>
                          <a:rPr lang="tr-TR" sz="2000" i="1">
                            <a:latin typeface="Cambria Math"/>
                          </a:rPr>
                          <m:t>3</m:t>
                        </m:r>
                      </m:sup>
                    </m:sSup>
                    <m:r>
                      <a:rPr lang="tr-TR" sz="2000" b="0" i="1" smtClean="0">
                        <a:latin typeface="Cambria Math"/>
                      </a:rPr>
                      <m:t>+</m:t>
                    </m:r>
                    <m:sSub>
                      <m:sSubPr>
                        <m:ctrlPr>
                          <a:rPr lang="tr-TR" sz="2000" i="1">
                            <a:latin typeface="Cambria Math" panose="02040503050406030204" pitchFamily="18" charset="0"/>
                          </a:rPr>
                        </m:ctrlPr>
                      </m:sSubPr>
                      <m:e>
                        <m:r>
                          <a:rPr lang="tr-TR" sz="2000" i="1">
                            <a:latin typeface="Cambria Math"/>
                            <a:ea typeface="Cambria Math"/>
                          </a:rPr>
                          <m:t>𝜃</m:t>
                        </m:r>
                      </m:e>
                      <m:sub>
                        <m:r>
                          <a:rPr lang="tr-TR" sz="2000" b="0" i="1" smtClean="0">
                            <a:latin typeface="Cambria Math"/>
                            <a:ea typeface="Cambria Math"/>
                          </a:rPr>
                          <m:t>4</m:t>
                        </m:r>
                      </m:sub>
                    </m:sSub>
                    <m:sSup>
                      <m:sSupPr>
                        <m:ctrlPr>
                          <a:rPr lang="tr-TR" sz="2000" i="1">
                            <a:latin typeface="Cambria Math" panose="02040503050406030204" pitchFamily="18" charset="0"/>
                          </a:rPr>
                        </m:ctrlPr>
                      </m:sSupPr>
                      <m:e>
                        <m:sSubSup>
                          <m:sSubSupPr>
                            <m:ctrlPr>
                              <a:rPr lang="tr-TR" sz="2000" i="1">
                                <a:latin typeface="Cambria Math" panose="02040503050406030204" pitchFamily="18" charset="0"/>
                              </a:rPr>
                            </m:ctrlPr>
                          </m:sSubSupPr>
                          <m:e>
                            <m:r>
                              <a:rPr lang="tr-TR" sz="2000" i="1">
                                <a:latin typeface="Cambria Math"/>
                              </a:rPr>
                              <m:t>𝑥</m:t>
                            </m:r>
                          </m:e>
                          <m:sub>
                            <m:r>
                              <a:rPr lang="tr-TR" sz="2000" b="0" i="1" smtClean="0">
                                <a:latin typeface="Cambria Math"/>
                              </a:rPr>
                              <m:t>1</m:t>
                            </m:r>
                          </m:sub>
                          <m:sup>
                            <m:r>
                              <a:rPr lang="en-US" sz="2000" b="0" i="1" smtClean="0">
                                <a:latin typeface="Cambria Math" panose="02040503050406030204" pitchFamily="18" charset="0"/>
                              </a:rPr>
                              <m:t> </m:t>
                            </m:r>
                          </m:sup>
                        </m:sSubSup>
                      </m:e>
                      <m:sup>
                        <m:r>
                          <a:rPr lang="tr-TR" sz="2000" b="0" i="1" smtClean="0">
                            <a:latin typeface="Cambria Math"/>
                          </a:rPr>
                          <m:t>4</m:t>
                        </m:r>
                      </m:sup>
                    </m:sSup>
                  </m:oMath>
                </a14:m>
                <a:r>
                  <a:rPr lang="tr-TR" sz="2000" dirty="0" smtClean="0"/>
                  <a:t>)</a:t>
                </a:r>
                <a:endParaRPr lang="tr-TR" sz="2000" dirty="0"/>
              </a:p>
            </p:txBody>
          </p:sp>
        </mc:Choice>
        <mc:Fallback xmlns="">
          <p:sp>
            <p:nvSpPr>
              <p:cNvPr id="13" name="Dikdörtgen 12"/>
              <p:cNvSpPr>
                <a:spLocks noRot="1" noChangeAspect="1" noMove="1" noResize="1" noEditPoints="1" noAdjustHandles="1" noChangeArrowheads="1" noChangeShapeType="1" noTextEdit="1"/>
              </p:cNvSpPr>
              <p:nvPr/>
            </p:nvSpPr>
            <p:spPr>
              <a:xfrm>
                <a:off x="206331" y="5261138"/>
                <a:ext cx="5229765" cy="400110"/>
              </a:xfrm>
              <a:prstGeom prst="rect">
                <a:avLst/>
              </a:prstGeom>
              <a:blipFill>
                <a:blip r:embed="rId11"/>
                <a:stretch>
                  <a:fillRect t="-7576" r="-233" b="-25758"/>
                </a:stretch>
              </a:blipFill>
            </p:spPr>
            <p:txBody>
              <a:bodyPr/>
              <a:lstStyle/>
              <a:p>
                <a:r>
                  <a:rPr lang="en-US">
                    <a:noFill/>
                  </a:rPr>
                  <a:t> </a:t>
                </a:r>
              </a:p>
            </p:txBody>
          </p:sp>
        </mc:Fallback>
      </mc:AlternateContent>
    </p:spTree>
    <p:extLst>
      <p:ext uri="{BB962C8B-B14F-4D97-AF65-F5344CB8AC3E}">
        <p14:creationId xmlns:p14="http://schemas.microsoft.com/office/powerpoint/2010/main" val="40121492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Homework </a:t>
            </a:r>
            <a:r>
              <a:rPr lang="en-US" smtClean="0"/>
              <a:t>IV </a:t>
            </a:r>
            <a:r>
              <a:rPr lang="en-US" smtClean="0"/>
              <a:t>(cont’d)</a:t>
            </a:r>
            <a:endParaRPr lang="en-US"/>
          </a:p>
        </p:txBody>
      </p:sp>
      <p:sp>
        <p:nvSpPr>
          <p:cNvPr id="3" name="İçerik Yer Tutucusu 2"/>
          <p:cNvSpPr>
            <a:spLocks noGrp="1"/>
          </p:cNvSpPr>
          <p:nvPr>
            <p:ph idx="1"/>
          </p:nvPr>
        </p:nvSpPr>
        <p:spPr>
          <a:xfrm>
            <a:off x="457200" y="1417638"/>
            <a:ext cx="8229600" cy="5257800"/>
          </a:xfrm>
        </p:spPr>
        <p:txBody>
          <a:bodyPr vert="horz" lIns="91440" tIns="45720" rIns="91440" bIns="45720" rtlCol="0">
            <a:normAutofit fontScale="77500" lnSpcReduction="20000"/>
          </a:bodyPr>
          <a:lstStyle/>
          <a:p>
            <a:r>
              <a:rPr lang="en-US" sz="2400" smtClean="0"/>
              <a:t>İlk problem için 5</a:t>
            </a:r>
            <a:r>
              <a:rPr lang="tr-TR" sz="2400" smtClean="0"/>
              <a:t> farklı eğitim kümesinde belirlenen hipotezin parametrelerini öğreniniz. </a:t>
            </a:r>
            <a:endParaRPr lang="en-US" sz="2400" smtClean="0"/>
          </a:p>
          <a:p>
            <a:pPr lvl="1"/>
            <a:r>
              <a:rPr lang="en-US" sz="2000" smtClean="0"/>
              <a:t>S</a:t>
            </a:r>
            <a:r>
              <a:rPr lang="tr-TR" sz="2000" smtClean="0"/>
              <a:t>tandart </a:t>
            </a:r>
            <a:r>
              <a:rPr lang="en-US" sz="2000" smtClean="0"/>
              <a:t>e</a:t>
            </a:r>
            <a:r>
              <a:rPr lang="tr-TR" sz="2000" smtClean="0"/>
              <a:t>ğim azalması</a:t>
            </a:r>
            <a:r>
              <a:rPr lang="en-US" sz="2000" smtClean="0"/>
              <a:t> veya </a:t>
            </a:r>
            <a:r>
              <a:rPr lang="tr-TR" sz="2000" smtClean="0"/>
              <a:t>standart </a:t>
            </a:r>
            <a:r>
              <a:rPr lang="en-US" sz="2000" smtClean="0"/>
              <a:t>stokastik eğim azalması</a:t>
            </a:r>
            <a:r>
              <a:rPr lang="tr-TR" sz="2000" smtClean="0"/>
              <a:t> yöntemini </a:t>
            </a:r>
            <a:r>
              <a:rPr lang="en-US" sz="2000" smtClean="0"/>
              <a:t>kullanınız.</a:t>
            </a:r>
          </a:p>
          <a:p>
            <a:pPr lvl="1"/>
            <a:r>
              <a:rPr lang="en-US" sz="2000" smtClean="0"/>
              <a:t>Düzenlileştirilmiş eğim azalması veya düzenlileştirilmiş stokastik eğim azalması</a:t>
            </a:r>
            <a:r>
              <a:rPr lang="tr-TR" sz="2000" smtClean="0"/>
              <a:t> yöntemini </a:t>
            </a:r>
            <a:r>
              <a:rPr lang="en-US" sz="2000" smtClean="0"/>
              <a:t>kullanınız.</a:t>
            </a:r>
          </a:p>
          <a:p>
            <a:pPr lvl="1"/>
            <a:r>
              <a:rPr lang="en-US" sz="2000" smtClean="0"/>
              <a:t>Normal denklem yaklaşımını kullanınız.</a:t>
            </a:r>
          </a:p>
          <a:p>
            <a:pPr lvl="1"/>
            <a:r>
              <a:rPr lang="tr-TR" sz="2000" smtClean="0"/>
              <a:t>Toplamda </a:t>
            </a:r>
            <a:r>
              <a:rPr lang="en-US" sz="2000" smtClean="0"/>
              <a:t>5 </a:t>
            </a:r>
            <a:r>
              <a:rPr lang="tr-TR" sz="2000" smtClean="0"/>
              <a:t>(farklı bölünmüş veri seti) x 3 (çözüm yöntemi: standart eğim azalması, düzenlileştirilmiş eğim azalması, normal denklem) = 1</a:t>
            </a:r>
            <a:r>
              <a:rPr lang="en-US" sz="2000" smtClean="0"/>
              <a:t>5</a:t>
            </a:r>
            <a:r>
              <a:rPr lang="tr-TR" sz="2000" smtClean="0"/>
              <a:t> deney gerçekleştirilecektir.</a:t>
            </a:r>
            <a:endParaRPr lang="en-US" sz="2000" smtClean="0"/>
          </a:p>
          <a:p>
            <a:pPr lvl="1"/>
            <a:r>
              <a:rPr lang="en-US" sz="2000" smtClean="0"/>
              <a:t>Farklı çözüm y</a:t>
            </a:r>
            <a:r>
              <a:rPr lang="en-US" sz="2000" smtClean="0"/>
              <a:t>öntemlerin başarısı 5 geçerleme verisi üzerinde gerçek reel değer ve tahmin edilen reel değer arasındaki hataların ölçülüp ortalamasının alınmasıyla hesaplanacaktır.</a:t>
            </a:r>
          </a:p>
          <a:p>
            <a:r>
              <a:rPr lang="en-US" sz="2400" smtClean="0"/>
              <a:t>İkinci </a:t>
            </a:r>
            <a:r>
              <a:rPr lang="en-US" sz="2400"/>
              <a:t>problem için 5</a:t>
            </a:r>
            <a:r>
              <a:rPr lang="tr-TR" sz="2400"/>
              <a:t> farklı eğitim kümesinde belirlenen hipotezin parametrelerini öğreniniz. </a:t>
            </a:r>
            <a:endParaRPr lang="en-US" sz="2400"/>
          </a:p>
          <a:p>
            <a:pPr lvl="1"/>
            <a:r>
              <a:rPr lang="en-US" sz="2000" smtClean="0"/>
              <a:t>Orijinal, PCA ile indirgenmiş ve LDA ile indirgenmiş veri setlerini kullanınız. PCA ve LDA için ödevde referans verilen uygulamalardan yararlanınız.</a:t>
            </a:r>
          </a:p>
          <a:p>
            <a:pPr lvl="1"/>
            <a:r>
              <a:rPr lang="en-US" sz="2000"/>
              <a:t>Düzenlileştirilmiş eğim azalması veya düzenlileştirilmiş stokastik eğim azalması</a:t>
            </a:r>
            <a:r>
              <a:rPr lang="tr-TR" sz="2000"/>
              <a:t> </a:t>
            </a:r>
            <a:r>
              <a:rPr lang="tr-TR" sz="2000"/>
              <a:t>yöntemini </a:t>
            </a:r>
            <a:r>
              <a:rPr lang="en-US" sz="2000" smtClean="0"/>
              <a:t>kullanınız.</a:t>
            </a:r>
            <a:endParaRPr lang="en-US" sz="2000"/>
          </a:p>
          <a:p>
            <a:pPr lvl="1"/>
            <a:r>
              <a:rPr lang="tr-TR" sz="2000" smtClean="0"/>
              <a:t>Toplamda </a:t>
            </a:r>
            <a:r>
              <a:rPr lang="en-US" sz="2000"/>
              <a:t>5 </a:t>
            </a:r>
            <a:r>
              <a:rPr lang="tr-TR" sz="2000"/>
              <a:t>(farklı bölünmüş veri seti) x </a:t>
            </a:r>
            <a:r>
              <a:rPr lang="tr-TR" sz="2000"/>
              <a:t>3 </a:t>
            </a:r>
            <a:r>
              <a:rPr lang="tr-TR" sz="2000" smtClean="0"/>
              <a:t>(</a:t>
            </a:r>
            <a:r>
              <a:rPr lang="en-US" sz="2000" smtClean="0"/>
              <a:t>veri seti</a:t>
            </a:r>
            <a:r>
              <a:rPr lang="tr-TR" sz="2000" smtClean="0"/>
              <a:t>: </a:t>
            </a:r>
            <a:r>
              <a:rPr lang="en-US" sz="2000" smtClean="0"/>
              <a:t>orijinal</a:t>
            </a:r>
            <a:r>
              <a:rPr lang="en-US" sz="2000"/>
              <a:t>, PCA ile indirgenmiş ve LDA </a:t>
            </a:r>
            <a:r>
              <a:rPr lang="en-US" sz="2000"/>
              <a:t>ile </a:t>
            </a:r>
            <a:r>
              <a:rPr lang="en-US" sz="2000" smtClean="0"/>
              <a:t>indirgenmiş</a:t>
            </a:r>
            <a:r>
              <a:rPr lang="tr-TR" sz="2000" smtClean="0"/>
              <a:t>) </a:t>
            </a:r>
            <a:r>
              <a:rPr lang="tr-TR" sz="2000"/>
              <a:t>= 1</a:t>
            </a:r>
            <a:r>
              <a:rPr lang="en-US" sz="2000"/>
              <a:t>5</a:t>
            </a:r>
            <a:r>
              <a:rPr lang="tr-TR" sz="2000"/>
              <a:t> deney gerçekleştirilecektir.</a:t>
            </a:r>
            <a:endParaRPr lang="en-US" sz="2000"/>
          </a:p>
          <a:p>
            <a:pPr lvl="1"/>
            <a:r>
              <a:rPr lang="en-US" sz="2000" smtClean="0"/>
              <a:t>Farklı veri setlerindeki başarılar </a:t>
            </a:r>
            <a:r>
              <a:rPr lang="en-US" sz="2000"/>
              <a:t>5 geçerleme </a:t>
            </a:r>
            <a:r>
              <a:rPr lang="en-US" sz="2000"/>
              <a:t>verisi </a:t>
            </a:r>
            <a:r>
              <a:rPr lang="en-US" sz="2000" smtClean="0"/>
              <a:t>üzerinde </a:t>
            </a:r>
            <a:r>
              <a:rPr lang="en-US" sz="2000"/>
              <a:t>gerçek </a:t>
            </a:r>
            <a:r>
              <a:rPr lang="en-US" sz="2000" smtClean="0"/>
              <a:t>etiket ve </a:t>
            </a:r>
            <a:r>
              <a:rPr lang="en-US" sz="2000"/>
              <a:t>tahmin </a:t>
            </a:r>
            <a:r>
              <a:rPr lang="en-US" sz="2000"/>
              <a:t>edilen </a:t>
            </a:r>
            <a:r>
              <a:rPr lang="en-US" sz="2000" smtClean="0"/>
              <a:t>etiketler arasındaki benzerliklerden başarımın ve F1-skorunun ölçülüp ortalamasının alınmasıyla </a:t>
            </a:r>
            <a:r>
              <a:rPr lang="en-US" sz="2000"/>
              <a:t>hesaplanacaktır</a:t>
            </a:r>
            <a:r>
              <a:rPr lang="en-US" sz="2000" smtClean="0"/>
              <a:t>.</a:t>
            </a:r>
            <a:endParaRPr lang="en-US" sz="2000"/>
          </a:p>
        </p:txBody>
      </p:sp>
    </p:spTree>
    <p:extLst>
      <p:ext uri="{BB962C8B-B14F-4D97-AF65-F5344CB8AC3E}">
        <p14:creationId xmlns:p14="http://schemas.microsoft.com/office/powerpoint/2010/main" val="3237235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Homework </a:t>
            </a:r>
            <a:r>
              <a:rPr lang="en-US" smtClean="0"/>
              <a:t>IV </a:t>
            </a:r>
            <a:r>
              <a:rPr lang="en-US" smtClean="0"/>
              <a:t>(cont’d)</a:t>
            </a:r>
            <a:endParaRPr lang="en-US"/>
          </a:p>
        </p:txBody>
      </p:sp>
      <p:sp>
        <p:nvSpPr>
          <p:cNvPr id="3" name="İçerik Yer Tutucusu 2"/>
          <p:cNvSpPr>
            <a:spLocks noGrp="1"/>
          </p:cNvSpPr>
          <p:nvPr>
            <p:ph idx="1"/>
          </p:nvPr>
        </p:nvSpPr>
        <p:spPr>
          <a:xfrm>
            <a:off x="457200" y="1417638"/>
            <a:ext cx="8229600" cy="5323730"/>
          </a:xfrm>
        </p:spPr>
        <p:txBody>
          <a:bodyPr vert="horz" lIns="91440" tIns="45720" rIns="91440" bIns="45720" rtlCol="0">
            <a:normAutofit fontScale="92500" lnSpcReduction="20000"/>
          </a:bodyPr>
          <a:lstStyle/>
          <a:p>
            <a:pPr lvl="0">
              <a:lnSpc>
                <a:spcPct val="120000"/>
              </a:lnSpc>
              <a:spcBef>
                <a:spcPts val="0"/>
              </a:spcBef>
            </a:pPr>
            <a:r>
              <a:rPr lang="en-US" sz="2400" smtClean="0"/>
              <a:t>Raporunuzda</a:t>
            </a:r>
            <a:r>
              <a:rPr lang="tr-TR" sz="2400" smtClean="0"/>
              <a:t>,</a:t>
            </a:r>
            <a:endParaRPr lang="en-US" sz="2400"/>
          </a:p>
          <a:p>
            <a:pPr lvl="1">
              <a:lnSpc>
                <a:spcPct val="120000"/>
              </a:lnSpc>
              <a:spcBef>
                <a:spcPts val="0"/>
              </a:spcBef>
            </a:pPr>
            <a:r>
              <a:rPr lang="en-US" sz="2000" smtClean="0"/>
              <a:t>Çapraz geçerleme veri kümelerinden herhangi birinde </a:t>
            </a:r>
          </a:p>
          <a:p>
            <a:pPr lvl="2">
              <a:lnSpc>
                <a:spcPct val="120000"/>
              </a:lnSpc>
              <a:spcBef>
                <a:spcPts val="0"/>
              </a:spcBef>
            </a:pPr>
            <a:r>
              <a:rPr lang="tr-TR" sz="1600" smtClean="0"/>
              <a:t>eğim </a:t>
            </a:r>
            <a:r>
              <a:rPr lang="tr-TR" sz="1600"/>
              <a:t>azalması, düzenlileştirilmiş eğim azalması ve normal denklem yaklaşımları ile öğrenilmiş </a:t>
            </a:r>
            <a:r>
              <a:rPr lang="tr-TR" sz="1600"/>
              <a:t>hipotez </a:t>
            </a:r>
            <a:r>
              <a:rPr lang="tr-TR" sz="1600" smtClean="0"/>
              <a:t>fonksiyonlarını </a:t>
            </a:r>
            <a:r>
              <a:rPr lang="tr-TR" sz="1600"/>
              <a:t>denklem şeklinde yazınız.</a:t>
            </a:r>
            <a:endParaRPr lang="en-US" sz="1600"/>
          </a:p>
          <a:p>
            <a:pPr lvl="2">
              <a:lnSpc>
                <a:spcPct val="120000"/>
              </a:lnSpc>
              <a:spcBef>
                <a:spcPts val="0"/>
              </a:spcBef>
            </a:pPr>
            <a:r>
              <a:rPr lang="tr-TR" sz="1600"/>
              <a:t>eğim azalması, düzenlileştirilmiş eğim azalması ve normal denklem yaklaşımları ile öğrenilmiş</a:t>
            </a:r>
            <a:r>
              <a:rPr lang="en-US" sz="1600" smtClean="0"/>
              <a:t> h</a:t>
            </a:r>
            <a:r>
              <a:rPr lang="tr-TR" sz="1600" smtClean="0"/>
              <a:t>ipotez fonksiyonlarını</a:t>
            </a:r>
            <a:r>
              <a:rPr lang="en-US" sz="1600" smtClean="0"/>
              <a:t> </a:t>
            </a:r>
            <a:r>
              <a:rPr lang="tr-TR" sz="1600" smtClean="0"/>
              <a:t>veri </a:t>
            </a:r>
            <a:r>
              <a:rPr lang="tr-TR" sz="1600"/>
              <a:t>değişkenlerine bağlı olarak hazır grafik araçları </a:t>
            </a:r>
            <a:r>
              <a:rPr lang="tr-TR" sz="1600"/>
              <a:t>ile </a:t>
            </a:r>
            <a:r>
              <a:rPr lang="tr-TR" sz="1600" smtClean="0"/>
              <a:t>çizdiriniz.</a:t>
            </a:r>
            <a:r>
              <a:rPr lang="en-US" sz="1600"/>
              <a:t> </a:t>
            </a:r>
            <a:r>
              <a:rPr lang="en-US" sz="1600" smtClean="0"/>
              <a:t>(Regresyon problemi için 3 grafik)</a:t>
            </a:r>
          </a:p>
          <a:p>
            <a:pPr lvl="2">
              <a:lnSpc>
                <a:spcPct val="120000"/>
              </a:lnSpc>
              <a:spcBef>
                <a:spcPts val="0"/>
              </a:spcBef>
            </a:pPr>
            <a:r>
              <a:rPr lang="en-US" sz="1600"/>
              <a:t>orijinal</a:t>
            </a:r>
            <a:r>
              <a:rPr lang="en-US" sz="1600"/>
              <a:t>, </a:t>
            </a:r>
            <a:r>
              <a:rPr lang="en-US" sz="1600" smtClean="0"/>
              <a:t>PCA ile indirgenmiş ve LDA ile </a:t>
            </a:r>
            <a:r>
              <a:rPr lang="en-US" sz="1600"/>
              <a:t>indirgenmiş </a:t>
            </a:r>
            <a:r>
              <a:rPr lang="en-US" sz="1600"/>
              <a:t>veri </a:t>
            </a:r>
            <a:r>
              <a:rPr lang="en-US" sz="1600" smtClean="0"/>
              <a:t>setlerinde</a:t>
            </a:r>
            <a:r>
              <a:rPr lang="tr-TR" sz="1600" smtClean="0"/>
              <a:t> </a:t>
            </a:r>
            <a:r>
              <a:rPr lang="tr-TR" sz="1600"/>
              <a:t>öğrenilmiş</a:t>
            </a:r>
            <a:r>
              <a:rPr lang="en-US" sz="1600"/>
              <a:t> h</a:t>
            </a:r>
            <a:r>
              <a:rPr lang="tr-TR" sz="1600"/>
              <a:t>ipotez fonksiyonlarını</a:t>
            </a:r>
            <a:r>
              <a:rPr lang="en-US" sz="1600"/>
              <a:t> </a:t>
            </a:r>
            <a:r>
              <a:rPr lang="tr-TR" sz="1600"/>
              <a:t>veri değişkenlerine bağlı olarak hazır grafik araçları </a:t>
            </a:r>
            <a:r>
              <a:rPr lang="tr-TR" sz="1600"/>
              <a:t>ile </a:t>
            </a:r>
            <a:r>
              <a:rPr lang="tr-TR" sz="1600" smtClean="0"/>
              <a:t>çizdiriniz.</a:t>
            </a:r>
            <a:r>
              <a:rPr lang="en-US" sz="1600"/>
              <a:t> </a:t>
            </a:r>
            <a:r>
              <a:rPr lang="en-US" sz="1600" smtClean="0"/>
              <a:t>(Sınıflandırma </a:t>
            </a:r>
            <a:r>
              <a:rPr lang="en-US" sz="1600"/>
              <a:t>problemi </a:t>
            </a:r>
            <a:r>
              <a:rPr lang="en-US" sz="1600" smtClean="0"/>
              <a:t>için 3 grafik)</a:t>
            </a:r>
          </a:p>
          <a:p>
            <a:pPr lvl="2">
              <a:lnSpc>
                <a:spcPct val="120000"/>
              </a:lnSpc>
              <a:spcBef>
                <a:spcPts val="0"/>
              </a:spcBef>
            </a:pPr>
            <a:r>
              <a:rPr lang="en-US" sz="1600"/>
              <a:t>Eğim </a:t>
            </a:r>
            <a:r>
              <a:rPr lang="tr-TR" sz="1600"/>
              <a:t>azalması algoritma</a:t>
            </a:r>
            <a:r>
              <a:rPr lang="en-US" sz="1600"/>
              <a:t>s</a:t>
            </a:r>
            <a:r>
              <a:rPr lang="tr-TR" sz="1600"/>
              <a:t>ı ile eğitim esnasında </a:t>
            </a:r>
            <a:r>
              <a:rPr lang="tr-TR" sz="1600"/>
              <a:t>bedel </a:t>
            </a:r>
            <a:r>
              <a:rPr lang="tr-TR" sz="1600" smtClean="0"/>
              <a:t>fonksiyonunun </a:t>
            </a:r>
            <a:r>
              <a:rPr lang="tr-TR" sz="1600"/>
              <a:t>döngü sayısına bağlı olarak değerini </a:t>
            </a:r>
            <a:r>
              <a:rPr lang="tr-TR" sz="1600"/>
              <a:t>saklayıp </a:t>
            </a:r>
            <a:r>
              <a:rPr lang="tr-TR" sz="1600" smtClean="0"/>
              <a:t>çizdiriniz.</a:t>
            </a:r>
            <a:endParaRPr lang="en-US" sz="1600"/>
          </a:p>
          <a:p>
            <a:pPr lvl="1">
              <a:lnSpc>
                <a:spcPct val="120000"/>
              </a:lnSpc>
              <a:spcBef>
                <a:spcPts val="0"/>
              </a:spcBef>
            </a:pPr>
            <a:r>
              <a:rPr lang="tr-TR" sz="2000"/>
              <a:t>Eğitimde regresyon</a:t>
            </a:r>
            <a:r>
              <a:rPr lang="en-US" sz="2000"/>
              <a:t> ve sınıflandırma</a:t>
            </a:r>
            <a:r>
              <a:rPr lang="tr-TR" sz="2000"/>
              <a:t> probleminin çözümü için </a:t>
            </a:r>
            <a:r>
              <a:rPr lang="en-US" sz="2000"/>
              <a:t>kullanılan</a:t>
            </a:r>
            <a:r>
              <a:rPr lang="tr-TR" sz="2000"/>
              <a:t> öğrenme oranı ve döngü sayısını belirtiniz. </a:t>
            </a:r>
            <a:endParaRPr lang="en-US" sz="2000"/>
          </a:p>
          <a:p>
            <a:pPr lvl="1">
              <a:lnSpc>
                <a:spcPct val="120000"/>
              </a:lnSpc>
              <a:spcBef>
                <a:spcPts val="0"/>
              </a:spcBef>
            </a:pPr>
            <a:r>
              <a:rPr lang="tr-TR" sz="2000" smtClean="0"/>
              <a:t>Farklı </a:t>
            </a:r>
            <a:r>
              <a:rPr lang="tr-TR" sz="2000"/>
              <a:t>yaklaşımlarla çözmüş </a:t>
            </a:r>
            <a:r>
              <a:rPr lang="tr-TR" sz="2000"/>
              <a:t>olduğunuz </a:t>
            </a:r>
            <a:r>
              <a:rPr lang="tr-TR" sz="2000" smtClean="0"/>
              <a:t>regresyon</a:t>
            </a:r>
            <a:r>
              <a:rPr lang="en-US" sz="2000" smtClean="0"/>
              <a:t> ve sınıflandırma</a:t>
            </a:r>
            <a:r>
              <a:rPr lang="tr-TR" sz="2000" smtClean="0"/>
              <a:t> </a:t>
            </a:r>
            <a:r>
              <a:rPr lang="tr-TR" sz="2000"/>
              <a:t>problemlerinin sonuçlarını yorumlayınız. </a:t>
            </a:r>
            <a:endParaRPr lang="en-US" sz="2000"/>
          </a:p>
          <a:p>
            <a:pPr lvl="1">
              <a:lnSpc>
                <a:spcPct val="120000"/>
              </a:lnSpc>
              <a:spcBef>
                <a:spcPts val="0"/>
              </a:spcBef>
            </a:pPr>
            <a:r>
              <a:rPr lang="tr-TR" sz="2000"/>
              <a:t>Yazdığınız programın </a:t>
            </a:r>
            <a:r>
              <a:rPr lang="tr-TR" sz="2000" b="1"/>
              <a:t>kaynak kodunu </a:t>
            </a:r>
            <a:r>
              <a:rPr lang="tr-TR" sz="2000"/>
              <a:t>açıklamalı </a:t>
            </a:r>
            <a:r>
              <a:rPr lang="tr-TR" sz="2000"/>
              <a:t>olarak</a:t>
            </a:r>
            <a:r>
              <a:rPr lang="tr-TR" sz="2000" b="1"/>
              <a:t> </a:t>
            </a:r>
            <a:r>
              <a:rPr lang="tr-TR" sz="2000" smtClean="0"/>
              <a:t>hazırlayıp </a:t>
            </a:r>
            <a:r>
              <a:rPr lang="tr-TR" sz="2000"/>
              <a:t>raporun </a:t>
            </a:r>
            <a:r>
              <a:rPr lang="tr-TR" sz="2000"/>
              <a:t>sonuna </a:t>
            </a:r>
            <a:r>
              <a:rPr lang="en-US" sz="2000" smtClean="0"/>
              <a:t>okunaklı bir şekilde </a:t>
            </a:r>
            <a:r>
              <a:rPr lang="tr-TR" sz="2000" smtClean="0"/>
              <a:t>düzenleyerek ekleyiniz.</a:t>
            </a:r>
            <a:endParaRPr lang="en-US" sz="2000" smtClean="0"/>
          </a:p>
          <a:p>
            <a:pPr lvl="1">
              <a:lnSpc>
                <a:spcPct val="120000"/>
              </a:lnSpc>
              <a:spcBef>
                <a:spcPts val="0"/>
              </a:spcBef>
            </a:pPr>
            <a:r>
              <a:rPr lang="en-US" sz="2000" smtClean="0"/>
              <a:t>İsminizi yazmayı unutmayınız.</a:t>
            </a:r>
            <a:endParaRPr lang="en-US" sz="2000"/>
          </a:p>
        </p:txBody>
      </p:sp>
    </p:spTree>
    <p:extLst>
      <p:ext uri="{BB962C8B-B14F-4D97-AF65-F5344CB8AC3E}">
        <p14:creationId xmlns:p14="http://schemas.microsoft.com/office/powerpoint/2010/main" val="909024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Solution </a:t>
            </a:r>
            <a:r>
              <a:rPr lang="tr-TR" dirty="0" err="1" smtClean="0"/>
              <a:t>to</a:t>
            </a:r>
            <a:r>
              <a:rPr lang="tr-TR" dirty="0" smtClean="0"/>
              <a:t> </a:t>
            </a:r>
            <a:r>
              <a:rPr lang="tr-TR" dirty="0" err="1" smtClean="0"/>
              <a:t>Overfitting</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147248" cy="4525963"/>
              </a:xfrm>
            </p:spPr>
            <p:txBody>
              <a:bodyPr>
                <a:normAutofit/>
              </a:bodyPr>
              <a:lstStyle/>
              <a:p>
                <a:r>
                  <a:rPr lang="tr-TR" sz="2800" dirty="0" err="1" smtClean="0"/>
                  <a:t>Overfitting</a:t>
                </a:r>
                <a:r>
                  <a:rPr lang="tr-TR" sz="2800" dirty="0" smtClean="0"/>
                  <a:t> is </a:t>
                </a:r>
                <a:r>
                  <a:rPr lang="tr-TR" sz="2800" dirty="0" err="1" smtClean="0"/>
                  <a:t>generally</a:t>
                </a:r>
                <a:r>
                  <a:rPr lang="tr-TR" sz="2800" dirty="0" smtClean="0"/>
                  <a:t> </a:t>
                </a:r>
                <a:r>
                  <a:rPr lang="tr-TR" sz="2800" dirty="0" err="1"/>
                  <a:t>due</a:t>
                </a:r>
                <a:r>
                  <a:rPr lang="tr-TR" sz="2800" dirty="0"/>
                  <a:t> </a:t>
                </a:r>
                <a:r>
                  <a:rPr lang="tr-TR" sz="2800" dirty="0" err="1"/>
                  <a:t>to</a:t>
                </a:r>
                <a:r>
                  <a:rPr lang="tr-TR" sz="2800" dirty="0"/>
                  <a:t> </a:t>
                </a:r>
                <a:r>
                  <a:rPr lang="tr-TR" sz="2800" dirty="0" err="1"/>
                  <a:t>greater</a:t>
                </a:r>
                <a:r>
                  <a:rPr lang="tr-TR" sz="2800" dirty="0"/>
                  <a:t> </a:t>
                </a:r>
                <a:r>
                  <a:rPr lang="tr-TR" sz="2800" dirty="0" err="1"/>
                  <a:t>number</a:t>
                </a:r>
                <a:r>
                  <a:rPr lang="tr-TR" sz="2800" dirty="0"/>
                  <a:t> of </a:t>
                </a:r>
                <a:r>
                  <a:rPr lang="tr-TR" sz="2800" dirty="0" err="1"/>
                  <a:t>features</a:t>
                </a:r>
                <a:r>
                  <a:rPr lang="tr-TR" sz="2800" dirty="0"/>
                  <a:t> </a:t>
                </a:r>
                <a:r>
                  <a:rPr lang="tr-TR" sz="2800" dirty="0" err="1"/>
                  <a:t>than</a:t>
                </a:r>
                <a:r>
                  <a:rPr lang="tr-TR" sz="2800" dirty="0"/>
                  <a:t> </a:t>
                </a:r>
                <a:r>
                  <a:rPr lang="tr-TR" sz="2800" dirty="0" err="1"/>
                  <a:t>the</a:t>
                </a:r>
                <a:r>
                  <a:rPr lang="tr-TR" sz="2800" dirty="0"/>
                  <a:t> </a:t>
                </a:r>
                <a:r>
                  <a:rPr lang="tr-TR" sz="2800" dirty="0" err="1"/>
                  <a:t>number</a:t>
                </a:r>
                <a:r>
                  <a:rPr lang="tr-TR" sz="2800" dirty="0"/>
                  <a:t> of </a:t>
                </a:r>
                <a:r>
                  <a:rPr lang="tr-TR" sz="2800" dirty="0" err="1"/>
                  <a:t>samples</a:t>
                </a:r>
                <a:r>
                  <a:rPr lang="tr-TR" sz="2800" dirty="0"/>
                  <a:t> </a:t>
                </a:r>
                <a14:m>
                  <m:oMath xmlns:m="http://schemas.openxmlformats.org/officeDocument/2006/math">
                    <m:r>
                      <a:rPr lang="tr-TR" sz="2400">
                        <a:latin typeface="Cambria Math"/>
                        <a:ea typeface="Cambria Math"/>
                      </a:rPr>
                      <m:t>(</m:t>
                    </m:r>
                    <m:r>
                      <m:rPr>
                        <m:sty m:val="p"/>
                      </m:rPr>
                      <a:rPr lang="tr-TR" sz="2400">
                        <a:latin typeface="Cambria Math"/>
                        <a:ea typeface="Cambria Math"/>
                      </a:rPr>
                      <m:t>m</m:t>
                    </m:r>
                    <m:r>
                      <a:rPr lang="tr-TR" sz="2400" i="1">
                        <a:latin typeface="Cambria Math"/>
                        <a:ea typeface="Cambria Math"/>
                      </a:rPr>
                      <m:t>&lt;</m:t>
                    </m:r>
                    <m:r>
                      <a:rPr lang="tr-TR" sz="2400" i="1">
                        <a:latin typeface="Cambria Math"/>
                        <a:ea typeface="Cambria Math"/>
                      </a:rPr>
                      <m:t>𝑁</m:t>
                    </m:r>
                    <m:r>
                      <a:rPr lang="tr-TR" sz="2400" i="1">
                        <a:latin typeface="Cambria Math"/>
                        <a:ea typeface="Cambria Math"/>
                      </a:rPr>
                      <m:t>)</m:t>
                    </m:r>
                  </m:oMath>
                </a14:m>
                <a:endParaRPr lang="tr-TR" sz="2400" dirty="0"/>
              </a:p>
              <a:p>
                <a:r>
                  <a:rPr lang="tr-TR" sz="2800" dirty="0" smtClean="0"/>
                  <a:t>Solution </a:t>
                </a:r>
              </a:p>
              <a:p>
                <a:pPr marL="971550" lvl="1" indent="-514350">
                  <a:buFont typeface="+mj-lt"/>
                  <a:buAutoNum type="arabicPeriod"/>
                </a:pPr>
                <a:r>
                  <a:rPr lang="en-US" sz="2400" smtClean="0"/>
                  <a:t>Reducing hypothesis complexity</a:t>
                </a:r>
              </a:p>
              <a:p>
                <a:pPr marL="971550" lvl="1" indent="-514350">
                  <a:buFont typeface="+mj-lt"/>
                  <a:buAutoNum type="arabicPeriod"/>
                </a:pPr>
                <a:r>
                  <a:rPr lang="en-US" sz="2400" smtClean="0"/>
                  <a:t>Collecting more data</a:t>
                </a:r>
              </a:p>
              <a:p>
                <a:pPr marL="971550" lvl="1" indent="-514350">
                  <a:buFont typeface="+mj-lt"/>
                  <a:buAutoNum type="arabicPeriod"/>
                </a:pPr>
                <a:r>
                  <a:rPr lang="tr-TR" sz="2400" smtClean="0"/>
                  <a:t>Dimensionality reduction </a:t>
                </a:r>
                <a:endParaRPr lang="en-US" sz="2400" smtClean="0"/>
              </a:p>
              <a:p>
                <a:pPr marL="971550" lvl="1" indent="-514350">
                  <a:buFont typeface="+mj-lt"/>
                  <a:buAutoNum type="arabicPeriod"/>
                </a:pPr>
                <a:r>
                  <a:rPr lang="tr-TR" sz="2400" smtClean="0"/>
                  <a:t>Regularization</a:t>
                </a: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147248" cy="4525963"/>
              </a:xfrm>
              <a:blipFill>
                <a:blip r:embed="rId2"/>
                <a:stretch>
                  <a:fillRect l="-1347" t="-1348"/>
                </a:stretch>
              </a:blipFill>
            </p:spPr>
            <p:txBody>
              <a:bodyPr/>
              <a:lstStyle/>
              <a:p>
                <a:r>
                  <a:rPr lang="en-US">
                    <a:noFill/>
                  </a:rPr>
                  <a:t> </a:t>
                </a:r>
              </a:p>
            </p:txBody>
          </p:sp>
        </mc:Fallback>
      </mc:AlternateContent>
    </p:spTree>
    <p:extLst>
      <p:ext uri="{BB962C8B-B14F-4D97-AF65-F5344CB8AC3E}">
        <p14:creationId xmlns:p14="http://schemas.microsoft.com/office/powerpoint/2010/main" val="2662254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Dimensionality Reduction</a:t>
            </a:r>
            <a:endParaRPr lang="tr-TR" dirty="0"/>
          </a:p>
        </p:txBody>
      </p:sp>
      <p:sp>
        <p:nvSpPr>
          <p:cNvPr id="3" name="İçerik Yer Tutucusu 2"/>
          <p:cNvSpPr>
            <a:spLocks noGrp="1"/>
          </p:cNvSpPr>
          <p:nvPr>
            <p:ph idx="1"/>
          </p:nvPr>
        </p:nvSpPr>
        <p:spPr/>
        <p:txBody>
          <a:bodyPr/>
          <a:lstStyle/>
          <a:p>
            <a:r>
              <a:rPr lang="en-US" smtClean="0"/>
              <a:t>Dimensionality reduction can be either by</a:t>
            </a:r>
          </a:p>
          <a:p>
            <a:pPr lvl="1"/>
            <a:r>
              <a:rPr lang="en-US" smtClean="0"/>
              <a:t>Feature selection or</a:t>
            </a:r>
          </a:p>
          <a:p>
            <a:pPr lvl="1"/>
            <a:r>
              <a:rPr lang="en-US" smtClean="0"/>
              <a:t>Feature transformation (Feature extraction)</a:t>
            </a:r>
          </a:p>
        </p:txBody>
      </p:sp>
      <p:pic>
        <p:nvPicPr>
          <p:cNvPr id="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1028" y="3588738"/>
            <a:ext cx="6234107" cy="2029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a:off x="541804" y="5614338"/>
            <a:ext cx="3600498" cy="1015663"/>
          </a:xfrm>
          <a:prstGeom prst="rect">
            <a:avLst/>
          </a:prstGeom>
        </p:spPr>
        <p:txBody>
          <a:bodyPr wrap="square">
            <a:spAutoFit/>
          </a:bodyPr>
          <a:lstStyle/>
          <a:p>
            <a:pPr algn="ctr"/>
            <a:r>
              <a:rPr lang="tr-TR" sz="2000" dirty="0" smtClean="0"/>
              <a:t>C</a:t>
            </a:r>
            <a:r>
              <a:rPr lang="en-US" sz="2000" dirty="0" err="1" smtClean="0"/>
              <a:t>annot</a:t>
            </a:r>
            <a:r>
              <a:rPr lang="en-US" sz="2000" dirty="0" smtClean="0"/>
              <a:t> </a:t>
            </a:r>
            <a:r>
              <a:rPr lang="en-US" sz="2000" dirty="0"/>
              <a:t>separate red</a:t>
            </a:r>
          </a:p>
          <a:p>
            <a:pPr algn="ctr"/>
            <a:r>
              <a:rPr lang="en-US" sz="2000" dirty="0"/>
              <a:t>and blue points with</a:t>
            </a:r>
          </a:p>
          <a:p>
            <a:pPr algn="ctr"/>
            <a:r>
              <a:rPr lang="en-US" sz="2000" dirty="0"/>
              <a:t>linear classifier</a:t>
            </a:r>
          </a:p>
        </p:txBody>
      </p:sp>
      <p:sp>
        <p:nvSpPr>
          <p:cNvPr id="8" name="Dikdörtgen 7"/>
          <p:cNvSpPr/>
          <p:nvPr/>
        </p:nvSpPr>
        <p:spPr>
          <a:xfrm>
            <a:off x="4860032" y="5614338"/>
            <a:ext cx="3387159" cy="1015663"/>
          </a:xfrm>
          <a:prstGeom prst="rect">
            <a:avLst/>
          </a:prstGeom>
        </p:spPr>
        <p:txBody>
          <a:bodyPr wrap="square">
            <a:spAutoFit/>
          </a:bodyPr>
          <a:lstStyle/>
          <a:p>
            <a:pPr algn="ctr"/>
            <a:r>
              <a:rPr lang="en-US" sz="2000" dirty="0"/>
              <a:t>After </a:t>
            </a:r>
            <a:r>
              <a:rPr lang="en-US" sz="2000"/>
              <a:t>applying </a:t>
            </a:r>
            <a:r>
              <a:rPr lang="en-US" sz="2000" smtClean="0"/>
              <a:t>feature transform</a:t>
            </a:r>
            <a:r>
              <a:rPr lang="en-US" sz="2000" dirty="0"/>
              <a:t>, </a:t>
            </a:r>
            <a:r>
              <a:rPr lang="en-US" sz="2000"/>
              <a:t>points </a:t>
            </a:r>
            <a:r>
              <a:rPr lang="en-US" sz="2000" smtClean="0"/>
              <a:t>can be </a:t>
            </a:r>
            <a:r>
              <a:rPr lang="en-US" sz="2000" dirty="0"/>
              <a:t>separated </a:t>
            </a:r>
            <a:r>
              <a:rPr lang="en-US" sz="2000"/>
              <a:t>by </a:t>
            </a:r>
            <a:r>
              <a:rPr lang="en-US" sz="2000" smtClean="0"/>
              <a:t>linear classifier</a:t>
            </a:r>
            <a:endParaRPr lang="en-US" sz="2000" dirty="0"/>
          </a:p>
        </p:txBody>
      </p:sp>
    </p:spTree>
    <p:extLst>
      <p:ext uri="{BB962C8B-B14F-4D97-AF65-F5344CB8AC3E}">
        <p14:creationId xmlns:p14="http://schemas.microsoft.com/office/powerpoint/2010/main" val="113560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Regularization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en-US" sz="2800" smtClean="0"/>
                  <a:t>When regularization is used, there may be n</a:t>
                </a:r>
                <a:r>
                  <a:rPr lang="tr-TR" sz="2800" smtClean="0"/>
                  <a:t>o </a:t>
                </a:r>
                <a:r>
                  <a:rPr lang="tr-TR" sz="2800" dirty="0" err="1" smtClean="0"/>
                  <a:t>need</a:t>
                </a:r>
                <a:r>
                  <a:rPr lang="tr-TR" sz="2800" dirty="0" smtClean="0"/>
                  <a:t> </a:t>
                </a:r>
                <a:r>
                  <a:rPr lang="tr-TR" sz="2800" dirty="0" err="1" smtClean="0"/>
                  <a:t>for</a:t>
                </a:r>
                <a:r>
                  <a:rPr lang="tr-TR" sz="2800" dirty="0" smtClean="0"/>
                  <a:t> </a:t>
                </a:r>
                <a:r>
                  <a:rPr lang="tr-TR" sz="2800" dirty="0" err="1" smtClean="0"/>
                  <a:t>dimensionality</a:t>
                </a:r>
                <a:r>
                  <a:rPr lang="tr-TR" sz="2800" dirty="0" smtClean="0"/>
                  <a:t> </a:t>
                </a:r>
                <a:r>
                  <a:rPr lang="tr-TR" sz="2800" dirty="0" err="1" smtClean="0"/>
                  <a:t>reduction</a:t>
                </a:r>
                <a:endParaRPr lang="tr-TR" sz="2800" dirty="0" smtClean="0"/>
              </a:p>
              <a:p>
                <a:r>
                  <a:rPr lang="tr-TR" sz="2800" dirty="0" err="1" smtClean="0"/>
                  <a:t>All</a:t>
                </a:r>
                <a:r>
                  <a:rPr lang="tr-TR" sz="2800" dirty="0" smtClean="0"/>
                  <a:t> </a:t>
                </a:r>
                <a:r>
                  <a:rPr lang="tr-TR" sz="2800" dirty="0" err="1" smtClean="0"/>
                  <a:t>features</a:t>
                </a:r>
                <a:r>
                  <a:rPr lang="tr-TR" sz="2800" dirty="0" smtClean="0"/>
                  <a:t> </a:t>
                </a:r>
                <a:r>
                  <a:rPr lang="tr-TR" sz="2800" dirty="0" err="1" smtClean="0"/>
                  <a:t>are</a:t>
                </a:r>
                <a:r>
                  <a:rPr lang="tr-TR" sz="2800" dirty="0" smtClean="0"/>
                  <a:t> </a:t>
                </a:r>
                <a:r>
                  <a:rPr lang="tr-TR" sz="2800" dirty="0" err="1" smtClean="0"/>
                  <a:t>used</a:t>
                </a:r>
                <a:r>
                  <a:rPr lang="tr-TR" sz="2800" dirty="0" smtClean="0"/>
                  <a:t> but </a:t>
                </a:r>
                <a:r>
                  <a:rPr lang="tr-TR" sz="2800" dirty="0" err="1" smtClean="0"/>
                  <a:t>the</a:t>
                </a:r>
                <a:r>
                  <a:rPr lang="tr-TR" sz="2800" dirty="0" smtClean="0"/>
                  <a:t> </a:t>
                </a:r>
                <a:r>
                  <a:rPr lang="tr-TR" sz="2800" dirty="0" err="1" smtClean="0"/>
                  <a:t>values</a:t>
                </a:r>
                <a:r>
                  <a:rPr lang="tr-TR" sz="2800" dirty="0" smtClean="0"/>
                  <a:t> of </a:t>
                </a:r>
                <a:r>
                  <a:rPr lang="tr-TR" sz="2800" dirty="0" err="1" smtClean="0"/>
                  <a:t>the</a:t>
                </a:r>
                <a:r>
                  <a:rPr lang="tr-TR" sz="2800" dirty="0" smtClean="0"/>
                  <a:t> </a:t>
                </a:r>
                <a:r>
                  <a:rPr lang="tr-TR" sz="2800" dirty="0" err="1" smtClean="0"/>
                  <a:t>parameters</a:t>
                </a:r>
                <a:r>
                  <a:rPr lang="tr-TR" sz="2800" dirty="0" smtClean="0"/>
                  <a:t> </a:t>
                </a:r>
                <a14:m>
                  <m:oMath xmlns:m="http://schemas.openxmlformats.org/officeDocument/2006/math">
                    <m:sSub>
                      <m:sSubPr>
                        <m:ctrlPr>
                          <a:rPr lang="tr-TR" sz="2800" i="1">
                            <a:latin typeface="Cambria Math" panose="02040503050406030204" pitchFamily="18" charset="0"/>
                          </a:rPr>
                        </m:ctrlPr>
                      </m:sSubPr>
                      <m:e>
                        <m:r>
                          <a:rPr lang="tr-TR" sz="2800" i="1">
                            <a:latin typeface="Cambria Math"/>
                            <a:ea typeface="Cambria Math"/>
                          </a:rPr>
                          <m:t>𝜃</m:t>
                        </m:r>
                      </m:e>
                      <m:sub>
                        <m:r>
                          <a:rPr lang="tr-TR" sz="2800" i="1">
                            <a:latin typeface="Cambria Math"/>
                          </a:rPr>
                          <m:t>𝑗</m:t>
                        </m:r>
                      </m:sub>
                    </m:sSub>
                  </m:oMath>
                </a14:m>
                <a:r>
                  <a:rPr lang="tr-TR" sz="2800" dirty="0" smtClean="0"/>
                  <a:t> </a:t>
                </a:r>
                <a:r>
                  <a:rPr lang="tr-TR" sz="2800" dirty="0" err="1" smtClean="0"/>
                  <a:t>are</a:t>
                </a:r>
                <a:r>
                  <a:rPr lang="tr-TR" sz="2800" dirty="0" smtClean="0"/>
                  <a:t> </a:t>
                </a:r>
                <a:r>
                  <a:rPr lang="tr-TR" sz="2800" dirty="0" err="1" smtClean="0"/>
                  <a:t>kept</a:t>
                </a:r>
                <a:r>
                  <a:rPr lang="tr-TR" sz="2800" dirty="0" smtClean="0"/>
                  <a:t> </a:t>
                </a:r>
                <a:r>
                  <a:rPr lang="tr-TR" sz="2800" dirty="0" err="1" smtClean="0"/>
                  <a:t>small</a:t>
                </a:r>
                <a:endParaRPr lang="tr-TR" sz="2800" dirty="0" smtClean="0"/>
              </a:p>
              <a:p>
                <a:r>
                  <a:rPr lang="tr-TR" sz="2800" dirty="0" err="1" smtClean="0"/>
                  <a:t>Therefore</a:t>
                </a:r>
                <a:r>
                  <a:rPr lang="tr-TR" sz="2800" dirty="0" smtClean="0"/>
                  <a:t>, </a:t>
                </a:r>
                <a:r>
                  <a:rPr lang="tr-TR" sz="2800" dirty="0" err="1" smtClean="0"/>
                  <a:t>each</a:t>
                </a:r>
                <a:r>
                  <a:rPr lang="tr-TR" sz="2800" dirty="0" smtClean="0"/>
                  <a:t> </a:t>
                </a:r>
                <a:r>
                  <a:rPr lang="tr-TR" sz="2800" dirty="0" err="1" smtClean="0"/>
                  <a:t>feature</a:t>
                </a:r>
                <a:r>
                  <a:rPr lang="tr-TR" sz="2800" dirty="0" smtClean="0"/>
                  <a:t> has </a:t>
                </a:r>
                <a:r>
                  <a:rPr lang="tr-TR" sz="2800" dirty="0" err="1" smtClean="0"/>
                  <a:t>little</a:t>
                </a:r>
                <a:r>
                  <a:rPr lang="tr-TR" sz="2800" dirty="0" smtClean="0"/>
                  <a:t> </a:t>
                </a:r>
                <a:r>
                  <a:rPr lang="tr-TR" sz="2800" dirty="0" err="1" smtClean="0"/>
                  <a:t>effect</a:t>
                </a:r>
                <a:r>
                  <a:rPr lang="tr-TR" sz="2800" dirty="0" smtClean="0"/>
                  <a:t> on </a:t>
                </a:r>
                <a:r>
                  <a:rPr lang="tr-TR" sz="2800" dirty="0" err="1" smtClean="0"/>
                  <a:t>the</a:t>
                </a:r>
                <a:r>
                  <a:rPr lang="tr-TR" sz="2800" dirty="0" smtClean="0"/>
                  <a:t> </a:t>
                </a:r>
                <a:r>
                  <a:rPr lang="tr-TR" sz="2800" dirty="0" err="1" smtClean="0"/>
                  <a:t>hypothesis</a:t>
                </a:r>
                <a:r>
                  <a:rPr lang="tr-TR" sz="2800" dirty="0" smtClean="0"/>
                  <a:t> </a:t>
                </a:r>
                <a:r>
                  <a:rPr lang="tr-TR" sz="2800" dirty="0" err="1" smtClean="0"/>
                  <a:t>result</a:t>
                </a:r>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333" t="-1348"/>
                </a:stretch>
              </a:blipFill>
            </p:spPr>
            <p:txBody>
              <a:bodyPr/>
              <a:lstStyle/>
              <a:p>
                <a:r>
                  <a:rPr lang="en-US">
                    <a:noFill/>
                  </a:rPr>
                  <a:t> </a:t>
                </a:r>
              </a:p>
            </p:txBody>
          </p:sp>
        </mc:Fallback>
      </mc:AlternateContent>
    </p:spTree>
    <p:extLst>
      <p:ext uri="{BB962C8B-B14F-4D97-AF65-F5344CB8AC3E}">
        <p14:creationId xmlns:p14="http://schemas.microsoft.com/office/powerpoint/2010/main" val="22130933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62076</TotalTime>
  <Words>3032</Words>
  <Application>Microsoft Office PowerPoint</Application>
  <PresentationFormat>Ekran Gösterisi (4:3)</PresentationFormat>
  <Paragraphs>610</Paragraphs>
  <Slides>61</Slides>
  <Notes>16</Notes>
  <HiddenSlides>0</HiddenSlides>
  <MMClips>0</MMClips>
  <ScaleCrop>false</ScaleCrop>
  <HeadingPairs>
    <vt:vector size="8" baseType="variant">
      <vt:variant>
        <vt:lpstr>Kullanılan Yazı Tipleri</vt:lpstr>
      </vt:variant>
      <vt:variant>
        <vt:i4>9</vt:i4>
      </vt:variant>
      <vt:variant>
        <vt:lpstr>Tema</vt:lpstr>
      </vt:variant>
      <vt:variant>
        <vt:i4>1</vt:i4>
      </vt:variant>
      <vt:variant>
        <vt:lpstr>Eklenmiş OLE Hizmet Programları</vt:lpstr>
      </vt:variant>
      <vt:variant>
        <vt:i4>2</vt:i4>
      </vt:variant>
      <vt:variant>
        <vt:lpstr>Slayt Başlıkları</vt:lpstr>
      </vt:variant>
      <vt:variant>
        <vt:i4>61</vt:i4>
      </vt:variant>
    </vt:vector>
  </HeadingPairs>
  <TitlesOfParts>
    <vt:vector size="73" baseType="lpstr">
      <vt:lpstr>MS PGothic</vt:lpstr>
      <vt:lpstr>Arial</vt:lpstr>
      <vt:lpstr>Calibri</vt:lpstr>
      <vt:lpstr>Cambria Math</vt:lpstr>
      <vt:lpstr>Monotype Corsiva</vt:lpstr>
      <vt:lpstr>新細明體</vt:lpstr>
      <vt:lpstr>Tahoma</vt:lpstr>
      <vt:lpstr>Times New Roman</vt:lpstr>
      <vt:lpstr>Wingdings</vt:lpstr>
      <vt:lpstr>Ofis Teması</vt:lpstr>
      <vt:lpstr>Denklem</vt:lpstr>
      <vt:lpstr>Microsoft Equation 3.0</vt:lpstr>
      <vt:lpstr>BMB3015  ARTIFICIAL INTELLIGENCE</vt:lpstr>
      <vt:lpstr>Overfitting</vt:lpstr>
      <vt:lpstr>Overfitting </vt:lpstr>
      <vt:lpstr>Overfitting </vt:lpstr>
      <vt:lpstr>Overfitting in Regression</vt:lpstr>
      <vt:lpstr>Overfitting in Classification</vt:lpstr>
      <vt:lpstr>Solution to Overfitting</vt:lpstr>
      <vt:lpstr>Dimensionality Reduction</vt:lpstr>
      <vt:lpstr>Regularization</vt:lpstr>
      <vt:lpstr>Regularization</vt:lpstr>
      <vt:lpstr>Regularization</vt:lpstr>
      <vt:lpstr>Gradient Descent: Linear Regression with Regularization</vt:lpstr>
      <vt:lpstr>Gradient Descent: Linear Regression with Regularization</vt:lpstr>
      <vt:lpstr>Normal Equation Solution: Linear Regression with Regularization </vt:lpstr>
      <vt:lpstr>Gradient Descent: Logistic Regression with Regularization</vt:lpstr>
      <vt:lpstr>Cross Validation</vt:lpstr>
      <vt:lpstr>PowerPoint Sunusu</vt:lpstr>
      <vt:lpstr>Cross Validation Processing Steps</vt:lpstr>
      <vt:lpstr>Cross Validation Processing Steps</vt:lpstr>
      <vt:lpstr>AdaBoost Training</vt:lpstr>
      <vt:lpstr>AdaBoost Training</vt:lpstr>
      <vt:lpstr>Performance Measurement</vt:lpstr>
      <vt:lpstr>Learning Curve</vt:lpstr>
      <vt:lpstr>PowerPoint Sunusu</vt:lpstr>
      <vt:lpstr>Evaluation Metrics</vt:lpstr>
      <vt:lpstr>Evaluation Metrics</vt:lpstr>
      <vt:lpstr>Reciever Operator Characteristic (ROC)  Curve</vt:lpstr>
      <vt:lpstr>Area Under Curve (AUC)</vt:lpstr>
      <vt:lpstr>Multi-Dimensional Data</vt:lpstr>
      <vt:lpstr>Multi-Dimensional Data</vt:lpstr>
      <vt:lpstr>Dimensionality Reduction</vt:lpstr>
      <vt:lpstr>Which Dimension to Select?</vt:lpstr>
      <vt:lpstr>Fish Classification Problem</vt:lpstr>
      <vt:lpstr>Fish Features: Length</vt:lpstr>
      <vt:lpstr>Fish Features: Lightness</vt:lpstr>
      <vt:lpstr>Which Feature is Better?</vt:lpstr>
      <vt:lpstr>Doctor’s Analysis Problem</vt:lpstr>
      <vt:lpstr>Tiring the Doctor</vt:lpstr>
      <vt:lpstr>Feature Selection</vt:lpstr>
      <vt:lpstr>Filters</vt:lpstr>
      <vt:lpstr>Entropy</vt:lpstr>
      <vt:lpstr>Information Gain</vt:lpstr>
      <vt:lpstr>Signal-to-Noise Ratio</vt:lpstr>
      <vt:lpstr>Wrappers</vt:lpstr>
      <vt:lpstr>Wrappers</vt:lpstr>
      <vt:lpstr>Feature Extraction</vt:lpstr>
      <vt:lpstr>Principle Component Analysis - PCA</vt:lpstr>
      <vt:lpstr>PCA - Algorithm</vt:lpstr>
      <vt:lpstr>Linear Discriminant Analysis - LDA </vt:lpstr>
      <vt:lpstr>LDA - Algorithm</vt:lpstr>
      <vt:lpstr>LDA – Orthogonal Projection</vt:lpstr>
      <vt:lpstr>LDA – Dimensionality Reduction</vt:lpstr>
      <vt:lpstr>LDA – Finding Optimal w</vt:lpstr>
      <vt:lpstr>Singular Value Decomposition</vt:lpstr>
      <vt:lpstr>SVD Some Useful Properties</vt:lpstr>
      <vt:lpstr>Applications of SVD I</vt:lpstr>
      <vt:lpstr>Applications of SVD II</vt:lpstr>
      <vt:lpstr>Applications of SVD III</vt:lpstr>
      <vt:lpstr>Homework IV</vt:lpstr>
      <vt:lpstr>Homework IV (cont’d)</vt:lpstr>
      <vt:lpstr>Homework IV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BMB5116  ARTIFICIAL INTELLIGENCE THEORY</dc:title>
  <dc:creator>cnr</dc:creator>
  <cp:lastModifiedBy>Ceydanur Öztürk</cp:lastModifiedBy>
  <cp:revision>530</cp:revision>
  <dcterms:created xsi:type="dcterms:W3CDTF">2017-11-22T10:17:48Z</dcterms:created>
  <dcterms:modified xsi:type="dcterms:W3CDTF">2025-01-01T22:34:02Z</dcterms:modified>
</cp:coreProperties>
</file>